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handoutMasterIdLst>
    <p:handoutMasterId r:id="rId12"/>
  </p:handoutMasterIdLst>
  <p:sldIdLst>
    <p:sldId id="259" r:id="rId2"/>
    <p:sldId id="272" r:id="rId3"/>
    <p:sldId id="257" r:id="rId4"/>
    <p:sldId id="268" r:id="rId5"/>
    <p:sldId id="269" r:id="rId6"/>
    <p:sldId id="262" r:id="rId7"/>
    <p:sldId id="266" r:id="rId8"/>
    <p:sldId id="270" r:id="rId9"/>
    <p:sldId id="271" r:id="rId10"/>
    <p:sldId id="261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C4CB"/>
    <a:srgbClr val="BC7DC4"/>
    <a:srgbClr val="84407B"/>
    <a:srgbClr val="5B004F"/>
    <a:srgbClr val="FF9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4736" autoAdjust="0"/>
    <p:restoredTop sz="94308" autoAdjust="0"/>
  </p:normalViewPr>
  <p:slideViewPr>
    <p:cSldViewPr>
      <p:cViewPr varScale="1">
        <p:scale>
          <a:sx n="81" d="100"/>
          <a:sy n="81" d="100"/>
        </p:scale>
        <p:origin x="4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6C0BB17-D2C7-475E-8924-1C40C37986F6}" type="datetimeFigureOut">
              <a:rPr lang="he-IL" smtClean="0"/>
              <a:t>ג'/ניסן/תשע"ו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EA838D6-EC02-4DFB-86D6-4338ABD9EA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1623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1115616" y="116632"/>
            <a:ext cx="4032448" cy="620688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611560" y="1556792"/>
            <a:ext cx="6400800" cy="352839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rtl="0">
              <a:buBlip>
                <a:blip r:embed="rId3"/>
              </a:buBlip>
            </a:pPr>
            <a:r>
              <a:rPr lang="en-US" altLang="he-IL" sz="1600" dirty="0" err="1" smtClean="0"/>
              <a:t>Donec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elementum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justo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sed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luctus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imperdiet</a:t>
            </a:r>
            <a:r>
              <a:rPr lang="en-US" altLang="he-IL" sz="1600" dirty="0" smtClean="0"/>
              <a:t> </a:t>
            </a:r>
          </a:p>
          <a:p>
            <a:pPr algn="l" rtl="0">
              <a:buBlip>
                <a:blip r:embed="rId3"/>
              </a:buBlip>
            </a:pPr>
            <a:r>
              <a:rPr lang="en-US" altLang="he-IL" sz="1600" dirty="0" err="1" smtClean="0"/>
              <a:t>Cras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sapien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justo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consectetur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eu</a:t>
            </a:r>
            <a:r>
              <a:rPr lang="en-US" altLang="he-IL" sz="1600" dirty="0" smtClean="0"/>
              <a:t> dictum id</a:t>
            </a:r>
          </a:p>
          <a:p>
            <a:pPr algn="l" rtl="0">
              <a:buBlip>
                <a:blip r:embed="rId3"/>
              </a:buBlip>
            </a:pPr>
            <a:r>
              <a:rPr lang="en-US" altLang="he-IL" sz="1600" dirty="0" err="1" smtClean="0"/>
              <a:t>tristique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nec</a:t>
            </a:r>
            <a:r>
              <a:rPr lang="en-US" altLang="he-IL" sz="1600" dirty="0" smtClean="0"/>
              <a:t> magna</a:t>
            </a:r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1600" dirty="0" err="1" smtClean="0"/>
              <a:t>Vivamus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nunc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eros</a:t>
            </a:r>
            <a:r>
              <a:rPr lang="en-US" altLang="he-IL" sz="1600" dirty="0" smtClean="0"/>
              <a:t> tempus </a:t>
            </a:r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1600" dirty="0" smtClean="0"/>
              <a:t>Integer </a:t>
            </a:r>
            <a:r>
              <a:rPr lang="en-US" altLang="he-IL" sz="1600" dirty="0" err="1" smtClean="0"/>
              <a:t>ornare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odio</a:t>
            </a:r>
            <a:endParaRPr lang="en-US" altLang="he-IL" sz="1600" dirty="0" smtClean="0"/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1600" dirty="0" smtClean="0"/>
              <a:t>sit </a:t>
            </a:r>
            <a:r>
              <a:rPr lang="en-US" altLang="he-IL" sz="1600" dirty="0" err="1" smtClean="0"/>
              <a:t>amet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metus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aliquet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ut</a:t>
            </a:r>
            <a:endParaRPr lang="en-US" altLang="he-IL" sz="1600" dirty="0" smtClean="0"/>
          </a:p>
          <a:p>
            <a:pPr lvl="2" algn="l" rtl="0">
              <a:buClr>
                <a:schemeClr val="accent1">
                  <a:lumMod val="20000"/>
                  <a:lumOff val="80000"/>
                </a:schemeClr>
              </a:buClr>
              <a:buBlip>
                <a:blip r:embed="rId5"/>
              </a:buBlip>
            </a:pPr>
            <a:r>
              <a:rPr lang="en-US" altLang="he-IL" sz="1600" dirty="0" err="1" smtClean="0"/>
              <a:t>laoreet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tellus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vestibulum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Mauris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lobortis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adipiscing</a:t>
            </a:r>
            <a:r>
              <a:rPr lang="en-US" altLang="he-IL" sz="1600" dirty="0" smtClean="0"/>
              <a:t> mi, et semper </a:t>
            </a:r>
            <a:r>
              <a:rPr lang="en-US" altLang="he-IL" sz="1600" dirty="0" err="1" smtClean="0"/>
              <a:t>felis</a:t>
            </a:r>
            <a:r>
              <a:rPr lang="en-US" altLang="he-IL" sz="1600" dirty="0" smtClean="0"/>
              <a:t> dictum sed. </a:t>
            </a:r>
            <a:r>
              <a:rPr lang="en-US" altLang="he-IL" sz="1600" dirty="0" err="1" smtClean="0"/>
              <a:t>Sed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eu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augue</a:t>
            </a:r>
            <a:r>
              <a:rPr lang="en-US" altLang="he-IL" sz="1600" dirty="0" smtClean="0"/>
              <a:t> a </a:t>
            </a:r>
            <a:r>
              <a:rPr lang="en-US" altLang="he-IL" sz="1600" dirty="0" err="1" smtClean="0"/>
              <a:t>nibh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volutpat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sollicitudin</a:t>
            </a:r>
            <a:r>
              <a:rPr lang="en-US" altLang="he-IL" sz="1600" dirty="0" smtClean="0"/>
              <a:t>. </a:t>
            </a:r>
          </a:p>
          <a:p>
            <a:pPr lvl="2" algn="l" rtl="0">
              <a:buClr>
                <a:schemeClr val="accent1">
                  <a:lumMod val="20000"/>
                  <a:lumOff val="80000"/>
                </a:schemeClr>
              </a:buClr>
              <a:buBlip>
                <a:blip r:embed="rId5"/>
              </a:buBlip>
            </a:pPr>
            <a:r>
              <a:rPr lang="en-US" altLang="he-IL" sz="1600" dirty="0" err="1" smtClean="0"/>
              <a:t>Etiam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est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velit</a:t>
            </a:r>
            <a:r>
              <a:rPr lang="en-US" altLang="he-IL" sz="1600" dirty="0" smtClean="0"/>
              <a:t>, </a:t>
            </a:r>
            <a:r>
              <a:rPr lang="en-US" altLang="he-IL" sz="1600" dirty="0" err="1" smtClean="0"/>
              <a:t>fringilla</a:t>
            </a:r>
            <a:r>
              <a:rPr lang="en-US" altLang="he-IL" sz="1600" dirty="0" smtClean="0"/>
              <a:t> et </a:t>
            </a:r>
            <a:r>
              <a:rPr lang="en-US" altLang="he-IL" sz="1600" dirty="0" err="1" smtClean="0"/>
              <a:t>varius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sed</a:t>
            </a:r>
            <a:r>
              <a:rPr lang="en-US" altLang="he-IL" sz="1600" dirty="0" smtClean="0"/>
              <a:t>, </a:t>
            </a:r>
            <a:r>
              <a:rPr lang="en-US" altLang="he-IL" sz="1600" dirty="0" err="1" smtClean="0"/>
              <a:t>aliquet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nec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mauris</a:t>
            </a:r>
            <a:r>
              <a:rPr lang="en-US" altLang="he-IL" sz="1600" dirty="0" smtClean="0"/>
              <a:t>. </a:t>
            </a:r>
            <a:r>
              <a:rPr lang="en-US" altLang="he-IL" sz="1600" dirty="0" err="1" smtClean="0"/>
              <a:t>Fusce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lobortis</a:t>
            </a:r>
            <a:r>
              <a:rPr lang="en-US" altLang="he-IL" sz="1600" dirty="0" smtClean="0"/>
              <a:t> </a:t>
            </a:r>
            <a:r>
              <a:rPr lang="en-US" altLang="he-IL" sz="1600" dirty="0" err="1" smtClean="0"/>
              <a:t>turpis</a:t>
            </a:r>
            <a:endParaRPr lang="en-US" altLang="he-IL" sz="160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algn="l" rtl="0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049FCE3-5834-4C6E-89C1-240A90B00A2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82033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337520" y="2636912"/>
            <a:ext cx="3682752" cy="432048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Slide - Title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 hasCustomPrompt="1"/>
          </p:nvPr>
        </p:nvSpPr>
        <p:spPr>
          <a:xfrm>
            <a:off x="3347864" y="3068960"/>
            <a:ext cx="4104456" cy="288032"/>
          </a:xfrm>
        </p:spPr>
        <p:txBody>
          <a:bodyPr/>
          <a:lstStyle>
            <a:lvl1pPr marL="0" indent="0">
              <a:buNone/>
              <a:defRPr sz="1600" b="0"/>
            </a:lvl1pPr>
          </a:lstStyle>
          <a:p>
            <a:pPr algn="l" rtl="0"/>
            <a:r>
              <a:rPr lang="en-US" altLang="he-IL" sz="18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Slide - Sub Title</a:t>
            </a:r>
            <a:endParaRPr lang="en-US" altLang="he-IL" sz="1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241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755576" y="3789040"/>
            <a:ext cx="3312368" cy="2088232"/>
          </a:xfrm>
        </p:spPr>
        <p:txBody>
          <a:bodyPr anchor="t"/>
          <a:lstStyle>
            <a:lvl1pPr marL="0" indent="0" algn="l" rtl="0" eaLnBrk="1" hangingPunct="1">
              <a:lnSpc>
                <a:spcPct val="100000"/>
              </a:lnSpc>
              <a:defRPr lang="en-US" sz="2000" b="0" i="0" spc="300" smtClean="0">
                <a:solidFill>
                  <a:srgbClr val="BC7DC4"/>
                </a:solidFill>
                <a:effectLst/>
                <a:cs typeface="+mn-cs"/>
              </a:defRPr>
            </a:lvl1pPr>
          </a:lstStyle>
          <a:p>
            <a:pPr marL="0" indent="0" rtl="0" eaLnBrk="1" hangingPunct="1">
              <a:lnSpc>
                <a:spcPct val="120000"/>
              </a:lnSpc>
            </a:pPr>
            <a:r>
              <a:rPr lang="en-US" altLang="he-IL" dirty="0" smtClean="0"/>
              <a:t>Thank you!</a:t>
            </a:r>
            <a:br>
              <a:rPr lang="en-US" altLang="he-IL" dirty="0" smtClean="0"/>
            </a:br>
            <a:r>
              <a:rPr lang="en-US" altLang="he-IL" dirty="0" smtClean="0"/>
              <a:t/>
            </a:r>
            <a:br>
              <a:rPr lang="en-US" altLang="he-IL" dirty="0" smtClean="0"/>
            </a:br>
            <a:r>
              <a:rPr lang="en-US" sz="1200" b="1" dirty="0" err="1" smtClean="0">
                <a:solidFill>
                  <a:srgbClr val="808080"/>
                </a:solidFill>
              </a:rPr>
              <a:t>meir</a:t>
            </a:r>
            <a:r>
              <a:rPr lang="en-US" sz="1200" b="1" dirty="0" smtClean="0">
                <a:solidFill>
                  <a:srgbClr val="808080"/>
                </a:solidFill>
              </a:rPr>
              <a:t> </a:t>
            </a:r>
            <a:r>
              <a:rPr lang="en-US" sz="1200" b="1" dirty="0" err="1" smtClean="0">
                <a:solidFill>
                  <a:srgbClr val="808080"/>
                </a:solidFill>
              </a:rPr>
              <a:t>cohen</a:t>
            </a:r>
            <a:r>
              <a:rPr lang="en-US" sz="1200" b="1" dirty="0" smtClean="0">
                <a:solidFill>
                  <a:srgbClr val="808080"/>
                </a:solidFill>
              </a:rPr>
              <a:t> , position… </a:t>
            </a:r>
            <a:br>
              <a:rPr lang="en-US" sz="1200" b="1" dirty="0" smtClean="0">
                <a:solidFill>
                  <a:srgbClr val="808080"/>
                </a:solidFill>
              </a:rPr>
            </a:br>
            <a:r>
              <a:rPr lang="en-US" sz="1200" dirty="0" smtClean="0">
                <a:solidFill>
                  <a:srgbClr val="808080"/>
                </a:solidFill>
              </a:rPr>
              <a:t>Tel: 972(0)528891011</a:t>
            </a:r>
            <a:br>
              <a:rPr lang="en-US" sz="1200" dirty="0" smtClean="0">
                <a:solidFill>
                  <a:srgbClr val="808080"/>
                </a:solidFill>
              </a:rPr>
            </a:br>
            <a:r>
              <a:rPr lang="en-US" sz="1200" dirty="0" smtClean="0">
                <a:solidFill>
                  <a:srgbClr val="808080"/>
                </a:solidFill>
              </a:rPr>
              <a:t>Email: meir.bond@gmail.com</a:t>
            </a:r>
            <a:br>
              <a:rPr lang="en-US" sz="1200" dirty="0" smtClean="0">
                <a:solidFill>
                  <a:srgbClr val="808080"/>
                </a:solidFill>
              </a:rPr>
            </a:br>
            <a:r>
              <a:rPr lang="en-US" sz="1200" b="1" kern="300" dirty="0" smtClean="0">
                <a:solidFill>
                  <a:srgbClr val="808080"/>
                </a:solidFill>
              </a:rPr>
              <a:t>www.simplemagic.com</a:t>
            </a:r>
            <a:br>
              <a:rPr lang="en-US" sz="1200" b="1" kern="300" dirty="0" smtClean="0">
                <a:solidFill>
                  <a:srgbClr val="808080"/>
                </a:solidFill>
              </a:rPr>
            </a:br>
            <a:r>
              <a:rPr lang="en-US" sz="1200" b="1" kern="300" dirty="0" smtClean="0">
                <a:solidFill>
                  <a:srgbClr val="808080"/>
                </a:solidFill>
              </a:rPr>
              <a:t/>
            </a:r>
            <a:br>
              <a:rPr lang="en-US" sz="1200" b="1" kern="300" dirty="0" smtClean="0">
                <a:solidFill>
                  <a:srgbClr val="808080"/>
                </a:solidFill>
              </a:rPr>
            </a:br>
            <a:r>
              <a:rPr lang="en-US" altLang="he-IL" dirty="0" smtClean="0"/>
              <a:t/>
            </a:r>
            <a:br>
              <a:rPr lang="en-US" altLang="he-IL" dirty="0" smtClean="0"/>
            </a:br>
            <a:r>
              <a:rPr lang="en-US" altLang="he-IL" dirty="0" smtClean="0"/>
              <a:t/>
            </a:r>
            <a:br>
              <a:rPr lang="en-US" altLang="he-IL" dirty="0" smtClean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72288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635896" y="4149080"/>
            <a:ext cx="3682752" cy="418058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indent="0" rtl="0"/>
            <a:r>
              <a:rPr lang="en-US" altLang="he-IL" sz="2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Presentation</a:t>
            </a:r>
            <a:endParaRPr lang="he-IL" sz="2300" b="1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635896" y="4624536"/>
            <a:ext cx="1522512" cy="31663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0" indent="0" algn="l">
              <a:buNone/>
            </a:pPr>
            <a:r>
              <a:rPr lang="en-US" altLang="he-IL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2015</a:t>
            </a:r>
            <a:endParaRPr lang="en-US" altLang="he-IL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מציין מיקום טקסט 2"/>
          <p:cNvSpPr txBox="1">
            <a:spLocks/>
          </p:cNvSpPr>
          <p:nvPr userDrawn="1"/>
        </p:nvSpPr>
        <p:spPr>
          <a:xfrm>
            <a:off x="3788296" y="1988840"/>
            <a:ext cx="1522512" cy="31663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 panose="020B0604020202020204" pitchFamily="34" charset="0"/>
              <a:buNone/>
            </a:pPr>
            <a:endParaRPr lang="en-US" altLang="he-IL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10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://demo.simagicads.com/playground/gallery.htm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634820" y="2060848"/>
            <a:ext cx="5329668" cy="866527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altLang="he-IL" sz="2000" dirty="0" err="1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SimpleMagic</a:t>
            </a:r>
            <a: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 </a:t>
            </a:r>
            <a: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</a:t>
            </a:r>
            <a: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Advertising</a:t>
            </a:r>
            <a: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he-IL" sz="2000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e-IL" sz="2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type="subTitle" idx="1"/>
          </p:nvPr>
        </p:nvSpPr>
        <p:spPr>
          <a:xfrm>
            <a:off x="3563888" y="4221088"/>
            <a:ext cx="5400600" cy="432048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he-IL" altLang="he-IL" sz="2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he-IL" sz="2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Revenues Per Page View</a:t>
            </a:r>
            <a:endParaRPr lang="he-IL" sz="2300" b="1" dirty="0"/>
          </a:p>
        </p:txBody>
      </p:sp>
      <p:sp>
        <p:nvSpPr>
          <p:cNvPr id="4" name="כותרת משנה 6"/>
          <p:cNvSpPr txBox="1">
            <a:spLocks/>
          </p:cNvSpPr>
          <p:nvPr/>
        </p:nvSpPr>
        <p:spPr>
          <a:xfrm>
            <a:off x="3635896" y="4653136"/>
            <a:ext cx="2304256" cy="288032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altLang="he-IL" sz="16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2015</a:t>
            </a:r>
            <a:endParaRPr lang="en-US" altLang="he-IL" sz="16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39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proving Problem Solving Ski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6667500" cy="455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כותרת 5"/>
          <p:cNvSpPr txBox="1">
            <a:spLocks/>
          </p:cNvSpPr>
          <p:nvPr/>
        </p:nvSpPr>
        <p:spPr>
          <a:xfrm>
            <a:off x="2411760" y="188640"/>
            <a:ext cx="3600400" cy="432048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l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Challenged ?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943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411760" y="188640"/>
            <a:ext cx="3600400" cy="432048"/>
          </a:xfrm>
        </p:spPr>
        <p:txBody>
          <a:bodyPr>
            <a:noAutofit/>
          </a:bodyPr>
          <a:lstStyle/>
          <a:p>
            <a:pPr algn="l"/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to consider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כותרת משנה 6"/>
          <p:cNvSpPr>
            <a:spLocks noGrp="1"/>
          </p:cNvSpPr>
          <p:nvPr>
            <p:ph idx="1"/>
          </p:nvPr>
        </p:nvSpPr>
        <p:spPr>
          <a:xfrm>
            <a:off x="539552" y="1340768"/>
            <a:ext cx="7488832" cy="3384376"/>
          </a:xfrm>
        </p:spPr>
        <p:txBody>
          <a:bodyPr>
            <a:noAutofit/>
          </a:bodyPr>
          <a:lstStyle/>
          <a:p>
            <a:pPr algn="l" rtl="0">
              <a:buBlip>
                <a:blip r:embed="rId3"/>
              </a:buBlip>
            </a:pPr>
            <a:r>
              <a:rPr lang="en-US" altLang="he-IL" sz="1600" dirty="0" smtClean="0"/>
              <a:t> </a:t>
            </a:r>
            <a:r>
              <a:rPr lang="en-US" altLang="he-IL" sz="2400" dirty="0" smtClean="0"/>
              <a:t>How do you monetize your mobile traffic?</a:t>
            </a:r>
            <a:endParaRPr lang="en-US" altLang="he-IL" sz="2400" dirty="0"/>
          </a:p>
          <a:p>
            <a:pPr algn="l" rtl="0"/>
            <a:endParaRPr lang="en-US" altLang="he-IL" sz="2400" dirty="0" smtClean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 How do you respond to high demand for video ads?</a:t>
            </a:r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2400" dirty="0" smtClean="0"/>
              <a:t>And how do you do it on mobile? </a:t>
            </a:r>
            <a:endParaRPr lang="en-US" altLang="he-IL" sz="2400" dirty="0"/>
          </a:p>
          <a:p>
            <a:pPr algn="l" rtl="0"/>
            <a:endParaRPr lang="en-US" altLang="he-IL" sz="2400" dirty="0" smtClean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 What is your high impact offering?</a:t>
            </a:r>
          </a:p>
          <a:p>
            <a:pPr algn="l" rtl="0">
              <a:buBlip>
                <a:blip r:embed="rId3"/>
              </a:buBlip>
            </a:pPr>
            <a:endParaRPr lang="en-US" altLang="he-IL" sz="2400" dirty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How do you cope with viewability demands?</a:t>
            </a:r>
          </a:p>
          <a:p>
            <a:pPr algn="l" rtl="0">
              <a:buBlip>
                <a:blip r:embed="rId3"/>
              </a:buBlip>
            </a:pPr>
            <a:endParaRPr lang="en-US" altLang="he-IL" sz="2400" dirty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Do you have cross screen units?</a:t>
            </a:r>
          </a:p>
          <a:p>
            <a:pPr algn="l" rtl="0">
              <a:buBlip>
                <a:blip r:embed="rId3"/>
              </a:buBlip>
            </a:pPr>
            <a:endParaRPr lang="en-US" altLang="he-IL" dirty="0"/>
          </a:p>
          <a:p>
            <a:pPr algn="l" rtl="0"/>
            <a:endParaRPr lang="en-US" altLang="he-IL" sz="1600" dirty="0" smtClean="0"/>
          </a:p>
        </p:txBody>
      </p:sp>
    </p:spTree>
    <p:extLst>
      <p:ext uri="{BB962C8B-B14F-4D97-AF65-F5344CB8AC3E}">
        <p14:creationId xmlns:p14="http://schemas.microsoft.com/office/powerpoint/2010/main" val="849752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411760" y="321376"/>
            <a:ext cx="4752528" cy="227303"/>
          </a:xfrm>
        </p:spPr>
        <p:txBody>
          <a:bodyPr>
            <a:noAutofit/>
          </a:bodyPr>
          <a:lstStyle/>
          <a:p>
            <a:pPr algn="l"/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 Simple Magic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Billboard-Mockup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t="19933" r="19979" b="20478"/>
          <a:stretch/>
        </p:blipFill>
        <p:spPr>
          <a:xfrm>
            <a:off x="2987824" y="2492896"/>
            <a:ext cx="5907952" cy="3753614"/>
          </a:xfrm>
          <a:prstGeom prst="rect">
            <a:avLst/>
          </a:prstGeom>
        </p:spPr>
      </p:pic>
      <p:sp>
        <p:nvSpPr>
          <p:cNvPr id="5" name="כותרת משנה 6"/>
          <p:cNvSpPr>
            <a:spLocks noGrp="1"/>
          </p:cNvSpPr>
          <p:nvPr>
            <p:ph idx="1"/>
          </p:nvPr>
        </p:nvSpPr>
        <p:spPr>
          <a:xfrm>
            <a:off x="539552" y="1340768"/>
            <a:ext cx="7488832" cy="3384376"/>
          </a:xfrm>
        </p:spPr>
        <p:txBody>
          <a:bodyPr>
            <a:noAutofit/>
          </a:bodyPr>
          <a:lstStyle/>
          <a:p>
            <a:pPr algn="l" rtl="0">
              <a:buBlip>
                <a:blip r:embed="rId4"/>
              </a:buBlip>
            </a:pPr>
            <a:r>
              <a:rPr lang="en-US" altLang="he-IL" sz="2400" dirty="0"/>
              <a:t> </a:t>
            </a:r>
            <a:r>
              <a:rPr lang="en-US" altLang="he-IL" sz="2400" dirty="0" smtClean="0"/>
              <a:t>Mobile </a:t>
            </a:r>
            <a:r>
              <a:rPr lang="en-US" altLang="he-IL" sz="2400" dirty="0"/>
              <a:t>First </a:t>
            </a:r>
          </a:p>
          <a:p>
            <a:pPr algn="l" rtl="0">
              <a:buBlip>
                <a:blip r:embed="rId4"/>
              </a:buBlip>
            </a:pPr>
            <a:r>
              <a:rPr lang="en-US" altLang="he-IL" sz="2400" dirty="0" smtClean="0"/>
              <a:t> Easy to use </a:t>
            </a:r>
          </a:p>
          <a:p>
            <a:pPr algn="l" rtl="0">
              <a:buBlip>
                <a:blip r:embed="rId4"/>
              </a:buBlip>
            </a:pPr>
            <a:r>
              <a:rPr lang="en-US" altLang="he-IL" sz="2400" dirty="0" smtClean="0"/>
              <a:t> Programmatic video and high impact advertising</a:t>
            </a:r>
            <a:endParaRPr lang="en-US" altLang="he-IL" sz="2400" dirty="0"/>
          </a:p>
          <a:p>
            <a:pPr algn="l" rtl="0"/>
            <a:endParaRPr lang="en-US" altLang="he-IL" sz="2400" dirty="0" smtClean="0"/>
          </a:p>
          <a:p>
            <a:pPr algn="l" rtl="0"/>
            <a:endParaRPr lang="en-US" altLang="he-IL" dirty="0"/>
          </a:p>
          <a:p>
            <a:pPr algn="l" rtl="0"/>
            <a:endParaRPr lang="en-US" altLang="he-IL" sz="1600" dirty="0" smtClean="0"/>
          </a:p>
        </p:txBody>
      </p:sp>
    </p:spTree>
    <p:extLst>
      <p:ext uri="{BB962C8B-B14F-4D97-AF65-F5344CB8AC3E}">
        <p14:creationId xmlns:p14="http://schemas.microsoft.com/office/powerpoint/2010/main" val="247980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411760" y="188640"/>
            <a:ext cx="3600400" cy="432048"/>
          </a:xfrm>
        </p:spPr>
        <p:txBody>
          <a:bodyPr>
            <a:noAutofit/>
          </a:bodyPr>
          <a:lstStyle/>
          <a:p>
            <a:pPr algn="l"/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Points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כותרת משנה 6"/>
          <p:cNvSpPr>
            <a:spLocks noGrp="1"/>
          </p:cNvSpPr>
          <p:nvPr>
            <p:ph idx="1"/>
          </p:nvPr>
        </p:nvSpPr>
        <p:spPr>
          <a:xfrm>
            <a:off x="539552" y="1340768"/>
            <a:ext cx="7488832" cy="3384376"/>
          </a:xfrm>
        </p:spPr>
        <p:txBody>
          <a:bodyPr>
            <a:noAutofit/>
          </a:bodyPr>
          <a:lstStyle/>
          <a:p>
            <a:pPr algn="l" rtl="0">
              <a:buBlip>
                <a:blip r:embed="rId3"/>
              </a:buBlip>
            </a:pPr>
            <a:r>
              <a:rPr lang="en-US" altLang="he-IL" sz="2000" dirty="0"/>
              <a:t> High quality video ads cross platforms (including iPhone)</a:t>
            </a:r>
          </a:p>
          <a:p>
            <a:pPr algn="l" rtl="0"/>
            <a:endParaRPr lang="en-US" altLang="he-IL" sz="2000" dirty="0" smtClean="0"/>
          </a:p>
          <a:p>
            <a:pPr algn="l" rtl="0">
              <a:buBlip>
                <a:blip r:embed="rId3"/>
              </a:buBlip>
            </a:pPr>
            <a:r>
              <a:rPr lang="en-US" altLang="he-IL" sz="2000" dirty="0" smtClean="0"/>
              <a:t> Due to high demand command high CPMs</a:t>
            </a:r>
            <a:endParaRPr lang="en-US" altLang="he-IL" sz="2000" dirty="0"/>
          </a:p>
          <a:p>
            <a:pPr algn="l" rtl="0"/>
            <a:endParaRPr lang="en-US" altLang="he-IL" sz="2000" dirty="0" smtClean="0"/>
          </a:p>
          <a:p>
            <a:pPr algn="l" rtl="0">
              <a:buBlip>
                <a:blip r:embed="rId3"/>
              </a:buBlip>
            </a:pPr>
            <a:r>
              <a:rPr lang="en-US" altLang="he-IL" sz="2000" dirty="0" smtClean="0"/>
              <a:t> No creative work required</a:t>
            </a:r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2000" dirty="0"/>
              <a:t>Ads are created programmatically </a:t>
            </a:r>
          </a:p>
          <a:p>
            <a:pPr algn="l" rtl="0">
              <a:buBlip>
                <a:blip r:embed="rId3"/>
              </a:buBlip>
            </a:pPr>
            <a:endParaRPr lang="en-US" altLang="he-IL" sz="2000" dirty="0"/>
          </a:p>
          <a:p>
            <a:pPr algn="l" rtl="0">
              <a:buBlip>
                <a:blip r:embed="rId3"/>
              </a:buBlip>
            </a:pPr>
            <a:r>
              <a:rPr lang="en-US" altLang="he-IL" sz="2000" dirty="0"/>
              <a:t> </a:t>
            </a:r>
            <a:r>
              <a:rPr lang="en-US" altLang="he-IL" sz="2000" dirty="0" smtClean="0"/>
              <a:t>Automatically stops when out of view</a:t>
            </a:r>
          </a:p>
          <a:p>
            <a:pPr algn="l" rtl="0">
              <a:buBlip>
                <a:blip r:embed="rId3"/>
              </a:buBlip>
            </a:pPr>
            <a:endParaRPr lang="en-US" altLang="he-IL" sz="2000" dirty="0"/>
          </a:p>
          <a:p>
            <a:pPr algn="l" rtl="0">
              <a:buBlip>
                <a:blip r:embed="rId3"/>
              </a:buBlip>
            </a:pPr>
            <a:r>
              <a:rPr lang="en-US" altLang="he-IL" sz="2000" dirty="0" smtClean="0"/>
              <a:t>Polite (offer opt out, start with audio off, adjust video to bandwidth and more)</a:t>
            </a:r>
          </a:p>
          <a:p>
            <a:pPr algn="l" rtl="0">
              <a:buBlip>
                <a:blip r:embed="rId3"/>
              </a:buBlip>
            </a:pPr>
            <a:r>
              <a:rPr lang="en-US" altLang="he-IL" sz="2000" dirty="0" smtClean="0"/>
              <a:t>Can be sold direct or via programmatic channels</a:t>
            </a:r>
          </a:p>
          <a:p>
            <a:pPr algn="l" rtl="0">
              <a:buBlip>
                <a:blip r:embed="rId3"/>
              </a:buBlip>
            </a:pPr>
            <a:endParaRPr lang="en-US" altLang="he-IL" sz="1400" dirty="0"/>
          </a:p>
          <a:p>
            <a:pPr algn="l" rtl="0"/>
            <a:endParaRPr lang="en-US" altLang="he-IL" sz="1400" dirty="0" smtClean="0"/>
          </a:p>
        </p:txBody>
      </p:sp>
    </p:spTree>
    <p:extLst>
      <p:ext uri="{BB962C8B-B14F-4D97-AF65-F5344CB8AC3E}">
        <p14:creationId xmlns:p14="http://schemas.microsoft.com/office/powerpoint/2010/main" val="301487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411760" y="321377"/>
            <a:ext cx="2160240" cy="166574"/>
          </a:xfrm>
        </p:spPr>
        <p:txBody>
          <a:bodyPr>
            <a:noAutofit/>
          </a:bodyPr>
          <a:lstStyle/>
          <a:p>
            <a:pPr algn="l"/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Gallery Page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illboard.p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4750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Branded-Pushdown.png">
            <a:hlinkClick r:id="rId3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78904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Full-Screen HF Video.png">
            <a:hlinkClick r:id="rId3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8904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InText.png">
            <a:hlinkClick r:id="rId3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904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Magnet-Mobile.png">
            <a:hlinkClick r:id="rId3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78904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PushDown.png">
            <a:hlinkClick r:id="rId3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54750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Slider.png">
            <a:hlinkClick r:id="rId3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4750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Video-Pushdown.png">
            <a:hlinkClick r:id="rId3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547500"/>
            <a:ext cx="1635397" cy="1537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611560" y="3131676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Slider</a:t>
            </a:r>
            <a:endParaRPr lang="en-US" altLang="he-IL" dirty="0"/>
          </a:p>
        </p:txBody>
      </p:sp>
      <p:sp>
        <p:nvSpPr>
          <p:cNvPr id="14" name="Rectangle 13"/>
          <p:cNvSpPr/>
          <p:nvPr/>
        </p:nvSpPr>
        <p:spPr>
          <a:xfrm>
            <a:off x="2699792" y="3122384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Pushdown</a:t>
            </a:r>
            <a:endParaRPr lang="en-US" altLang="he-IL" dirty="0"/>
          </a:p>
        </p:txBody>
      </p:sp>
      <p:sp>
        <p:nvSpPr>
          <p:cNvPr id="15" name="Rectangle 14"/>
          <p:cNvSpPr/>
          <p:nvPr/>
        </p:nvSpPr>
        <p:spPr>
          <a:xfrm>
            <a:off x="4860032" y="3131676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Billboard</a:t>
            </a:r>
            <a:endParaRPr lang="en-US" altLang="he-IL" dirty="0"/>
          </a:p>
        </p:txBody>
      </p:sp>
      <p:sp>
        <p:nvSpPr>
          <p:cNvPr id="16" name="Rectangle 15"/>
          <p:cNvSpPr/>
          <p:nvPr/>
        </p:nvSpPr>
        <p:spPr>
          <a:xfrm>
            <a:off x="6948264" y="3131676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Video Pushdown</a:t>
            </a:r>
            <a:endParaRPr lang="en-US" altLang="he-IL" dirty="0"/>
          </a:p>
        </p:txBody>
      </p:sp>
      <p:sp>
        <p:nvSpPr>
          <p:cNvPr id="17" name="Rectangle 16"/>
          <p:cNvSpPr/>
          <p:nvPr/>
        </p:nvSpPr>
        <p:spPr>
          <a:xfrm>
            <a:off x="611560" y="5382508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In Text</a:t>
            </a:r>
            <a:endParaRPr lang="en-US" altLang="he-IL" dirty="0"/>
          </a:p>
        </p:txBody>
      </p:sp>
      <p:sp>
        <p:nvSpPr>
          <p:cNvPr id="18" name="Rectangle 17"/>
          <p:cNvSpPr/>
          <p:nvPr/>
        </p:nvSpPr>
        <p:spPr>
          <a:xfrm>
            <a:off x="2483768" y="5373216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Branded Pushdown</a:t>
            </a:r>
            <a:endParaRPr lang="en-US" altLang="he-IL" dirty="0"/>
          </a:p>
        </p:txBody>
      </p:sp>
      <p:sp>
        <p:nvSpPr>
          <p:cNvPr id="19" name="Rectangle 18"/>
          <p:cNvSpPr/>
          <p:nvPr/>
        </p:nvSpPr>
        <p:spPr>
          <a:xfrm>
            <a:off x="4860032" y="5382508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Full Screen HF Video</a:t>
            </a:r>
            <a:endParaRPr lang="en-US" altLang="he-IL" dirty="0"/>
          </a:p>
        </p:txBody>
      </p:sp>
      <p:sp>
        <p:nvSpPr>
          <p:cNvPr id="20" name="Rectangle 19"/>
          <p:cNvSpPr/>
          <p:nvPr/>
        </p:nvSpPr>
        <p:spPr>
          <a:xfrm>
            <a:off x="6948264" y="5382508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Magnet (Mobile)</a:t>
            </a:r>
            <a:endParaRPr lang="en-US" altLang="he-IL" dirty="0"/>
          </a:p>
        </p:txBody>
      </p:sp>
    </p:spTree>
    <p:extLst>
      <p:ext uri="{BB962C8B-B14F-4D97-AF65-F5344CB8AC3E}">
        <p14:creationId xmlns:p14="http://schemas.microsoft.com/office/powerpoint/2010/main" val="8593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627784" y="321376"/>
            <a:ext cx="4176464" cy="299311"/>
          </a:xfrm>
        </p:spPr>
        <p:txBody>
          <a:bodyPr>
            <a:noAutofit/>
          </a:bodyPr>
          <a:lstStyle/>
          <a:p>
            <a:pPr algn="l"/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Benefits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Screen Shot 2015-12-10 at 11.50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95" y="2564905"/>
            <a:ext cx="3922901" cy="136815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5328084" y="1916832"/>
            <a:ext cx="826557" cy="63878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113595" y="1547500"/>
            <a:ext cx="1942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Clear Close Option</a:t>
            </a:r>
            <a:endParaRPr lang="en-US" altLang="he-IL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499992" y="4581128"/>
            <a:ext cx="538525" cy="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953355" y="4365104"/>
            <a:ext cx="2267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Opt Out</a:t>
            </a:r>
            <a:endParaRPr lang="en-US" altLang="he-IL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7377241" y="1916832"/>
            <a:ext cx="579135" cy="576064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057811" y="1556792"/>
            <a:ext cx="17281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Social Ready</a:t>
            </a:r>
            <a:endParaRPr lang="en-US" altLang="he-IL" dirty="0"/>
          </a:p>
        </p:txBody>
      </p:sp>
      <p:pic>
        <p:nvPicPr>
          <p:cNvPr id="25" name="Picture 24" descr="Screen Shot 2015-12-10 at 11.54.0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595" y="4149080"/>
            <a:ext cx="3897942" cy="1368152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flipV="1">
            <a:off x="7273835" y="2924944"/>
            <a:ext cx="0" cy="1440160"/>
          </a:xfrm>
          <a:prstGeom prst="straightConnector1">
            <a:avLst/>
          </a:prstGeom>
          <a:ln>
            <a:solidFill>
              <a:srgbClr val="FF9D00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כותרת משנה 6"/>
          <p:cNvSpPr>
            <a:spLocks noGrp="1"/>
          </p:cNvSpPr>
          <p:nvPr>
            <p:ph idx="1"/>
          </p:nvPr>
        </p:nvSpPr>
        <p:spPr>
          <a:xfrm>
            <a:off x="-36512" y="1340768"/>
            <a:ext cx="4461426" cy="3384376"/>
          </a:xfrm>
        </p:spPr>
        <p:txBody>
          <a:bodyPr>
            <a:noAutofit/>
          </a:bodyPr>
          <a:lstStyle/>
          <a:p>
            <a:pPr lvl="1" algn="l" rtl="0">
              <a:buBlip>
                <a:blip r:embed="rId5"/>
              </a:buBlip>
            </a:pPr>
            <a:r>
              <a:rPr lang="en-US" altLang="he-IL" sz="2000" dirty="0" smtClean="0"/>
              <a:t>Video</a:t>
            </a:r>
            <a:endParaRPr lang="en-US" altLang="he-IL" sz="4800" dirty="0" smtClean="0"/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 smtClean="0"/>
              <a:t>Compatible with all </a:t>
            </a:r>
            <a:r>
              <a:rPr lang="en-US" altLang="he-IL" sz="1400" dirty="0"/>
              <a:t>platforms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 smtClean="0"/>
              <a:t>Adjusts </a:t>
            </a:r>
            <a:r>
              <a:rPr lang="en-US" altLang="he-IL" sz="1400" dirty="0"/>
              <a:t>to screen size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 smtClean="0"/>
              <a:t>Adjusts </a:t>
            </a:r>
            <a:r>
              <a:rPr lang="en-US" altLang="he-IL" sz="1400" dirty="0"/>
              <a:t>to </a:t>
            </a:r>
            <a:r>
              <a:rPr lang="en-US" altLang="he-IL" sz="1400" dirty="0" smtClean="0"/>
              <a:t>bandwidth</a:t>
            </a:r>
            <a:endParaRPr lang="en-US" altLang="he-IL" sz="1400" dirty="0"/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 smtClean="0"/>
              <a:t>Adjusts </a:t>
            </a:r>
            <a:r>
              <a:rPr lang="en-US" altLang="he-IL" sz="1400" dirty="0"/>
              <a:t>to device </a:t>
            </a:r>
            <a:r>
              <a:rPr lang="en-US" altLang="he-IL" sz="1400" dirty="0" smtClean="0"/>
              <a:t>requirements</a:t>
            </a:r>
            <a:endParaRPr lang="en-US" altLang="he-IL" sz="1400" dirty="0"/>
          </a:p>
          <a:p>
            <a:pPr lvl="1" algn="l" rtl="0">
              <a:buBlip>
                <a:blip r:embed="rId5"/>
              </a:buBlip>
            </a:pPr>
            <a:r>
              <a:rPr lang="en-US" altLang="he-IL" sz="2000" dirty="0" smtClean="0"/>
              <a:t>Created automatically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/>
              <a:t>Agency </a:t>
            </a:r>
            <a:r>
              <a:rPr lang="en-US" altLang="he-IL" sz="1400" dirty="0" smtClean="0"/>
              <a:t>provides </a:t>
            </a:r>
            <a:r>
              <a:rPr lang="en-US" altLang="he-IL" sz="1400" dirty="0"/>
              <a:t>vast tag</a:t>
            </a:r>
          </a:p>
          <a:p>
            <a:pPr lvl="1" algn="l" rtl="0">
              <a:buBlip>
                <a:blip r:embed="rId5"/>
              </a:buBlip>
            </a:pPr>
            <a:r>
              <a:rPr lang="en-US" altLang="he-IL" sz="2000" dirty="0" smtClean="0"/>
              <a:t>Easy Reporting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 smtClean="0"/>
              <a:t>Standard </a:t>
            </a:r>
            <a:r>
              <a:rPr lang="en-US" altLang="he-IL" sz="1400" dirty="0"/>
              <a:t>reporting on agency </a:t>
            </a:r>
            <a:r>
              <a:rPr lang="en-US" altLang="he-IL" sz="1400" dirty="0" smtClean="0"/>
              <a:t>systems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2000" dirty="0"/>
              <a:t>High performance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2000" dirty="0"/>
              <a:t>Viewable Only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2000" dirty="0"/>
              <a:t>Social ready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2000" dirty="0" smtClean="0"/>
              <a:t>Polite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 smtClean="0"/>
              <a:t>offers </a:t>
            </a:r>
            <a:r>
              <a:rPr lang="en-US" altLang="he-IL" sz="1400" dirty="0"/>
              <a:t>opt out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400" dirty="0"/>
              <a:t> always start with audio off</a:t>
            </a:r>
          </a:p>
          <a:p>
            <a:pPr marL="457200" lvl="1" indent="0" algn="l" rtl="0">
              <a:buNone/>
            </a:pPr>
            <a:endParaRPr lang="en-US" altLang="he-IL" sz="2000" dirty="0"/>
          </a:p>
          <a:p>
            <a:pPr algn="l" rtl="0"/>
            <a:endParaRPr lang="en-US" altLang="he-IL" dirty="0"/>
          </a:p>
          <a:p>
            <a:pPr algn="l" rtl="0"/>
            <a:endParaRPr lang="en-US" altLang="he-IL" sz="1600" dirty="0" smtClean="0"/>
          </a:p>
        </p:txBody>
      </p:sp>
    </p:spTree>
    <p:extLst>
      <p:ext uri="{BB962C8B-B14F-4D97-AF65-F5344CB8AC3E}">
        <p14:creationId xmlns:p14="http://schemas.microsoft.com/office/powerpoint/2010/main" val="4416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411760" y="188640"/>
            <a:ext cx="3600400" cy="432048"/>
          </a:xfrm>
        </p:spPr>
        <p:txBody>
          <a:bodyPr>
            <a:noAutofit/>
          </a:bodyPr>
          <a:lstStyle/>
          <a:p>
            <a:pPr algn="l"/>
            <a:r>
              <a:rPr lang="en-US" altLang="he-IL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start?</a:t>
            </a:r>
            <a:endParaRPr lang="en-US" altLang="he-I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כותרת משנה 6"/>
          <p:cNvSpPr>
            <a:spLocks noGrp="1"/>
          </p:cNvSpPr>
          <p:nvPr>
            <p:ph idx="1"/>
          </p:nvPr>
        </p:nvSpPr>
        <p:spPr>
          <a:xfrm>
            <a:off x="539552" y="1340768"/>
            <a:ext cx="8280920" cy="3384376"/>
          </a:xfrm>
        </p:spPr>
        <p:txBody>
          <a:bodyPr>
            <a:noAutofit/>
          </a:bodyPr>
          <a:lstStyle/>
          <a:p>
            <a:pPr algn="l" rtl="0">
              <a:buBlip>
                <a:blip r:embed="rId3"/>
              </a:buBlip>
            </a:pPr>
            <a:r>
              <a:rPr lang="en-US" altLang="he-IL" sz="2400" dirty="0"/>
              <a:t> Review and sign contract </a:t>
            </a:r>
          </a:p>
          <a:p>
            <a:pPr algn="l" rtl="0"/>
            <a:endParaRPr lang="en-US" altLang="he-IL" sz="2400" dirty="0" smtClean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Deploy tech on site (like an SSP)</a:t>
            </a:r>
            <a:endParaRPr lang="en-US" altLang="he-IL" sz="2400" dirty="0"/>
          </a:p>
          <a:p>
            <a:pPr algn="l" rtl="0"/>
            <a:endParaRPr lang="en-US" altLang="he-IL" sz="2400" dirty="0" smtClean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 Accesses self served platform to sell directly</a:t>
            </a:r>
          </a:p>
          <a:p>
            <a:pPr algn="l" rtl="0">
              <a:buBlip>
                <a:blip r:embed="rId3"/>
              </a:buBlip>
            </a:pPr>
            <a:endParaRPr lang="en-US" altLang="he-IL" sz="2400" dirty="0"/>
          </a:p>
          <a:p>
            <a:pPr algn="l" rtl="0">
              <a:buBlip>
                <a:blip r:embed="rId3"/>
              </a:buBlip>
            </a:pPr>
            <a:r>
              <a:rPr lang="en-US" altLang="he-IL" sz="2400" dirty="0" smtClean="0"/>
              <a:t>Connect to programmatic buyers to sell programmatically </a:t>
            </a:r>
          </a:p>
          <a:p>
            <a:pPr algn="l" rtl="0">
              <a:buBlip>
                <a:blip r:embed="rId3"/>
              </a:buBlip>
            </a:pPr>
            <a:endParaRPr lang="en-US" altLang="he-IL" sz="2400" dirty="0"/>
          </a:p>
          <a:p>
            <a:pPr algn="l" rtl="0"/>
            <a:endParaRPr lang="en-US" altLang="he-IL" dirty="0"/>
          </a:p>
          <a:p>
            <a:pPr algn="l" rtl="0"/>
            <a:endParaRPr lang="en-US" altLang="he-IL" sz="1600" dirty="0" smtClean="0"/>
          </a:p>
        </p:txBody>
      </p:sp>
    </p:spTree>
    <p:extLst>
      <p:ext uri="{BB962C8B-B14F-4D97-AF65-F5344CB8AC3E}">
        <p14:creationId xmlns:p14="http://schemas.microsoft.com/office/powerpoint/2010/main" val="216189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1760" y="116632"/>
            <a:ext cx="4032448" cy="62068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 Sections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744"/>
            <a:ext cx="4953000" cy="352425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691681" y="2564904"/>
            <a:ext cx="3960439" cy="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1691681" y="2996952"/>
            <a:ext cx="3960439" cy="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691681" y="3356992"/>
            <a:ext cx="3960439" cy="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619672" y="3789040"/>
            <a:ext cx="3960439" cy="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012160" y="2276872"/>
            <a:ext cx="2304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Manage Permissions</a:t>
            </a:r>
            <a:endParaRPr lang="en-US" altLang="he-IL" dirty="0"/>
          </a:p>
        </p:txBody>
      </p:sp>
      <p:sp>
        <p:nvSpPr>
          <p:cNvPr id="14" name="Rectangle 13"/>
          <p:cNvSpPr/>
          <p:nvPr/>
        </p:nvSpPr>
        <p:spPr>
          <a:xfrm>
            <a:off x="6012160" y="2699628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Create IO Based Campaigns</a:t>
            </a:r>
            <a:endParaRPr lang="en-US" altLang="he-IL" dirty="0"/>
          </a:p>
        </p:txBody>
      </p:sp>
      <p:sp>
        <p:nvSpPr>
          <p:cNvPr id="15" name="Rectangle 14"/>
          <p:cNvSpPr/>
          <p:nvPr/>
        </p:nvSpPr>
        <p:spPr>
          <a:xfrm>
            <a:off x="5724128" y="3140968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Create ads from VAST</a:t>
            </a:r>
            <a:endParaRPr lang="en-US" altLang="he-IL" dirty="0"/>
          </a:p>
        </p:txBody>
      </p:sp>
      <p:sp>
        <p:nvSpPr>
          <p:cNvPr id="16" name="Rectangle 15"/>
          <p:cNvSpPr/>
          <p:nvPr/>
        </p:nvSpPr>
        <p:spPr>
          <a:xfrm>
            <a:off x="5652120" y="3635732"/>
            <a:ext cx="3168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US" altLang="he-IL" dirty="0" smtClean="0"/>
              <a:t>Campaigns Reports, Programmatic Demand performance </a:t>
            </a:r>
            <a:r>
              <a:rPr lang="en-US" altLang="he-IL" dirty="0" err="1" smtClean="0"/>
              <a:t>etc</a:t>
            </a:r>
            <a:endParaRPr lang="en-US" altLang="he-IL" dirty="0"/>
          </a:p>
        </p:txBody>
      </p:sp>
    </p:spTree>
    <p:extLst>
      <p:ext uri="{BB962C8B-B14F-4D97-AF65-F5344CB8AC3E}">
        <p14:creationId xmlns:p14="http://schemas.microsoft.com/office/powerpoint/2010/main" val="249634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187624" y="3789040"/>
            <a:ext cx="2376264" cy="432048"/>
          </a:xfrm>
        </p:spPr>
        <p:txBody>
          <a:bodyPr>
            <a:noAutofit/>
          </a:bodyPr>
          <a:lstStyle/>
          <a:p>
            <a:pPr algn="l" rtl="0"/>
            <a:r>
              <a:rPr lang="en-US" altLang="he-IL" sz="2400" b="1" dirty="0" smtClean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he-IL" sz="2400" b="1" dirty="0">
              <a:solidFill>
                <a:srgbClr val="BC7D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59632" y="4365104"/>
            <a:ext cx="2736304" cy="1224136"/>
          </a:xfrm>
        </p:spPr>
        <p:txBody>
          <a:bodyPr>
            <a:noAutofit/>
          </a:bodyPr>
          <a:lstStyle/>
          <a:p>
            <a:pPr algn="l" rtl="0">
              <a:lnSpc>
                <a:spcPct val="150000"/>
              </a:lnSpc>
            </a:pPr>
            <a:r>
              <a:rPr lang="en-US" sz="1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</a:t>
            </a:r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Gold, Director of Biz Dev</a:t>
            </a:r>
            <a:b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raz@simplemagic.com</a:t>
            </a:r>
            <a:b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kern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www.simplemagic.com</a:t>
            </a:r>
            <a:br>
              <a:rPr lang="en-US" sz="1200" b="1" kern="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e-I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מחבר ישר 4"/>
          <p:cNvCxnSpPr/>
          <p:nvPr/>
        </p:nvCxnSpPr>
        <p:spPr>
          <a:xfrm>
            <a:off x="1331640" y="4293096"/>
            <a:ext cx="1800200" cy="0"/>
          </a:xfrm>
          <a:prstGeom prst="line">
            <a:avLst/>
          </a:prstGeom>
          <a:ln>
            <a:solidFill>
              <a:srgbClr val="BBC4C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68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883</TotalTime>
  <Words>282</Words>
  <Application>Microsoft Office PowerPoint</Application>
  <PresentationFormat>On-screen Show (4:3)</PresentationFormat>
  <Paragraphs>77</Paragraphs>
  <Slides>10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ערכת נושא Office</vt:lpstr>
      <vt:lpstr>SimpleMagic Enhanced  Video Advertising </vt:lpstr>
      <vt:lpstr>PowerPoint Presentation</vt:lpstr>
      <vt:lpstr>Questions to consider</vt:lpstr>
      <vt:lpstr>Introducing Simple Magic</vt:lpstr>
      <vt:lpstr>Key Points</vt:lpstr>
      <vt:lpstr>Gallery Page</vt:lpstr>
      <vt:lpstr>Key Benefits</vt:lpstr>
      <vt:lpstr>How to start?</vt:lpstr>
      <vt:lpstr>Platform Sections</vt:lpstr>
      <vt:lpstr>Thank you!</vt:lpstr>
    </vt:vector>
  </TitlesOfParts>
  <Company>Yaron'S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Presentation</dc:title>
  <dc:creator>Einav</dc:creator>
  <cp:lastModifiedBy>Ran Cohen</cp:lastModifiedBy>
  <cp:revision>67</cp:revision>
  <dcterms:created xsi:type="dcterms:W3CDTF">2015-10-14T09:07:06Z</dcterms:created>
  <dcterms:modified xsi:type="dcterms:W3CDTF">2016-04-11T14:08:27Z</dcterms:modified>
</cp:coreProperties>
</file>