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5"/>
  </p:notesMasterIdLst>
  <p:handoutMasterIdLst>
    <p:handoutMasterId r:id="rId16"/>
  </p:handoutMasterIdLst>
  <p:sldIdLst>
    <p:sldId id="256" r:id="rId3"/>
    <p:sldId id="271" r:id="rId4"/>
    <p:sldId id="272" r:id="rId5"/>
    <p:sldId id="273" r:id="rId6"/>
    <p:sldId id="274" r:id="rId7"/>
    <p:sldId id="257" r:id="rId8"/>
    <p:sldId id="270" r:id="rId9"/>
    <p:sldId id="262" r:id="rId10"/>
    <p:sldId id="263" r:id="rId11"/>
    <p:sldId id="275" r:id="rId12"/>
    <p:sldId id="266" r:id="rId13"/>
    <p:sldId id="276"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1152">
          <p15:clr>
            <a:srgbClr val="A4A3A4"/>
          </p15:clr>
        </p15:guide>
        <p15:guide id="4" orient="horz" pos="960">
          <p15:clr>
            <a:srgbClr val="A4A3A4"/>
          </p15:clr>
        </p15:guide>
        <p15:guide id="5" orient="horz" pos="2976">
          <p15:clr>
            <a:srgbClr val="A4A3A4"/>
          </p15:clr>
        </p15:guide>
        <p15:guide id="6" orient="horz" pos="432">
          <p15:clr>
            <a:srgbClr val="A4A3A4"/>
          </p15:clr>
        </p15:guide>
        <p15:guide id="7" orient="horz" pos="3600">
          <p15:clr>
            <a:srgbClr val="A4A3A4"/>
          </p15:clr>
        </p15:guide>
        <p15:guide id="8" pos="3839">
          <p15:clr>
            <a:srgbClr val="A4A3A4"/>
          </p15:clr>
        </p15:guide>
        <p15:guide id="9" pos="815">
          <p15:clr>
            <a:srgbClr val="A4A3A4"/>
          </p15:clr>
        </p15:guide>
        <p15:guide id="10" pos="6623">
          <p15:clr>
            <a:srgbClr val="A4A3A4"/>
          </p15:clr>
        </p15:guide>
        <p15:guide id="11" pos="897">
          <p15:clr>
            <a:srgbClr val="A4A3A4"/>
          </p15:clr>
        </p15:guide>
        <p15:guide id="12" pos="6863">
          <p15:clr>
            <a:srgbClr val="A4A3A4"/>
          </p15:clr>
        </p15:guide>
        <p15:guide id="13" pos="7295">
          <p15:clr>
            <a:srgbClr val="A4A3A4"/>
          </p15:clr>
        </p15:guide>
        <p15:guide id="14" pos="3695">
          <p15:clr>
            <a:srgbClr val="A4A3A4"/>
          </p15:clr>
        </p15:guide>
        <p15:guide id="15" pos="2927">
          <p15:clr>
            <a:srgbClr val="A4A3A4"/>
          </p15:clr>
        </p15:guide>
        <p15:guide id="16" pos="383">
          <p15:clr>
            <a:srgbClr val="A4A3A4"/>
          </p15:clr>
        </p15:guide>
        <p15:guide id="17" pos="307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74" d="100"/>
          <a:sy n="74" d="100"/>
        </p:scale>
        <p:origin x="582" y="72"/>
      </p:cViewPr>
      <p:guideLst>
        <p:guide orient="horz" pos="2160"/>
        <p:guide orient="horz" pos="3888"/>
        <p:guide orient="horz" pos="1152"/>
        <p:guide orient="horz" pos="960"/>
        <p:guide orient="horz" pos="2976"/>
        <p:guide orient="horz" pos="432"/>
        <p:guide orient="horz" pos="3600"/>
        <p:guide pos="3839"/>
        <p:guide pos="815"/>
        <p:guide pos="6623"/>
        <p:guide pos="897"/>
        <p:guide pos="6863"/>
        <p:guide pos="7295"/>
        <p:guide pos="3695"/>
        <p:guide pos="2927"/>
        <p:guide pos="383"/>
        <p:guide pos="3071"/>
      </p:guideLst>
    </p:cSldViewPr>
  </p:slideViewPr>
  <p:notesTextViewPr>
    <p:cViewPr>
      <p:scale>
        <a:sx n="1" d="1"/>
        <a:sy n="1" d="1"/>
      </p:scale>
      <p:origin x="0" y="0"/>
    </p:cViewPr>
  </p:notesTextViewPr>
  <p:notesViewPr>
    <p:cSldViewPr>
      <p:cViewPr varScale="1">
        <p:scale>
          <a:sx n="84" d="100"/>
          <a:sy n="84" d="100"/>
        </p:scale>
        <p:origin x="1002"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5-06-04T13:51:37.681" idx="1">
    <p:pos x="10" y="10"/>
    <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s-MX"/>
              <a:t>24/09/2015</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t>‹Nº›</a:t>
            </a:fld>
            <a:endParaRPr/>
          </a:p>
        </p:txBody>
      </p:sp>
    </p:spTree>
    <p:extLst>
      <p:ext uri="{BB962C8B-B14F-4D97-AF65-F5344CB8AC3E}">
        <p14:creationId xmlns:p14="http://schemas.microsoft.com/office/powerpoint/2010/main"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s-MX"/>
              <a:t>24/09/2015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t>‹Nº›</a:t>
            </a:fld>
            <a:endParaRPr/>
          </a:p>
        </p:txBody>
      </p:sp>
    </p:spTree>
    <p:extLst>
      <p:ext uri="{BB962C8B-B14F-4D97-AF65-F5344CB8AC3E}">
        <p14:creationId xmlns:p14="http://schemas.microsoft.com/office/powerpoint/2010/main"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s-ES" smtClean="0"/>
              <a:t>Haga clic para modificar el estilo de título del patrón</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a:p>
        </p:txBody>
      </p:sp>
    </p:spTree>
    <p:extLst>
      <p:ext uri="{BB962C8B-B14F-4D97-AF65-F5344CB8AC3E}">
        <p14:creationId xmlns:p14="http://schemas.microsoft.com/office/powerpoint/2010/main" val="198870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4" name="Date Placeholder 3"/>
          <p:cNvSpPr>
            <a:spLocks noGrp="1"/>
          </p:cNvSpPr>
          <p:nvPr>
            <p:ph type="dt" sz="half" idx="10"/>
          </p:nvPr>
        </p:nvSpPr>
        <p:spPr/>
        <p:txBody>
          <a:bodyPr/>
          <a:lstStyle/>
          <a:p>
            <a:fld id="{881DC1F7-A9E9-4D8B-8C97-C74523B2CF2A}" type="datetimeFigureOut">
              <a:rPr lang="es-MX"/>
              <a:t>24/09/2015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44008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s-ES" smtClean="0"/>
              <a:t>Haga clic para modificar el estilo de título del patrón</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81DC1F7-A9E9-4D8B-8C97-C74523B2CF2A}" type="datetimeFigureOut">
              <a:rPr lang="es-MX"/>
              <a:t>24/09/2015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335788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5" name="Date Placeholder 4"/>
          <p:cNvSpPr>
            <a:spLocks noGrp="1"/>
          </p:cNvSpPr>
          <p:nvPr>
            <p:ph type="dt" sz="half" idx="10"/>
          </p:nvPr>
        </p:nvSpPr>
        <p:spPr/>
        <p:txBody>
          <a:bodyPr/>
          <a:lstStyle/>
          <a:p>
            <a:fld id="{881DC1F7-A9E9-4D8B-8C97-C74523B2CF2A}" type="datetimeFigureOut">
              <a:rPr lang="es-MX"/>
              <a:t>24/09/2015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1413878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93813" y="381000"/>
            <a:ext cx="9601200" cy="1143000"/>
          </a:xfrm>
        </p:spPr>
        <p:txBody>
          <a:bodyPr/>
          <a:lstStyle>
            <a:lvl1pPr>
              <a:defRPr/>
            </a:lvl1pPr>
          </a:lstStyle>
          <a:p>
            <a:r>
              <a:rPr lang="es-ES" smtClean="0"/>
              <a:t>Haga clic para modificar el estilo de título del patrón</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7" name="Date Placeholder 6"/>
          <p:cNvSpPr>
            <a:spLocks noGrp="1"/>
          </p:cNvSpPr>
          <p:nvPr>
            <p:ph type="dt" sz="half" idx="10"/>
          </p:nvPr>
        </p:nvSpPr>
        <p:spPr/>
        <p:txBody>
          <a:bodyPr/>
          <a:lstStyle/>
          <a:p>
            <a:fld id="{881DC1F7-A9E9-4D8B-8C97-C74523B2CF2A}" type="datetimeFigureOut">
              <a:rPr lang="es-MX"/>
              <a:t>24/09/2015</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319569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a:p>
        </p:txBody>
      </p:sp>
      <p:sp>
        <p:nvSpPr>
          <p:cNvPr id="3" name="Date Placeholder 2"/>
          <p:cNvSpPr>
            <a:spLocks noGrp="1"/>
          </p:cNvSpPr>
          <p:nvPr>
            <p:ph type="dt" sz="half" idx="10"/>
          </p:nvPr>
        </p:nvSpPr>
        <p:spPr/>
        <p:txBody>
          <a:bodyPr/>
          <a:lstStyle/>
          <a:p>
            <a:fld id="{881DC1F7-A9E9-4D8B-8C97-C74523B2CF2A}" type="datetimeFigureOut">
              <a:rPr lang="es-MX"/>
              <a:t>24/09/2015</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102131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DC1F7-A9E9-4D8B-8C97-C74523B2CF2A}" type="datetimeFigureOut">
              <a:rPr lang="es-MX"/>
              <a:t>24/09/2015</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253663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s-ES" smtClean="0"/>
              <a:t>Haga clic para modificar el estilo de título del patrón</a:t>
            </a:r>
            <a:endParaRP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81DC1F7-A9E9-4D8B-8C97-C74523B2CF2A}" type="datetimeFigureOut">
              <a:rPr lang="es-MX"/>
              <a:t>24/09/2015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121957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3" name="Rectangle 12"/>
          <p:cNvSpPr/>
          <p:nvPr/>
        </p:nvSpPr>
        <p:spPr>
          <a:xfrm>
            <a:off x="699452" y="0"/>
            <a:ext cx="4700684"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s-ES" smtClean="0"/>
              <a:t>Haga clic para modificar el estilo de título del patrón</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81DC1F7-A9E9-4D8B-8C97-C74523B2CF2A}" type="datetimeFigureOut">
              <a:rPr lang="es-MX"/>
              <a:t>24/09/2015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397193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Rectangle 10"/>
          <p:cNvSpPr/>
          <p:nvPr/>
        </p:nvSpPr>
        <p:spPr>
          <a:xfrm>
            <a:off x="5484812" y="0"/>
            <a:ext cx="6704012" cy="6858000"/>
          </a:xfrm>
          <a:prstGeom prst="rect">
            <a:avLst/>
          </a:prstGeom>
          <a:solidFill>
            <a:schemeClr val="bg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s-ES" smtClean="0"/>
              <a:t>Haga clic para modificar el estilo de título del patrón</a:t>
            </a:r>
            <a:endParaRPr/>
          </a:p>
        </p:txBody>
      </p:sp>
      <p:sp>
        <p:nvSpPr>
          <p:cNvPr id="3" name="Picture Placeholder 2"/>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81DC1F7-A9E9-4D8B-8C97-C74523B2CF2A}" type="datetimeFigureOut">
              <a:rPr lang="es-MX"/>
              <a:t>24/09/2015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213953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4" name="Date Placeholder 3"/>
          <p:cNvSpPr>
            <a:spLocks noGrp="1"/>
          </p:cNvSpPr>
          <p:nvPr>
            <p:ph type="dt" sz="half" idx="10"/>
          </p:nvPr>
        </p:nvSpPr>
        <p:spPr/>
        <p:txBody>
          <a:bodyPr/>
          <a:lstStyle/>
          <a:p>
            <a:fld id="{881DC1F7-A9E9-4D8B-8C97-C74523B2CF2A}" type="datetimeFigureOut">
              <a:rPr lang="es-MX"/>
              <a:t>24/09/2015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21489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s-ES" smtClean="0"/>
              <a:t>Haga clic para modificar el estilo de título del patrón</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4" name="Date Placeholder 3"/>
          <p:cNvSpPr>
            <a:spLocks noGrp="1"/>
          </p:cNvSpPr>
          <p:nvPr>
            <p:ph type="dt" sz="half" idx="10"/>
          </p:nvPr>
        </p:nvSpPr>
        <p:spPr/>
        <p:txBody>
          <a:bodyPr/>
          <a:lstStyle/>
          <a:p>
            <a:fld id="{881DC1F7-A9E9-4D8B-8C97-C74523B2CF2A}" type="datetimeFigureOut">
              <a:rPr lang="es-MX"/>
              <a:t>24/09/2015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99542E4-2CCF-42F6-9D92-ED568035133D}" type="slidenum">
              <a:rPr/>
              <a:t>‹Nº›</a:t>
            </a:fld>
            <a:endParaRPr/>
          </a:p>
        </p:txBody>
      </p:sp>
    </p:spTree>
    <p:extLst>
      <p:ext uri="{BB962C8B-B14F-4D97-AF65-F5344CB8AC3E}">
        <p14:creationId xmlns:p14="http://schemas.microsoft.com/office/powerpoint/2010/main" val="312720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bodyPr>
          <a:lstStyle/>
          <a:p>
            <a:r>
              <a:rPr lang="es-ES" smtClean="0"/>
              <a:t>Haga clic para modificar el estilo de título del patrón</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a:p>
        </p:txBody>
      </p:sp>
      <p:sp>
        <p:nvSpPr>
          <p:cNvPr id="4" name="Date Placeholder 3"/>
          <p:cNvSpPr>
            <a:spLocks noGrp="1"/>
          </p:cNvSpPr>
          <p:nvPr>
            <p:ph type="dt" sz="half" idx="2"/>
          </p:nvPr>
        </p:nvSpPr>
        <p:spPr>
          <a:xfrm>
            <a:off x="7999412" y="6400801"/>
            <a:ext cx="13200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881DC1F7-A9E9-4D8B-8C97-C74523B2CF2A}" type="datetimeFigureOut">
              <a:rPr lang="es-MX"/>
              <a:pPr/>
              <a:t>24/09/2015</a:t>
            </a:fld>
            <a:endParaRPr/>
          </a:p>
        </p:txBody>
      </p:sp>
      <p:sp>
        <p:nvSpPr>
          <p:cNvPr id="5" name="Footer Placeholder 4"/>
          <p:cNvSpPr>
            <a:spLocks noGrp="1"/>
          </p:cNvSpPr>
          <p:nvPr>
            <p:ph type="ftr" sz="quarter" idx="3"/>
          </p:nvPr>
        </p:nvSpPr>
        <p:spPr>
          <a:xfrm>
            <a:off x="1293813" y="6400801"/>
            <a:ext cx="6324599" cy="276226"/>
          </a:xfrm>
          <a:prstGeom prst="rect">
            <a:avLst/>
          </a:prstGeom>
        </p:spPr>
        <p:txBody>
          <a:bodyPr vert="horz" lIns="91440" tIns="45720" rIns="91440" bIns="45720" rtlCol="0" anchor="ctr"/>
          <a:lstStyle>
            <a:lvl1pPr algn="l">
              <a:defRPr sz="1000" cap="all" baseline="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‹Nº›</a:t>
            </a:fld>
            <a:endParaRPr/>
          </a:p>
        </p:txBody>
      </p:sp>
    </p:spTree>
    <p:extLst>
      <p:ext uri="{BB962C8B-B14F-4D97-AF65-F5344CB8AC3E}">
        <p14:creationId xmlns:p14="http://schemas.microsoft.com/office/powerpoint/2010/main"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Font typeface="Century" pitchFamily="18" charset="0"/>
        <a:buChar char="–"/>
        <a:defRPr sz="2000" kern="1200">
          <a:solidFill>
            <a:schemeClr val="tx1"/>
          </a:solidFill>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cantohotels.com/"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6.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6.xml"/><Relationship Id="rId4" Type="http://schemas.openxmlformats.org/officeDocument/2006/relationships/image" Target="../media/image25.jp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comments" Target="../comments/comment1.xml"/><Relationship Id="rId2" Type="http://schemas.openxmlformats.org/officeDocument/2006/relationships/image" Target="../media/image29.jpg"/><Relationship Id="rId1" Type="http://schemas.openxmlformats.org/officeDocument/2006/relationships/slideLayout" Target="../slideLayouts/slideLayout10.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2.xml.rels><?xml version="1.0" encoding="UTF-8" standalone="yes"?>
<Relationships xmlns="http://schemas.openxmlformats.org/package/2006/relationships"><Relationship Id="rId3" Type="http://schemas.openxmlformats.org/officeDocument/2006/relationships/hyperlink" Target="mailto:frontdesk@acantohotels.com" TargetMode="External"/><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hyperlink" Target="http://www.acantohotel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90156" y="2897696"/>
            <a:ext cx="7162799" cy="990600"/>
          </a:xfrm>
        </p:spPr>
        <p:txBody>
          <a:bodyPr>
            <a:normAutofit fontScale="77500" lnSpcReduction="20000"/>
          </a:bodyPr>
          <a:lstStyle/>
          <a:p>
            <a:pPr marL="0" indent="0" algn="l">
              <a:spcBef>
                <a:spcPts val="0"/>
              </a:spcBef>
              <a:buNone/>
            </a:pPr>
            <a:r>
              <a:rPr lang="es-ES_tradnl" dirty="0" smtClean="0">
                <a:solidFill>
                  <a:srgbClr val="90B365">
                    <a:lumMod val="75000"/>
                  </a:srgbClr>
                </a:solidFill>
              </a:rPr>
              <a:t>Playa del Carmen Mexico</a:t>
            </a:r>
          </a:p>
          <a:p>
            <a:pPr marL="0" indent="0" algn="l">
              <a:spcBef>
                <a:spcPts val="0"/>
              </a:spcBef>
              <a:buNone/>
            </a:pPr>
            <a:endParaRPr lang="es-ES_tradnl" sz="2000" b="0" i="0" spc="250" baseline="0" dirty="0">
              <a:solidFill>
                <a:srgbClr val="90B365">
                  <a:lumMod val="75000"/>
                </a:srgbClr>
              </a:solidFill>
            </a:endParaRPr>
          </a:p>
          <a:p>
            <a:pPr marL="0" indent="0" algn="l">
              <a:spcBef>
                <a:spcPts val="0"/>
              </a:spcBef>
              <a:buNone/>
            </a:pPr>
            <a:r>
              <a:rPr lang="es-ES_tradnl" dirty="0" smtClean="0">
                <a:solidFill>
                  <a:srgbClr val="90B365">
                    <a:lumMod val="75000"/>
                  </a:srgbClr>
                </a:solidFill>
                <a:hlinkClick r:id="rId2"/>
              </a:rPr>
              <a:t>www.acantohotels.com</a:t>
            </a:r>
            <a:endParaRPr lang="es-ES_tradnl" dirty="0" smtClean="0">
              <a:solidFill>
                <a:srgbClr val="90B365">
                  <a:lumMod val="75000"/>
                </a:srgbClr>
              </a:solidFill>
            </a:endParaRPr>
          </a:p>
          <a:p>
            <a:pPr marL="0" indent="0" algn="l">
              <a:spcBef>
                <a:spcPts val="0"/>
              </a:spcBef>
              <a:buNone/>
            </a:pPr>
            <a:endParaRPr lang="es-ES_tradnl" sz="2000" b="0" i="0" spc="250" baseline="0" dirty="0">
              <a:solidFill>
                <a:srgbClr val="90B365">
                  <a:lumMod val="75000"/>
                </a:srgbClr>
              </a:solidFill>
            </a:endParaRPr>
          </a:p>
          <a:p>
            <a:pPr marL="0" indent="0" algn="l">
              <a:spcBef>
                <a:spcPts val="0"/>
              </a:spcBef>
              <a:buNone/>
            </a:pPr>
            <a:r>
              <a:rPr lang="es-ES_tradnl" dirty="0" smtClean="0">
                <a:solidFill>
                  <a:srgbClr val="90B365">
                    <a:lumMod val="75000"/>
                  </a:srgbClr>
                </a:solidFill>
              </a:rPr>
              <a:t>          984-873-1252</a:t>
            </a:r>
            <a:endParaRPr lang="es-ES_tradnl" sz="2000" b="0" i="0" spc="250" baseline="0" dirty="0">
              <a:solidFill>
                <a:srgbClr val="90B365">
                  <a:lumMod val="75000"/>
                </a:srgbClr>
              </a:solidFill>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56" y="188640"/>
            <a:ext cx="7302668" cy="2376264"/>
          </a:xfrm>
          <a:prstGeom prst="rect">
            <a:avLst/>
          </a:prstGeom>
        </p:spPr>
      </p:pic>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403" y="4221088"/>
            <a:ext cx="7009007" cy="2311816"/>
          </a:xfrm>
          <a:prstGeom prst="rect">
            <a:avLst/>
          </a:prstGeom>
        </p:spPr>
      </p:pic>
    </p:spTree>
    <p:extLst>
      <p:ext uri="{BB962C8B-B14F-4D97-AF65-F5344CB8AC3E}">
        <p14:creationId xmlns:p14="http://schemas.microsoft.com/office/powerpoint/2010/main" val="36008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90246" y="418356"/>
            <a:ext cx="5520680" cy="1143000"/>
          </a:xfrm>
        </p:spPr>
        <p:txBody>
          <a:bodyPr>
            <a:normAutofit fontScale="90000"/>
          </a:bodyPr>
          <a:lstStyle/>
          <a:p>
            <a:pPr algn="l" defTabSz="914400">
              <a:lnSpc>
                <a:spcPct val="80000"/>
              </a:lnSpc>
              <a:spcBef>
                <a:spcPts val="0"/>
              </a:spcBef>
              <a:buNone/>
            </a:pPr>
            <a:r>
              <a:rPr lang="es-ES_tradnl" sz="4000" b="0" i="0" dirty="0" smtClean="0">
                <a:solidFill>
                  <a:schemeClr val="tx1"/>
                </a:solidFill>
                <a:latin typeface="Century"/>
                <a:ea typeface="+mj-ea"/>
                <a:cs typeface="+mj-cs"/>
              </a:rPr>
              <a:t>Nuestras Instalaciones/ </a:t>
            </a:r>
            <a:r>
              <a:rPr lang="es-ES_tradnl" sz="4000" b="0" i="0" dirty="0" err="1" smtClean="0">
                <a:solidFill>
                  <a:schemeClr val="tx1"/>
                </a:solidFill>
                <a:latin typeface="Century"/>
                <a:ea typeface="+mj-ea"/>
                <a:cs typeface="+mj-cs"/>
              </a:rPr>
              <a:t>Our</a:t>
            </a:r>
            <a:r>
              <a:rPr lang="es-ES_tradnl" sz="4000" b="0" i="0" dirty="0" smtClean="0">
                <a:solidFill>
                  <a:schemeClr val="tx1"/>
                </a:solidFill>
                <a:latin typeface="Century"/>
                <a:ea typeface="+mj-ea"/>
                <a:cs typeface="+mj-cs"/>
              </a:rPr>
              <a:t> </a:t>
            </a:r>
            <a:r>
              <a:rPr lang="es-ES_tradnl" sz="4000" b="0" i="0" dirty="0" err="1" smtClean="0">
                <a:solidFill>
                  <a:schemeClr val="tx1"/>
                </a:solidFill>
                <a:latin typeface="Century"/>
                <a:ea typeface="+mj-ea"/>
                <a:cs typeface="+mj-cs"/>
              </a:rPr>
              <a:t>Property</a:t>
            </a:r>
            <a:endParaRPr lang="es-ES_tradnl" sz="4000" b="0" i="0" dirty="0">
              <a:solidFill>
                <a:schemeClr val="tx1"/>
              </a:solidFill>
              <a:latin typeface="Century"/>
              <a:ea typeface="+mj-ea"/>
              <a:cs typeface="+mj-cs"/>
            </a:endParaRPr>
          </a:p>
        </p:txBody>
      </p:sp>
      <p:pic>
        <p:nvPicPr>
          <p:cNvPr id="3" name="Marcador de contenido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5780" y="2492896"/>
            <a:ext cx="6048672" cy="4016697"/>
          </a:xfrm>
        </p:spPr>
      </p:pic>
      <p:pic>
        <p:nvPicPr>
          <p:cNvPr id="6" name="Marcador de contenido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2404" y="418356"/>
            <a:ext cx="5728596" cy="4248472"/>
          </a:xfrm>
          <a:prstGeom prst="rect">
            <a:avLst/>
          </a:prstGeom>
        </p:spPr>
      </p:pic>
    </p:spTree>
    <p:extLst>
      <p:ext uri="{BB962C8B-B14F-4D97-AF65-F5344CB8AC3E}">
        <p14:creationId xmlns:p14="http://schemas.microsoft.com/office/powerpoint/2010/main" val="397079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868" y="332656"/>
            <a:ext cx="5544616" cy="687288"/>
          </a:xfrm>
        </p:spPr>
        <p:txBody>
          <a:bodyPr>
            <a:normAutofit fontScale="90000"/>
          </a:bodyPr>
          <a:lstStyle/>
          <a:p>
            <a:pPr algn="l" defTabSz="914400">
              <a:lnSpc>
                <a:spcPct val="80000"/>
              </a:lnSpc>
              <a:spcBef>
                <a:spcPts val="0"/>
              </a:spcBef>
              <a:buNone/>
            </a:pPr>
            <a:r>
              <a:rPr lang="es-ES_tradnl" dirty="0" err="1" smtClean="0">
                <a:latin typeface="Century"/>
              </a:rPr>
              <a:t>Common</a:t>
            </a:r>
            <a:r>
              <a:rPr lang="es-ES_tradnl" dirty="0" smtClean="0">
                <a:latin typeface="Century"/>
              </a:rPr>
              <a:t> </a:t>
            </a:r>
            <a:r>
              <a:rPr lang="es-ES_tradnl" dirty="0" err="1" smtClean="0">
                <a:latin typeface="Century"/>
              </a:rPr>
              <a:t>Area</a:t>
            </a:r>
            <a:r>
              <a:rPr lang="es-ES_tradnl" dirty="0" smtClean="0">
                <a:latin typeface="Century"/>
              </a:rPr>
              <a:t>/ </a:t>
            </a:r>
            <a:r>
              <a:rPr lang="es-ES_tradnl" dirty="0" err="1" smtClean="0">
                <a:latin typeface="Century"/>
              </a:rPr>
              <a:t>Area</a:t>
            </a:r>
            <a:r>
              <a:rPr lang="es-ES_tradnl" dirty="0" smtClean="0">
                <a:latin typeface="Century"/>
              </a:rPr>
              <a:t> </a:t>
            </a:r>
            <a:r>
              <a:rPr lang="es-ES_tradnl" dirty="0" err="1" smtClean="0">
                <a:latin typeface="Century"/>
              </a:rPr>
              <a:t>comun</a:t>
            </a:r>
            <a:endParaRPr lang="es-ES_tradnl" sz="4000" b="0" i="0" dirty="0">
              <a:solidFill>
                <a:schemeClr val="tx1"/>
              </a:solidFill>
              <a:latin typeface="Century"/>
              <a:ea typeface="+mj-ea"/>
              <a:cs typeface="+mj-cs"/>
            </a:endParaRPr>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6420" y="3198837"/>
            <a:ext cx="5400600" cy="3583523"/>
          </a:xfrm>
          <a:prstGeom prst="rect">
            <a:avLst/>
          </a:prstGeom>
        </p:spPr>
      </p:pic>
      <p:pic>
        <p:nvPicPr>
          <p:cNvPr id="6" name="Marcador de contenido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9756" y="1628800"/>
            <a:ext cx="5832648" cy="3888432"/>
          </a:xfr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1224" y="332656"/>
            <a:ext cx="4942285" cy="2780035"/>
          </a:xfrm>
          <a:prstGeom prst="rect">
            <a:avLst/>
          </a:prstGeom>
        </p:spPr>
      </p:pic>
    </p:spTree>
    <p:extLst>
      <p:ext uri="{BB962C8B-B14F-4D97-AF65-F5344CB8AC3E}">
        <p14:creationId xmlns:p14="http://schemas.microsoft.com/office/powerpoint/2010/main" val="170009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defTabSz="914400">
              <a:lnSpc>
                <a:spcPct val="80000"/>
              </a:lnSpc>
              <a:spcBef>
                <a:spcPts val="0"/>
              </a:spcBef>
              <a:buNone/>
            </a:pPr>
            <a:r>
              <a:rPr lang="es-ES_tradnl" dirty="0" smtClean="0">
                <a:latin typeface="Century"/>
              </a:rPr>
              <a:t>A</a:t>
            </a:r>
            <a:r>
              <a:rPr lang="es-ES_tradnl" sz="4000" b="0" i="0" dirty="0" smtClean="0">
                <a:solidFill>
                  <a:schemeClr val="tx1"/>
                </a:solidFill>
                <a:latin typeface="Century"/>
                <a:ea typeface="+mj-ea"/>
                <a:cs typeface="+mj-cs"/>
              </a:rPr>
              <a:t>lberca/ Pool</a:t>
            </a:r>
            <a:endParaRPr lang="es-ES_tradnl" sz="4000" b="0" i="0" dirty="0">
              <a:solidFill>
                <a:schemeClr val="tx1"/>
              </a:solidFill>
              <a:latin typeface="Century"/>
              <a:ea typeface="+mj-ea"/>
              <a:cs typeface="+mj-cs"/>
            </a:endParaRPr>
          </a:p>
        </p:txBody>
      </p:sp>
      <p:pic>
        <p:nvPicPr>
          <p:cNvPr id="10" name="Marcador de contenido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57306" y="1481061"/>
            <a:ext cx="3701602" cy="4691139"/>
          </a:xfrm>
        </p:spPr>
      </p:pic>
      <p:pic>
        <p:nvPicPr>
          <p:cNvPr id="9" name="Marcador de contenido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24341" y="2132856"/>
            <a:ext cx="5580061" cy="3721857"/>
          </a:xfrm>
        </p:spPr>
      </p:pic>
    </p:spTree>
    <p:extLst>
      <p:ext uri="{BB962C8B-B14F-4D97-AF65-F5344CB8AC3E}">
        <p14:creationId xmlns:p14="http://schemas.microsoft.com/office/powerpoint/2010/main" val="164818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860" y="476672"/>
            <a:ext cx="9601200" cy="759296"/>
          </a:xfrm>
        </p:spPr>
        <p:txBody>
          <a:bodyPr/>
          <a:lstStyle/>
          <a:p>
            <a:pPr algn="l" defTabSz="914400">
              <a:lnSpc>
                <a:spcPct val="80000"/>
              </a:lnSpc>
              <a:spcBef>
                <a:spcPts val="0"/>
              </a:spcBef>
              <a:buNone/>
            </a:pPr>
            <a:r>
              <a:rPr lang="es-ES_tradnl" sz="4000" b="0" i="0" dirty="0" smtClean="0">
                <a:solidFill>
                  <a:schemeClr val="tx1"/>
                </a:solidFill>
                <a:latin typeface="Century"/>
                <a:ea typeface="+mj-ea"/>
                <a:cs typeface="+mj-cs"/>
              </a:rPr>
              <a:t>Azotea/ </a:t>
            </a:r>
            <a:r>
              <a:rPr lang="es-ES_tradnl" sz="4000" b="0" i="0" dirty="0" err="1" smtClean="0">
                <a:solidFill>
                  <a:schemeClr val="tx1"/>
                </a:solidFill>
                <a:latin typeface="Century"/>
                <a:ea typeface="+mj-ea"/>
                <a:cs typeface="+mj-cs"/>
              </a:rPr>
              <a:t>Rooftop</a:t>
            </a:r>
            <a:endParaRPr lang="es-ES_tradnl" sz="4000" b="0" i="0" dirty="0">
              <a:solidFill>
                <a:schemeClr val="tx1"/>
              </a:solidFill>
              <a:latin typeface="Century"/>
              <a:ea typeface="+mj-ea"/>
              <a:cs typeface="+mj-cs"/>
            </a:endParaRPr>
          </a:p>
        </p:txBody>
      </p:sp>
      <p:pic>
        <p:nvPicPr>
          <p:cNvPr id="8" name="Marcador de contenido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98468" y="260648"/>
            <a:ext cx="5306051" cy="3533912"/>
          </a:xfrm>
        </p:spPr>
      </p:pic>
      <p:pic>
        <p:nvPicPr>
          <p:cNvPr id="10" name="Marcador de contenido 9"/>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701924" y="1417629"/>
            <a:ext cx="2808312" cy="1862152"/>
          </a:xfr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4572" y="4172422"/>
            <a:ext cx="3820929" cy="2507484"/>
          </a:xfrm>
          <a:prstGeom prst="rect">
            <a:avLst/>
          </a:prstGeom>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780" y="3457994"/>
            <a:ext cx="5749026" cy="3233827"/>
          </a:xfrm>
          <a:prstGeom prst="rect">
            <a:avLst/>
          </a:prstGeom>
        </p:spPr>
      </p:pic>
    </p:spTree>
    <p:extLst>
      <p:ext uri="{BB962C8B-B14F-4D97-AF65-F5344CB8AC3E}">
        <p14:creationId xmlns:p14="http://schemas.microsoft.com/office/powerpoint/2010/main" val="116993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93813" y="404664"/>
            <a:ext cx="7543800" cy="654968"/>
          </a:xfrm>
        </p:spPr>
        <p:txBody>
          <a:bodyPr>
            <a:normAutofit fontScale="77500" lnSpcReduction="20000"/>
          </a:bodyPr>
          <a:lstStyle/>
          <a:p>
            <a:r>
              <a:rPr lang="en-US" sz="3200" dirty="0" err="1" smtClean="0">
                <a:solidFill>
                  <a:schemeClr val="tx1"/>
                </a:solidFill>
                <a:latin typeface="+mj-lt"/>
              </a:rPr>
              <a:t>Nuestras</a:t>
            </a:r>
            <a:r>
              <a:rPr lang="en-US" sz="3200" dirty="0" smtClean="0">
                <a:solidFill>
                  <a:schemeClr val="tx1"/>
                </a:solidFill>
                <a:latin typeface="+mj-lt"/>
              </a:rPr>
              <a:t> </a:t>
            </a:r>
            <a:r>
              <a:rPr lang="en-US" sz="3200" dirty="0" err="1" smtClean="0">
                <a:solidFill>
                  <a:schemeClr val="tx1"/>
                </a:solidFill>
                <a:latin typeface="+mj-lt"/>
              </a:rPr>
              <a:t>habitaciones</a:t>
            </a:r>
            <a:r>
              <a:rPr lang="en-US" sz="3200" dirty="0" smtClean="0">
                <a:solidFill>
                  <a:schemeClr val="tx1"/>
                </a:solidFill>
                <a:latin typeface="+mj-lt"/>
              </a:rPr>
              <a:t>/ Our bedrooms </a:t>
            </a:r>
            <a:endParaRPr lang="en-US" sz="3200" dirty="0">
              <a:solidFill>
                <a:schemeClr val="tx1"/>
              </a:solidFill>
              <a:latin typeface="+mj-lt"/>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2713" y="1196752"/>
            <a:ext cx="9125272" cy="5430706"/>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44258" y="188640"/>
            <a:ext cx="3436640" cy="2288856"/>
          </a:xfrm>
          <a:prstGeom prst="rect">
            <a:avLst/>
          </a:prstGeom>
        </p:spPr>
      </p:pic>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748" y="4646240"/>
            <a:ext cx="3316786" cy="2118338"/>
          </a:xfrm>
          <a:prstGeom prst="rect">
            <a:avLst/>
          </a:prstGeom>
        </p:spPr>
      </p:pic>
    </p:spTree>
    <p:extLst>
      <p:ext uri="{BB962C8B-B14F-4D97-AF65-F5344CB8AC3E}">
        <p14:creationId xmlns:p14="http://schemas.microsoft.com/office/powerpoint/2010/main" val="23299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3" y="476672"/>
            <a:ext cx="9601200" cy="759296"/>
          </a:xfrm>
        </p:spPr>
        <p:txBody>
          <a:bodyPr/>
          <a:lstStyle/>
          <a:p>
            <a:r>
              <a:rPr lang="en-US" dirty="0" err="1" smtClean="0"/>
              <a:t>Sala-comedor</a:t>
            </a:r>
            <a:r>
              <a:rPr lang="en-US" dirty="0" smtClean="0"/>
              <a:t>/ Living-Dining room</a:t>
            </a:r>
            <a:endParaRPr lang="en-US" dirty="0"/>
          </a:p>
        </p:txBody>
      </p:sp>
      <p:pic>
        <p:nvPicPr>
          <p:cNvPr id="10" name="Marcador de contenido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33772" y="2492896"/>
            <a:ext cx="5589509" cy="4088420"/>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6380" y="1412776"/>
            <a:ext cx="6081823" cy="3953185"/>
          </a:xfrm>
          <a:prstGeom prst="rect">
            <a:avLst/>
          </a:prstGeom>
        </p:spPr>
      </p:pic>
    </p:spTree>
    <p:extLst>
      <p:ext uri="{BB962C8B-B14F-4D97-AF65-F5344CB8AC3E}">
        <p14:creationId xmlns:p14="http://schemas.microsoft.com/office/powerpoint/2010/main" val="413084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836712"/>
            <a:ext cx="9601200" cy="687288"/>
          </a:xfrm>
        </p:spPr>
        <p:txBody>
          <a:bodyPr/>
          <a:lstStyle/>
          <a:p>
            <a:r>
              <a:rPr lang="en-US" dirty="0" err="1" smtClean="0"/>
              <a:t>Espacioso</a:t>
            </a:r>
            <a:r>
              <a:rPr lang="en-US" dirty="0" smtClean="0"/>
              <a:t>/ Spacious</a:t>
            </a:r>
            <a:endParaRPr lang="en-U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6990" y="172244"/>
            <a:ext cx="5622115" cy="3744416"/>
          </a:xfrm>
          <a:prstGeom prst="rect">
            <a:avLst/>
          </a:prstGeom>
        </p:spPr>
      </p:pic>
      <p:pic>
        <p:nvPicPr>
          <p:cNvPr id="6" name="Marcador de contenido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56" y="2276872"/>
            <a:ext cx="6595174" cy="4392488"/>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98468" y="3356992"/>
            <a:ext cx="4104456" cy="2733632"/>
          </a:xfrm>
          <a:prstGeom prst="rect">
            <a:avLst/>
          </a:prstGeom>
        </p:spPr>
      </p:pic>
    </p:spTree>
    <p:extLst>
      <p:ext uri="{BB962C8B-B14F-4D97-AF65-F5344CB8AC3E}">
        <p14:creationId xmlns:p14="http://schemas.microsoft.com/office/powerpoint/2010/main" val="371841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748" y="2564904"/>
            <a:ext cx="6028928" cy="3997697"/>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8347" y="4175586"/>
            <a:ext cx="3600400" cy="2397923"/>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6380" y="184701"/>
            <a:ext cx="5832648" cy="3964378"/>
          </a:xfrm>
          <a:prstGeom prst="rect">
            <a:avLst/>
          </a:prstGeom>
        </p:spPr>
      </p:pic>
      <p:sp>
        <p:nvSpPr>
          <p:cNvPr id="6" name="Título 5"/>
          <p:cNvSpPr>
            <a:spLocks noGrp="1"/>
          </p:cNvSpPr>
          <p:nvPr>
            <p:ph type="title"/>
          </p:nvPr>
        </p:nvSpPr>
        <p:spPr>
          <a:xfrm>
            <a:off x="563860" y="548680"/>
            <a:ext cx="3082280" cy="1728192"/>
          </a:xfrm>
        </p:spPr>
        <p:txBody>
          <a:bodyPr>
            <a:normAutofit fontScale="90000"/>
          </a:bodyPr>
          <a:lstStyle/>
          <a:p>
            <a:r>
              <a:rPr lang="es-MX" dirty="0" smtClean="0"/>
              <a:t>Baños de mármol/ </a:t>
            </a:r>
            <a:r>
              <a:rPr lang="es-MX" dirty="0" err="1" smtClean="0"/>
              <a:t>Marble</a:t>
            </a:r>
            <a:r>
              <a:rPr lang="es-MX" dirty="0" smtClean="0"/>
              <a:t> </a:t>
            </a:r>
            <a:r>
              <a:rPr lang="es-MX" dirty="0" err="1" smtClean="0"/>
              <a:t>Bathrooms</a:t>
            </a:r>
            <a:endParaRPr lang="es-MX" dirty="0"/>
          </a:p>
        </p:txBody>
      </p:sp>
    </p:spTree>
    <p:extLst>
      <p:ext uri="{BB962C8B-B14F-4D97-AF65-F5344CB8AC3E}">
        <p14:creationId xmlns:p14="http://schemas.microsoft.com/office/powerpoint/2010/main" val="225431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216" y="275385"/>
            <a:ext cx="3581400" cy="1359024"/>
          </a:xfrm>
        </p:spPr>
        <p:txBody>
          <a:bodyPr/>
          <a:lstStyle/>
          <a:p>
            <a:r>
              <a:rPr lang="en-US" dirty="0" smtClean="0"/>
              <a:t>Beach Club access</a:t>
            </a:r>
            <a:endParaRPr lang="en-US" dirty="0"/>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06380" y="476672"/>
            <a:ext cx="6202169" cy="4130741"/>
          </a:xfr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647" y="3717032"/>
            <a:ext cx="4578851" cy="3049586"/>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2616" y="2276872"/>
            <a:ext cx="2150485" cy="3243147"/>
          </a:xfrm>
          <a:prstGeom prst="rect">
            <a:avLst/>
          </a:prstGeom>
        </p:spPr>
      </p:pic>
      <p:sp>
        <p:nvSpPr>
          <p:cNvPr id="3" name="CuadroTexto 2"/>
          <p:cNvSpPr txBox="1"/>
          <p:nvPr/>
        </p:nvSpPr>
        <p:spPr>
          <a:xfrm>
            <a:off x="7390555" y="4941168"/>
            <a:ext cx="4617993" cy="1089529"/>
          </a:xfrm>
          <a:prstGeom prst="rect">
            <a:avLst/>
          </a:prstGeom>
          <a:noFill/>
        </p:spPr>
        <p:txBody>
          <a:bodyPr wrap="square" rtlCol="0">
            <a:spAutoFit/>
          </a:bodyPr>
          <a:lstStyle/>
          <a:p>
            <a:pPr>
              <a:lnSpc>
                <a:spcPct val="90000"/>
              </a:lnSpc>
            </a:pPr>
            <a:r>
              <a:rPr lang="es-ES" sz="3600" dirty="0" smtClean="0"/>
              <a:t>Acceso a club de playa</a:t>
            </a:r>
            <a:endParaRPr lang="es-MX" sz="3600" dirty="0"/>
          </a:p>
        </p:txBody>
      </p:sp>
    </p:spTree>
    <p:extLst>
      <p:ext uri="{BB962C8B-B14F-4D97-AF65-F5344CB8AC3E}">
        <p14:creationId xmlns:p14="http://schemas.microsoft.com/office/powerpoint/2010/main" val="124950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3" y="330324"/>
            <a:ext cx="4267200" cy="710952"/>
          </a:xfrm>
        </p:spPr>
        <p:txBody>
          <a:bodyPr/>
          <a:lstStyle/>
          <a:p>
            <a:r>
              <a:rPr lang="en-US" dirty="0" smtClean="0"/>
              <a:t>Restaurants/ </a:t>
            </a:r>
            <a:r>
              <a:rPr lang="en-US" dirty="0" err="1" smtClean="0"/>
              <a:t>Restaurantes</a:t>
            </a:r>
            <a:endParaRPr lang="en-US" dirty="0"/>
          </a:p>
        </p:txBody>
      </p:sp>
      <p:pic>
        <p:nvPicPr>
          <p:cNvPr id="3" name="Marcador de posición de imagen 2"/>
          <p:cNvPicPr>
            <a:picLocks noGrp="1" noChangeAspect="1"/>
          </p:cNvPicPr>
          <p:nvPr>
            <p:ph type="pic" idx="1"/>
          </p:nvPr>
        </p:nvPicPr>
        <p:blipFill>
          <a:blip r:embed="rId2">
            <a:extLst>
              <a:ext uri="{28A0092B-C50C-407E-A947-70E740481C1C}">
                <a14:useLocalDpi xmlns:a14="http://schemas.microsoft.com/office/drawing/2010/main" val="0"/>
              </a:ext>
            </a:extLst>
          </a:blip>
          <a:srcRect l="26524" r="26524"/>
          <a:stretch>
            <a:fillRect/>
          </a:stretch>
        </p:blipFill>
        <p:spPr>
          <a:xfrm>
            <a:off x="5734372" y="300098"/>
            <a:ext cx="2376264" cy="2376264"/>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3762" y="4005064"/>
            <a:ext cx="5145510" cy="2582391"/>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788" y="1258663"/>
            <a:ext cx="4111637" cy="2203622"/>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836" y="3861048"/>
            <a:ext cx="4346905" cy="2882187"/>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1597" y="1233154"/>
            <a:ext cx="3613210" cy="2404427"/>
          </a:xfrm>
          <a:prstGeom prst="rect">
            <a:avLst/>
          </a:prstGeom>
        </p:spPr>
      </p:pic>
    </p:spTree>
    <p:extLst>
      <p:ext uri="{BB962C8B-B14F-4D97-AF65-F5344CB8AC3E}">
        <p14:creationId xmlns:p14="http://schemas.microsoft.com/office/powerpoint/2010/main" val="23559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261764" y="2852936"/>
            <a:ext cx="11665296" cy="1872208"/>
          </a:xfrm>
        </p:spPr>
        <p:txBody>
          <a:bodyPr>
            <a:normAutofit/>
          </a:bodyPr>
          <a:lstStyle/>
          <a:p>
            <a:r>
              <a:rPr lang="es-MX" sz="2000" dirty="0"/>
              <a:t>The Acanto Hotel and Suites is Tripadvisor's top choice </a:t>
            </a:r>
            <a:r>
              <a:rPr lang="es-MX" sz="2000" dirty="0" err="1"/>
              <a:t>for</a:t>
            </a:r>
            <a:r>
              <a:rPr lang="es-MX" sz="2000" dirty="0"/>
              <a:t> </a:t>
            </a:r>
            <a:r>
              <a:rPr lang="es-MX" sz="2000" dirty="0" err="1"/>
              <a:t>an</a:t>
            </a:r>
            <a:r>
              <a:rPr lang="es-MX" sz="2000" dirty="0"/>
              <a:t> </a:t>
            </a:r>
            <a:r>
              <a:rPr lang="es-MX" sz="2000" dirty="0" err="1"/>
              <a:t>all</a:t>
            </a:r>
            <a:r>
              <a:rPr lang="es-MX" sz="2000" dirty="0"/>
              <a:t> suite Boutique Hotel in Playa del Carmen. Acanto is just steps to the beach and in the center of town. The Hotel offers, luxurious, 1,2 and 3 bedroom private and chic accommodations. All of our guests enjoy daily complimentary continental breakfast, wifi, phone calls, discounts to local </a:t>
            </a:r>
            <a:r>
              <a:rPr lang="es-MX" sz="2000" dirty="0" err="1"/>
              <a:t>area</a:t>
            </a:r>
            <a:r>
              <a:rPr lang="es-MX" sz="2000" dirty="0"/>
              <a:t> restaurants, beach clubs &amp; spa. Acanto is also known </a:t>
            </a:r>
            <a:r>
              <a:rPr lang="es-MX" sz="2000" dirty="0" err="1"/>
              <a:t>for</a:t>
            </a:r>
            <a:r>
              <a:rPr lang="es-MX" sz="2000" dirty="0"/>
              <a:t> </a:t>
            </a:r>
            <a:r>
              <a:rPr lang="es-MX" sz="2000" dirty="0" err="1"/>
              <a:t>its</a:t>
            </a:r>
            <a:r>
              <a:rPr lang="es-MX" sz="2000" dirty="0"/>
              <a:t> VIP guest services that are unmatched in the hotel industry.</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7987" y="162442"/>
            <a:ext cx="7201905" cy="2343477"/>
          </a:xfrm>
          <a:prstGeom prst="rect">
            <a:avLst/>
          </a:prstGeom>
        </p:spPr>
      </p:pic>
      <p:sp>
        <p:nvSpPr>
          <p:cNvPr id="7" name="CuadroTexto 6"/>
          <p:cNvSpPr txBox="1"/>
          <p:nvPr/>
        </p:nvSpPr>
        <p:spPr>
          <a:xfrm>
            <a:off x="658359" y="5072161"/>
            <a:ext cx="10441160" cy="1421928"/>
          </a:xfrm>
          <a:prstGeom prst="rect">
            <a:avLst/>
          </a:prstGeom>
          <a:noFill/>
        </p:spPr>
        <p:txBody>
          <a:bodyPr wrap="square" rtlCol="0">
            <a:spAutoFit/>
          </a:bodyPr>
          <a:lstStyle/>
          <a:p>
            <a:pPr>
              <a:lnSpc>
                <a:spcPct val="90000"/>
              </a:lnSpc>
            </a:pPr>
            <a:r>
              <a:rPr lang="es-ES" sz="2400" dirty="0" smtClean="0"/>
              <a:t>                      </a:t>
            </a:r>
            <a:r>
              <a:rPr lang="es-ES" sz="2400" dirty="0" err="1" smtClean="0"/>
              <a:t>Contact</a:t>
            </a:r>
            <a:r>
              <a:rPr lang="es-ES" sz="2400" dirty="0" smtClean="0"/>
              <a:t> </a:t>
            </a:r>
            <a:r>
              <a:rPr lang="es-ES" sz="2400" dirty="0" err="1" smtClean="0"/>
              <a:t>us</a:t>
            </a:r>
            <a:r>
              <a:rPr lang="es-ES" sz="2400" dirty="0" smtClean="0"/>
              <a:t> at 984-873-1252 </a:t>
            </a:r>
            <a:r>
              <a:rPr lang="es-ES" sz="2400" dirty="0" err="1" smtClean="0"/>
              <a:t>or</a:t>
            </a:r>
            <a:r>
              <a:rPr lang="es-ES" sz="2400" dirty="0" smtClean="0"/>
              <a:t> 984-147-3072</a:t>
            </a:r>
          </a:p>
          <a:p>
            <a:pPr>
              <a:lnSpc>
                <a:spcPct val="90000"/>
              </a:lnSpc>
            </a:pPr>
            <a:r>
              <a:rPr lang="es-ES" sz="2400" dirty="0"/>
              <a:t>	</a:t>
            </a:r>
            <a:r>
              <a:rPr lang="es-ES" sz="2400" dirty="0" smtClean="0"/>
              <a:t>		</a:t>
            </a:r>
            <a:r>
              <a:rPr lang="es-ES" sz="2400" dirty="0" smtClean="0"/>
              <a:t> </a:t>
            </a:r>
            <a:r>
              <a:rPr lang="es-ES" sz="2400" dirty="0" smtClean="0">
                <a:hlinkClick r:id="rId3"/>
              </a:rPr>
              <a:t>frontdesk@acantohotels.com</a:t>
            </a:r>
            <a:r>
              <a:rPr lang="es-ES" sz="2400" dirty="0" smtClean="0"/>
              <a:t> </a:t>
            </a:r>
          </a:p>
          <a:p>
            <a:pPr>
              <a:lnSpc>
                <a:spcPct val="90000"/>
              </a:lnSpc>
            </a:pPr>
            <a:r>
              <a:rPr lang="es-ES" sz="2400" dirty="0"/>
              <a:t>	</a:t>
            </a:r>
            <a:r>
              <a:rPr lang="es-ES" sz="2400" dirty="0" smtClean="0"/>
              <a:t>		</a:t>
            </a:r>
            <a:r>
              <a:rPr lang="es-ES" sz="2400" dirty="0"/>
              <a:t> </a:t>
            </a:r>
            <a:r>
              <a:rPr lang="es-ES" sz="2400" dirty="0" smtClean="0"/>
              <a:t>     </a:t>
            </a:r>
            <a:r>
              <a:rPr lang="es-ES" sz="2400" dirty="0" smtClean="0">
                <a:hlinkClick r:id="rId4"/>
              </a:rPr>
              <a:t>www.acantohotels.com</a:t>
            </a:r>
            <a:endParaRPr lang="es-ES" sz="2400" dirty="0" smtClean="0"/>
          </a:p>
          <a:p>
            <a:pPr>
              <a:lnSpc>
                <a:spcPct val="90000"/>
              </a:lnSpc>
            </a:pPr>
            <a:endParaRPr lang="es-MX" sz="2400" dirty="0"/>
          </a:p>
        </p:txBody>
      </p:sp>
    </p:spTree>
    <p:extLst>
      <p:ext uri="{BB962C8B-B14F-4D97-AF65-F5344CB8AC3E}">
        <p14:creationId xmlns:p14="http://schemas.microsoft.com/office/powerpoint/2010/main" val="2173234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Woodgrain_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Woodgrain_16x9">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miter lim="800000"/>
        </a:ln>
        <a:ln w="19050" cap="flat" cmpd="sng" algn="ctr">
          <a:solidFill>
            <a:schemeClr val="phClr"/>
          </a:solidFill>
          <a:miter lim="800000"/>
        </a:ln>
        <a:ln w="28575" cap="flat" cmpd="sng" algn="ctr">
          <a:solidFill>
            <a:schemeClr val="phClr"/>
          </a:solidFill>
          <a:miter lim="800000"/>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905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Woodgrain_16x9">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miter lim="800000"/>
        </a:ln>
        <a:ln w="19050" cap="flat" cmpd="sng" algn="ctr">
          <a:solidFill>
            <a:schemeClr val="phClr"/>
          </a:solidFill>
          <a:miter lim="800000"/>
        </a:ln>
        <a:ln w="28575" cap="flat" cmpd="sng" algn="ctr">
          <a:solidFill>
            <a:schemeClr val="phClr"/>
          </a:solidFill>
          <a:miter lim="800000"/>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Woodgrain_16x9">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miter lim="800000"/>
        </a:ln>
        <a:ln w="19050" cap="flat" cmpd="sng" algn="ctr">
          <a:solidFill>
            <a:schemeClr val="phClr"/>
          </a:solidFill>
          <a:miter lim="800000"/>
        </a:ln>
        <a:ln w="28575" cap="flat" cmpd="sng" algn="ctr">
          <a:solidFill>
            <a:schemeClr val="phClr"/>
          </a:solidFill>
          <a:miter lim="800000"/>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DD3BEE5-B068-4832-85A2-14662048EE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de acabado en madera (pantalla panorámica)</Template>
  <TotalTime>0</TotalTime>
  <Words>151</Words>
  <Application>Microsoft Office PowerPoint</Application>
  <PresentationFormat>Personalizado</PresentationFormat>
  <Paragraphs>20</Paragraphs>
  <Slides>12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12</vt:i4>
      </vt:variant>
    </vt:vector>
  </HeadingPairs>
  <TitlesOfParts>
    <vt:vector size="15" baseType="lpstr">
      <vt:lpstr>Arial</vt:lpstr>
      <vt:lpstr>Century</vt:lpstr>
      <vt:lpstr>Woodgrain_16x9</vt:lpstr>
      <vt:lpstr>Presentación de PowerPoint</vt:lpstr>
      <vt:lpstr>Nuestras Instalaciones/ Our Property</vt:lpstr>
      <vt:lpstr>Common Area/ Area comun</vt:lpstr>
      <vt:lpstr>Alberca/ Pool</vt:lpstr>
      <vt:lpstr>Azotea/ Rooftop</vt:lpstr>
      <vt:lpstr>Presentación de PowerPoint</vt:lpstr>
      <vt:lpstr>Sala-comedor/ Living-Dining room</vt:lpstr>
      <vt:lpstr>Espacioso/ Spacious</vt:lpstr>
      <vt:lpstr>Baños de mármol/ Marble Bathrooms</vt:lpstr>
      <vt:lpstr>Beach Club access</vt:lpstr>
      <vt:lpstr>Restaurants/ Restaurantes</vt:lpstr>
      <vt:lpstr>The Acanto Hotel and Suites is Tripadvisor's top choice for an all suite Boutique Hotel in Playa del Carmen. Acanto is just steps to the beach and in the center of town. The Hotel offers, luxurious, 1,2 and 3 bedroom private and chic accommodations. All of our guests enjoy daily complimentary continental breakfast, wifi, phone calls, discounts to local area restaurants, beach clubs &amp; spa. Acanto is also known for its VIP guest services that are unmatched in the hotel industry.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2015-06-04T18:00:14Z</dcterms:created>
  <dcterms:modified xsi:type="dcterms:W3CDTF">2015-09-25T20:06:31Z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TC028011159991</vt:lpwstr>
  </property>
</Properties>
</file>