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55" r:id="rId2"/>
    <p:sldMasterId id="2147483768" r:id="rId3"/>
    <p:sldMasterId id="2147483788" r:id="rId4"/>
  </p:sldMasterIdLst>
  <p:notesMasterIdLst>
    <p:notesMasterId r:id="rId27"/>
  </p:notesMasterIdLst>
  <p:sldIdLst>
    <p:sldId id="1400" r:id="rId5"/>
    <p:sldId id="2732" r:id="rId6"/>
    <p:sldId id="2600" r:id="rId7"/>
    <p:sldId id="1851" r:id="rId8"/>
    <p:sldId id="623" r:id="rId9"/>
    <p:sldId id="624" r:id="rId10"/>
    <p:sldId id="2628" r:id="rId11"/>
    <p:sldId id="1924" r:id="rId12"/>
    <p:sldId id="2736" r:id="rId13"/>
    <p:sldId id="2742" r:id="rId14"/>
    <p:sldId id="2743" r:id="rId15"/>
    <p:sldId id="2745" r:id="rId16"/>
    <p:sldId id="2739" r:id="rId17"/>
    <p:sldId id="2737" r:id="rId18"/>
    <p:sldId id="2738" r:id="rId19"/>
    <p:sldId id="2746" r:id="rId20"/>
    <p:sldId id="2744" r:id="rId21"/>
    <p:sldId id="2735" r:id="rId22"/>
    <p:sldId id="2733" r:id="rId23"/>
    <p:sldId id="2734" r:id="rId24"/>
    <p:sldId id="2748" r:id="rId25"/>
    <p:sldId id="2741" r:id="rId2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hua Livnat" initials="JL" lastIdx="6" clrIdx="0">
    <p:extLst>
      <p:ext uri="{19B8F6BF-5375-455C-9EA6-DF929625EA0E}">
        <p15:presenceInfo xmlns:p15="http://schemas.microsoft.com/office/powerpoint/2012/main" userId="91b48a55c948be2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9946"/>
    <a:srgbClr val="29A96F"/>
    <a:srgbClr val="239966"/>
    <a:srgbClr val="003C6E"/>
    <a:srgbClr val="57BBFF"/>
    <a:srgbClr val="66C2FF"/>
    <a:srgbClr val="2CB678"/>
    <a:srgbClr val="ECECEC"/>
    <a:srgbClr val="2FC380"/>
    <a:srgbClr val="48D3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49" autoAdjust="0"/>
    <p:restoredTop sz="89526" autoAdjust="0"/>
  </p:normalViewPr>
  <p:slideViewPr>
    <p:cSldViewPr snapToGrid="0" showGuides="1">
      <p:cViewPr varScale="1">
        <p:scale>
          <a:sx n="100" d="100"/>
          <a:sy n="100" d="100"/>
        </p:scale>
        <p:origin x="864" y="176"/>
      </p:cViewPr>
      <p:guideLst>
        <p:guide orient="horz" pos="2184"/>
        <p:guide pos="381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02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G"/></Relationships>
</file>

<file path=ppt/diagrams/_rels/drawing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507B6F-052F-4892-9DC6-6736CD11183C}"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US"/>
        </a:p>
      </dgm:t>
    </dgm:pt>
    <dgm:pt modelId="{7E3181BD-116E-4F24-B688-A9B5C30AE149}">
      <dgm:prSet phldrT="[Text]"/>
      <dgm:spPr>
        <a:solidFill>
          <a:schemeClr val="accent2"/>
        </a:solidFill>
        <a:ln>
          <a:solidFill>
            <a:schemeClr val="accent6"/>
          </a:solidFill>
        </a:ln>
      </dgm:spPr>
      <dgm:t>
        <a:bodyPr/>
        <a:lstStyle/>
        <a:p>
          <a:r>
            <a:rPr lang="en-US" dirty="0">
              <a:solidFill>
                <a:schemeClr val="tx1"/>
              </a:solidFill>
            </a:rPr>
            <a:t>Joshua Livnat, CPA (inactive), PhD in Accounting, Professor Emeritus of Accounting at New York University, and former Head of Research at Quantitative Management Associates LLC.</a:t>
          </a:r>
        </a:p>
      </dgm:t>
    </dgm:pt>
    <dgm:pt modelId="{4BB4E1C0-4202-437E-B2C4-8BA8683AED0E}" type="parTrans" cxnId="{08B4A477-11F7-467E-B966-14135CA504BB}">
      <dgm:prSet/>
      <dgm:spPr/>
      <dgm:t>
        <a:bodyPr/>
        <a:lstStyle/>
        <a:p>
          <a:endParaRPr lang="en-US"/>
        </a:p>
      </dgm:t>
    </dgm:pt>
    <dgm:pt modelId="{3844AF8B-DD68-45AC-84D1-385DF7044776}" type="sibTrans" cxnId="{08B4A477-11F7-467E-B966-14135CA504BB}">
      <dgm:prSet/>
      <dgm:spPr/>
      <dgm:t>
        <a:bodyPr/>
        <a:lstStyle/>
        <a:p>
          <a:endParaRPr lang="en-US"/>
        </a:p>
      </dgm:t>
    </dgm:pt>
    <dgm:pt modelId="{09B9807E-28B7-450C-B7D9-C35CDD276F08}">
      <dgm:prSet phldrT="[Text]"/>
      <dgm:spPr>
        <a:solidFill>
          <a:schemeClr val="accent2"/>
        </a:solidFill>
        <a:ln>
          <a:solidFill>
            <a:schemeClr val="accent6"/>
          </a:solidFill>
        </a:ln>
      </dgm:spPr>
      <dgm:t>
        <a:bodyPr/>
        <a:lstStyle/>
        <a:p>
          <a:r>
            <a:rPr lang="en-US" dirty="0">
              <a:solidFill>
                <a:schemeClr val="tx1"/>
              </a:solidFill>
            </a:rPr>
            <a:t>Kate Suslava, CPA, CFA, MA in Linguistics &amp; PhD in Accounting, Associate Professor of Accounting at Bucknell University</a:t>
          </a:r>
        </a:p>
      </dgm:t>
    </dgm:pt>
    <dgm:pt modelId="{E86C4337-33A2-4DD0-ACC7-1891FCCD09D4}" type="parTrans" cxnId="{267483CA-8DD0-4268-8594-05A3AF01D841}">
      <dgm:prSet/>
      <dgm:spPr/>
      <dgm:t>
        <a:bodyPr/>
        <a:lstStyle/>
        <a:p>
          <a:endParaRPr lang="en-US"/>
        </a:p>
      </dgm:t>
    </dgm:pt>
    <dgm:pt modelId="{9004CA2A-9F0E-4A4C-B414-306BBD97542B}" type="sibTrans" cxnId="{267483CA-8DD0-4268-8594-05A3AF01D841}">
      <dgm:prSet/>
      <dgm:spPr/>
      <dgm:t>
        <a:bodyPr/>
        <a:lstStyle/>
        <a:p>
          <a:endParaRPr lang="en-US"/>
        </a:p>
      </dgm:t>
    </dgm:pt>
    <dgm:pt modelId="{985BFB30-7835-43BF-B34F-89D4D63E7BA6}" type="pres">
      <dgm:prSet presAssocID="{56507B6F-052F-4892-9DC6-6736CD11183C}" presName="diagram" presStyleCnt="0">
        <dgm:presLayoutVars>
          <dgm:dir/>
        </dgm:presLayoutVars>
      </dgm:prSet>
      <dgm:spPr/>
    </dgm:pt>
    <dgm:pt modelId="{8CAE898B-FE66-460C-B7CB-8FFDAF92E863}" type="pres">
      <dgm:prSet presAssocID="{7E3181BD-116E-4F24-B688-A9B5C30AE149}" presName="composite" presStyleCnt="0"/>
      <dgm:spPr/>
    </dgm:pt>
    <dgm:pt modelId="{C89D4EAC-A094-40FE-8E4A-71535C92A709}" type="pres">
      <dgm:prSet presAssocID="{7E3181BD-116E-4F24-B688-A9B5C30AE149}" presName="Image" presStyleLbl="bgShp" presStyleIdx="0" presStyleCnt="2"/>
      <dgm:spPr>
        <a:blipFill>
          <a:blip xmlns:r="http://schemas.openxmlformats.org/officeDocument/2006/relationships" r:embed="rId1"/>
          <a:srcRect/>
          <a:stretch>
            <a:fillRect t="-17000" b="-17000"/>
          </a:stretch>
        </a:blipFill>
        <a:ln>
          <a:solidFill>
            <a:schemeClr val="accent6"/>
          </a:solidFill>
        </a:ln>
      </dgm:spPr>
    </dgm:pt>
    <dgm:pt modelId="{29284BDB-49DC-4AFC-9553-DC5D35F264B0}" type="pres">
      <dgm:prSet presAssocID="{7E3181BD-116E-4F24-B688-A9B5C30AE149}" presName="Parent" presStyleLbl="node0" presStyleIdx="0" presStyleCnt="2" custLinFactNeighborX="-16407" custLinFactNeighborY="88183">
        <dgm:presLayoutVars>
          <dgm:bulletEnabled val="1"/>
        </dgm:presLayoutVars>
      </dgm:prSet>
      <dgm:spPr/>
    </dgm:pt>
    <dgm:pt modelId="{1B001DD5-3353-463A-8C13-4E655D0DB33D}" type="pres">
      <dgm:prSet presAssocID="{3844AF8B-DD68-45AC-84D1-385DF7044776}" presName="sibTrans" presStyleCnt="0"/>
      <dgm:spPr/>
    </dgm:pt>
    <dgm:pt modelId="{24024D8F-5C37-4CEA-B749-B4003D7EE725}" type="pres">
      <dgm:prSet presAssocID="{09B9807E-28B7-450C-B7D9-C35CDD276F08}" presName="composite" presStyleCnt="0"/>
      <dgm:spPr/>
    </dgm:pt>
    <dgm:pt modelId="{2AE84F3E-DB31-4F4B-B2CF-4361421AF61E}" type="pres">
      <dgm:prSet presAssocID="{09B9807E-28B7-450C-B7D9-C35CDD276F08}" presName="Image" presStyleLbl="bgShp"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5000" r="-5000"/>
          </a:stretch>
        </a:blipFill>
        <a:ln>
          <a:solidFill>
            <a:schemeClr val="accent6"/>
          </a:solidFill>
        </a:ln>
      </dgm:spPr>
    </dgm:pt>
    <dgm:pt modelId="{CC0187FF-0686-404A-8041-D01E0ECB1F84}" type="pres">
      <dgm:prSet presAssocID="{09B9807E-28B7-450C-B7D9-C35CDD276F08}" presName="Parent" presStyleLbl="node0" presStyleIdx="1" presStyleCnt="2" custScaleY="121989" custLinFactNeighborX="-11280" custLinFactNeighborY="93873">
        <dgm:presLayoutVars>
          <dgm:bulletEnabled val="1"/>
        </dgm:presLayoutVars>
      </dgm:prSet>
      <dgm:spPr/>
    </dgm:pt>
  </dgm:ptLst>
  <dgm:cxnLst>
    <dgm:cxn modelId="{9195BE09-A0A2-4D97-B631-B3FDD759598E}" type="presOf" srcId="{56507B6F-052F-4892-9DC6-6736CD11183C}" destId="{985BFB30-7835-43BF-B34F-89D4D63E7BA6}" srcOrd="0" destOrd="0" presId="urn:microsoft.com/office/officeart/2008/layout/BendingPictureCaption"/>
    <dgm:cxn modelId="{08B4A477-11F7-467E-B966-14135CA504BB}" srcId="{56507B6F-052F-4892-9DC6-6736CD11183C}" destId="{7E3181BD-116E-4F24-B688-A9B5C30AE149}" srcOrd="0" destOrd="0" parTransId="{4BB4E1C0-4202-437E-B2C4-8BA8683AED0E}" sibTransId="{3844AF8B-DD68-45AC-84D1-385DF7044776}"/>
    <dgm:cxn modelId="{BDDD4E7C-74A0-47D7-B309-D1E42A3A027F}" type="presOf" srcId="{7E3181BD-116E-4F24-B688-A9B5C30AE149}" destId="{29284BDB-49DC-4AFC-9553-DC5D35F264B0}" srcOrd="0" destOrd="0" presId="urn:microsoft.com/office/officeart/2008/layout/BendingPictureCaption"/>
    <dgm:cxn modelId="{DCEBC1A5-342C-472E-8408-5E06DEEA7237}" type="presOf" srcId="{09B9807E-28B7-450C-B7D9-C35CDD276F08}" destId="{CC0187FF-0686-404A-8041-D01E0ECB1F84}" srcOrd="0" destOrd="0" presId="urn:microsoft.com/office/officeart/2008/layout/BendingPictureCaption"/>
    <dgm:cxn modelId="{267483CA-8DD0-4268-8594-05A3AF01D841}" srcId="{56507B6F-052F-4892-9DC6-6736CD11183C}" destId="{09B9807E-28B7-450C-B7D9-C35CDD276F08}" srcOrd="1" destOrd="0" parTransId="{E86C4337-33A2-4DD0-ACC7-1891FCCD09D4}" sibTransId="{9004CA2A-9F0E-4A4C-B414-306BBD97542B}"/>
    <dgm:cxn modelId="{516122F5-C135-4192-8ED2-BEEA350707E6}" type="presParOf" srcId="{985BFB30-7835-43BF-B34F-89D4D63E7BA6}" destId="{8CAE898B-FE66-460C-B7CB-8FFDAF92E863}" srcOrd="0" destOrd="0" presId="urn:microsoft.com/office/officeart/2008/layout/BendingPictureCaption"/>
    <dgm:cxn modelId="{D58B8065-F41A-4012-B078-093CC57F1A50}" type="presParOf" srcId="{8CAE898B-FE66-460C-B7CB-8FFDAF92E863}" destId="{C89D4EAC-A094-40FE-8E4A-71535C92A709}" srcOrd="0" destOrd="0" presId="urn:microsoft.com/office/officeart/2008/layout/BendingPictureCaption"/>
    <dgm:cxn modelId="{5634597E-A6B4-46D2-BDCB-2E3FB65F9026}" type="presParOf" srcId="{8CAE898B-FE66-460C-B7CB-8FFDAF92E863}" destId="{29284BDB-49DC-4AFC-9553-DC5D35F264B0}" srcOrd="1" destOrd="0" presId="urn:microsoft.com/office/officeart/2008/layout/BendingPictureCaption"/>
    <dgm:cxn modelId="{CA2F7BAB-ABE6-4CD9-AA83-BBB0CA4443CF}" type="presParOf" srcId="{985BFB30-7835-43BF-B34F-89D4D63E7BA6}" destId="{1B001DD5-3353-463A-8C13-4E655D0DB33D}" srcOrd="1" destOrd="0" presId="urn:microsoft.com/office/officeart/2008/layout/BendingPictureCaption"/>
    <dgm:cxn modelId="{C7E6DB6B-2E63-4294-93B7-71B015B8F452}" type="presParOf" srcId="{985BFB30-7835-43BF-B34F-89D4D63E7BA6}" destId="{24024D8F-5C37-4CEA-B749-B4003D7EE725}" srcOrd="2" destOrd="0" presId="urn:microsoft.com/office/officeart/2008/layout/BendingPictureCaption"/>
    <dgm:cxn modelId="{78EB5987-0028-47B2-9B1C-801A3FEFC07B}" type="presParOf" srcId="{24024D8F-5C37-4CEA-B749-B4003D7EE725}" destId="{2AE84F3E-DB31-4F4B-B2CF-4361421AF61E}" srcOrd="0" destOrd="0" presId="urn:microsoft.com/office/officeart/2008/layout/BendingPictureCaption"/>
    <dgm:cxn modelId="{66914299-3021-4920-A52C-E98D4992D206}" type="presParOf" srcId="{24024D8F-5C37-4CEA-B749-B4003D7EE725}" destId="{CC0187FF-0686-404A-8041-D01E0ECB1F84}"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E1893D-852C-4E71-B4F2-F34FE9B1C9D0}" type="doc">
      <dgm:prSet loTypeId="urn:microsoft.com/office/officeart/2005/8/layout/cycle4" loCatId="matrix" qsTypeId="urn:microsoft.com/office/officeart/2005/8/quickstyle/simple1" qsCatId="simple" csTypeId="urn:microsoft.com/office/officeart/2005/8/colors/accent0_1" csCatId="mainScheme" phldr="1"/>
      <dgm:spPr/>
      <dgm:t>
        <a:bodyPr/>
        <a:lstStyle/>
        <a:p>
          <a:endParaRPr lang="en-US"/>
        </a:p>
      </dgm:t>
    </dgm:pt>
    <dgm:pt modelId="{213A37B6-F65F-44EB-9905-82ACA89A7960}">
      <dgm:prSet phldrT="[Text]"/>
      <dgm:spPr>
        <a:ln>
          <a:solidFill>
            <a:schemeClr val="accent6"/>
          </a:solidFill>
        </a:ln>
      </dgm:spPr>
      <dgm:t>
        <a:bodyPr/>
        <a:lstStyle/>
        <a:p>
          <a:r>
            <a:rPr lang="en-US" dirty="0"/>
            <a:t>Sentiment is reflected in subsequent abnormal returns</a:t>
          </a:r>
        </a:p>
      </dgm:t>
    </dgm:pt>
    <dgm:pt modelId="{2CA5AFF1-1A01-425C-BD29-433663180508}" type="parTrans" cxnId="{FE6C0500-2A45-4DD7-BBCA-C2BB64678307}">
      <dgm:prSet/>
      <dgm:spPr/>
      <dgm:t>
        <a:bodyPr/>
        <a:lstStyle/>
        <a:p>
          <a:endParaRPr lang="en-US"/>
        </a:p>
      </dgm:t>
    </dgm:pt>
    <dgm:pt modelId="{63A104FE-A790-45E8-8144-7B4E6FAFC93E}" type="sibTrans" cxnId="{FE6C0500-2A45-4DD7-BBCA-C2BB64678307}">
      <dgm:prSet/>
      <dgm:spPr/>
      <dgm:t>
        <a:bodyPr/>
        <a:lstStyle/>
        <a:p>
          <a:endParaRPr lang="en-US"/>
        </a:p>
      </dgm:t>
    </dgm:pt>
    <dgm:pt modelId="{21E500F1-5665-4ADF-B1D1-BC9A94DED437}">
      <dgm:prSet phldrT="[Text]" custT="1"/>
      <dgm:spPr>
        <a:solidFill>
          <a:schemeClr val="accent2"/>
        </a:solidFill>
        <a:ln>
          <a:solidFill>
            <a:schemeClr val="accent6"/>
          </a:solidFill>
        </a:ln>
      </dgm:spPr>
      <dgm:t>
        <a:bodyPr/>
        <a:lstStyle/>
        <a:p>
          <a:r>
            <a:rPr lang="en-US" sz="1200" i="1" dirty="0"/>
            <a:t>The Journal of Financial Data Science: </a:t>
          </a:r>
          <a:r>
            <a:rPr lang="en-US" sz="1200" dirty="0"/>
            <a:t>A Practical Approach to Advanced Text Mining in Finance. </a:t>
          </a:r>
          <a:endParaRPr lang="en-US" sz="1200" i="1" dirty="0"/>
        </a:p>
      </dgm:t>
    </dgm:pt>
    <dgm:pt modelId="{2D56DC4C-C621-4389-989E-4FAB8A35695D}" type="parTrans" cxnId="{8F81FA82-0512-400A-B407-ABFA4CBB5B9B}">
      <dgm:prSet/>
      <dgm:spPr/>
      <dgm:t>
        <a:bodyPr/>
        <a:lstStyle/>
        <a:p>
          <a:endParaRPr lang="en-US"/>
        </a:p>
      </dgm:t>
    </dgm:pt>
    <dgm:pt modelId="{0A2A05B8-8359-4E62-9CDE-190FB25A9DD0}" type="sibTrans" cxnId="{8F81FA82-0512-400A-B407-ABFA4CBB5B9B}">
      <dgm:prSet/>
      <dgm:spPr/>
      <dgm:t>
        <a:bodyPr/>
        <a:lstStyle/>
        <a:p>
          <a:endParaRPr lang="en-US"/>
        </a:p>
      </dgm:t>
    </dgm:pt>
    <dgm:pt modelId="{B6A1FAFA-D71E-4A2C-B15F-835F92DE8743}">
      <dgm:prSet phldrT="[Text]"/>
      <dgm:spPr>
        <a:ln>
          <a:solidFill>
            <a:schemeClr val="accent6"/>
          </a:solidFill>
        </a:ln>
      </dgm:spPr>
      <dgm:t>
        <a:bodyPr/>
        <a:lstStyle/>
        <a:p>
          <a:r>
            <a:rPr lang="en-US" dirty="0"/>
            <a:t>NLP signal for financial metrics has predictive value</a:t>
          </a:r>
        </a:p>
      </dgm:t>
    </dgm:pt>
    <dgm:pt modelId="{A3D418DB-792D-4567-9B6D-78360824053E}" type="parTrans" cxnId="{507448DC-B4B6-4F84-A49D-DA06CA77E1C8}">
      <dgm:prSet/>
      <dgm:spPr/>
      <dgm:t>
        <a:bodyPr/>
        <a:lstStyle/>
        <a:p>
          <a:endParaRPr lang="en-US"/>
        </a:p>
      </dgm:t>
    </dgm:pt>
    <dgm:pt modelId="{D5018AFE-2322-4977-B955-69945F9A1D4E}" type="sibTrans" cxnId="{507448DC-B4B6-4F84-A49D-DA06CA77E1C8}">
      <dgm:prSet/>
      <dgm:spPr/>
      <dgm:t>
        <a:bodyPr/>
        <a:lstStyle/>
        <a:p>
          <a:endParaRPr lang="en-US"/>
        </a:p>
      </dgm:t>
    </dgm:pt>
    <dgm:pt modelId="{87BB4D7F-8280-43CF-8711-745DD966E2AB}">
      <dgm:prSet phldrT="[Text]" custT="1"/>
      <dgm:spPr>
        <a:solidFill>
          <a:schemeClr val="accent2"/>
        </a:solidFill>
        <a:ln>
          <a:solidFill>
            <a:schemeClr val="accent6"/>
          </a:solidFill>
        </a:ln>
      </dgm:spPr>
      <dgm:t>
        <a:bodyPr/>
        <a:lstStyle/>
        <a:p>
          <a:pPr>
            <a:buFont typeface="Arial" panose="020B0604020202020204" pitchFamily="34" charset="0"/>
            <a:buChar char="•"/>
          </a:pPr>
          <a:r>
            <a:rPr lang="en-US" sz="1200" i="1" dirty="0"/>
            <a:t>The Journal of Portfolio Management: </a:t>
          </a:r>
          <a:r>
            <a:rPr lang="en-US" sz="1200" dirty="0"/>
            <a:t>Margin Forecasts by Managers and Analysts. </a:t>
          </a:r>
        </a:p>
      </dgm:t>
    </dgm:pt>
    <dgm:pt modelId="{DCE1588D-7842-4A46-A5E7-45BA000486AD}" type="parTrans" cxnId="{DEFA731D-5645-4D6E-AA8E-CFF0EA65CF3A}">
      <dgm:prSet/>
      <dgm:spPr/>
      <dgm:t>
        <a:bodyPr/>
        <a:lstStyle/>
        <a:p>
          <a:endParaRPr lang="en-US"/>
        </a:p>
      </dgm:t>
    </dgm:pt>
    <dgm:pt modelId="{B8FE0305-56EB-4605-9A25-F4A25E19FADF}" type="sibTrans" cxnId="{DEFA731D-5645-4D6E-AA8E-CFF0EA65CF3A}">
      <dgm:prSet/>
      <dgm:spPr/>
      <dgm:t>
        <a:bodyPr/>
        <a:lstStyle/>
        <a:p>
          <a:endParaRPr lang="en-US"/>
        </a:p>
      </dgm:t>
    </dgm:pt>
    <dgm:pt modelId="{07314F70-0964-4C94-93B2-5956E600C5BC}">
      <dgm:prSet phldrT="[Text]"/>
      <dgm:spPr>
        <a:ln>
          <a:solidFill>
            <a:schemeClr val="accent6"/>
          </a:solidFill>
        </a:ln>
      </dgm:spPr>
      <dgm:t>
        <a:bodyPr/>
        <a:lstStyle/>
        <a:p>
          <a:r>
            <a:rPr lang="en-US" dirty="0"/>
            <a:t>Firms disclosures on current events predict stock movement</a:t>
          </a:r>
        </a:p>
      </dgm:t>
    </dgm:pt>
    <dgm:pt modelId="{04611554-2538-4640-8EA1-3289B76F8D63}" type="parTrans" cxnId="{1A9619A2-28F6-41C7-A32B-EB032B416C2D}">
      <dgm:prSet/>
      <dgm:spPr/>
      <dgm:t>
        <a:bodyPr/>
        <a:lstStyle/>
        <a:p>
          <a:endParaRPr lang="en-US"/>
        </a:p>
      </dgm:t>
    </dgm:pt>
    <dgm:pt modelId="{E4808D00-9501-4A30-BDB8-50D476C61EFB}" type="sibTrans" cxnId="{1A9619A2-28F6-41C7-A32B-EB032B416C2D}">
      <dgm:prSet/>
      <dgm:spPr/>
      <dgm:t>
        <a:bodyPr/>
        <a:lstStyle/>
        <a:p>
          <a:endParaRPr lang="en-US"/>
        </a:p>
      </dgm:t>
    </dgm:pt>
    <dgm:pt modelId="{1346E61C-D684-4A45-A11E-8C424FA096A5}">
      <dgm:prSet phldrT="[Text]" custT="1"/>
      <dgm:spPr>
        <a:solidFill>
          <a:schemeClr val="accent2"/>
        </a:solidFill>
        <a:ln>
          <a:solidFill>
            <a:schemeClr val="accent6"/>
          </a:solidFill>
        </a:ln>
      </dgm:spPr>
      <dgm:t>
        <a:bodyPr/>
        <a:lstStyle/>
        <a:p>
          <a:r>
            <a:rPr lang="en-US" sz="1200" i="1" dirty="0"/>
            <a:t>The Journal of Investing: </a:t>
          </a:r>
          <a:r>
            <a:rPr lang="en-US" sz="1200" dirty="0"/>
            <a:t>Fake Tariff News: Is Corporate America Concerned with Trade Wars?</a:t>
          </a:r>
          <a:endParaRPr lang="en-US" sz="1200" i="1" dirty="0"/>
        </a:p>
      </dgm:t>
    </dgm:pt>
    <dgm:pt modelId="{DEBC893E-CADB-4690-9BEA-3F17F98CBB3A}" type="parTrans" cxnId="{5AA0435E-3D61-467C-9B3E-849BEEC5195C}">
      <dgm:prSet/>
      <dgm:spPr/>
      <dgm:t>
        <a:bodyPr/>
        <a:lstStyle/>
        <a:p>
          <a:endParaRPr lang="en-US"/>
        </a:p>
      </dgm:t>
    </dgm:pt>
    <dgm:pt modelId="{B27242A8-E64E-4B4E-8E49-B9A600E9DBAB}" type="sibTrans" cxnId="{5AA0435E-3D61-467C-9B3E-849BEEC5195C}">
      <dgm:prSet/>
      <dgm:spPr/>
      <dgm:t>
        <a:bodyPr/>
        <a:lstStyle/>
        <a:p>
          <a:endParaRPr lang="en-US"/>
        </a:p>
      </dgm:t>
    </dgm:pt>
    <dgm:pt modelId="{5D8A506A-CCEF-4C3C-84FF-D59CBEC05571}">
      <dgm:prSet phldrT="[Text]"/>
      <dgm:spPr>
        <a:ln>
          <a:solidFill>
            <a:schemeClr val="accent6"/>
          </a:solidFill>
        </a:ln>
      </dgm:spPr>
      <dgm:t>
        <a:bodyPr/>
        <a:lstStyle/>
        <a:p>
          <a:r>
            <a:rPr lang="en-US" dirty="0"/>
            <a:t>Stock market reacts to verbal behavior of firm executives on the calls</a:t>
          </a:r>
        </a:p>
      </dgm:t>
    </dgm:pt>
    <dgm:pt modelId="{29B74F45-0C36-4D29-932F-F061FBF6621A}" type="parTrans" cxnId="{1F47D67E-D909-4FAC-99AA-C29CA26B8ABA}">
      <dgm:prSet/>
      <dgm:spPr/>
      <dgm:t>
        <a:bodyPr/>
        <a:lstStyle/>
        <a:p>
          <a:endParaRPr lang="en-US"/>
        </a:p>
      </dgm:t>
    </dgm:pt>
    <dgm:pt modelId="{31B6D436-39BF-418E-8302-D2A69250B2D8}" type="sibTrans" cxnId="{1F47D67E-D909-4FAC-99AA-C29CA26B8ABA}">
      <dgm:prSet/>
      <dgm:spPr/>
      <dgm:t>
        <a:bodyPr/>
        <a:lstStyle/>
        <a:p>
          <a:endParaRPr lang="en-US"/>
        </a:p>
      </dgm:t>
    </dgm:pt>
    <dgm:pt modelId="{5312D720-D28E-4A04-8D5A-408AA601D17A}">
      <dgm:prSet phldrT="[Text]" custT="1"/>
      <dgm:spPr>
        <a:solidFill>
          <a:schemeClr val="accent2"/>
        </a:solidFill>
        <a:ln>
          <a:solidFill>
            <a:schemeClr val="accent6"/>
          </a:solidFill>
        </a:ln>
      </dgm:spPr>
      <dgm:t>
        <a:bodyPr/>
        <a:lstStyle/>
        <a:p>
          <a:r>
            <a:rPr lang="en-US" sz="1200" i="1" dirty="0"/>
            <a:t>Journal of Accounting and Public Policy: </a:t>
          </a:r>
          <a:r>
            <a:rPr lang="en-US" sz="1200" dirty="0"/>
            <a:t>Gender difference in CFO communication: Evidence from earnings calls. </a:t>
          </a:r>
          <a:endParaRPr lang="en-US" sz="1200" i="1" dirty="0"/>
        </a:p>
      </dgm:t>
    </dgm:pt>
    <dgm:pt modelId="{C0A2C621-B1EC-40C6-8507-6DB5143DE706}" type="parTrans" cxnId="{A72BFF28-74C2-4FA7-87B1-FBF0899FE73A}">
      <dgm:prSet/>
      <dgm:spPr/>
      <dgm:t>
        <a:bodyPr/>
        <a:lstStyle/>
        <a:p>
          <a:endParaRPr lang="en-US"/>
        </a:p>
      </dgm:t>
    </dgm:pt>
    <dgm:pt modelId="{A4E294A3-ECB7-4C47-892A-DD68F25B753C}" type="sibTrans" cxnId="{A72BFF28-74C2-4FA7-87B1-FBF0899FE73A}">
      <dgm:prSet/>
      <dgm:spPr/>
      <dgm:t>
        <a:bodyPr/>
        <a:lstStyle/>
        <a:p>
          <a:endParaRPr lang="en-US"/>
        </a:p>
      </dgm:t>
    </dgm:pt>
    <dgm:pt modelId="{D33CD94E-C19E-4077-83E3-3C0F8B105214}">
      <dgm:prSet phldrT="[Text]" custT="1"/>
      <dgm:spPr>
        <a:solidFill>
          <a:schemeClr val="accent2"/>
        </a:solidFill>
        <a:ln>
          <a:solidFill>
            <a:schemeClr val="accent6"/>
          </a:solidFill>
        </a:ln>
      </dgm:spPr>
      <dgm:t>
        <a:bodyPr/>
        <a:lstStyle/>
        <a:p>
          <a:r>
            <a:rPr lang="en-US" sz="1200" i="1" dirty="0"/>
            <a:t>The Journal of Financial Data Science: </a:t>
          </a:r>
          <a:r>
            <a:rPr lang="en-US" sz="1200" dirty="0"/>
            <a:t>When More or Less is Less: Managers’ Clichés. </a:t>
          </a:r>
          <a:endParaRPr lang="en-US" sz="1200" i="1" dirty="0"/>
        </a:p>
      </dgm:t>
    </dgm:pt>
    <dgm:pt modelId="{F8E95AB9-6711-4F05-8F40-3AC577B3AAC8}" type="parTrans" cxnId="{BEE4F62A-BCFA-4C0A-A2E4-F75894C20164}">
      <dgm:prSet/>
      <dgm:spPr/>
      <dgm:t>
        <a:bodyPr/>
        <a:lstStyle/>
        <a:p>
          <a:endParaRPr lang="en-US"/>
        </a:p>
      </dgm:t>
    </dgm:pt>
    <dgm:pt modelId="{412E5D74-9EE4-4E94-9411-56DA7243BAEA}" type="sibTrans" cxnId="{BEE4F62A-BCFA-4C0A-A2E4-F75894C20164}">
      <dgm:prSet/>
      <dgm:spPr/>
      <dgm:t>
        <a:bodyPr/>
        <a:lstStyle/>
        <a:p>
          <a:endParaRPr lang="en-US"/>
        </a:p>
      </dgm:t>
    </dgm:pt>
    <dgm:pt modelId="{F1D002EE-3C66-46DC-90A7-5F49BE0488E0}">
      <dgm:prSet phldrT="[Text]" custT="1"/>
      <dgm:spPr>
        <a:solidFill>
          <a:schemeClr val="accent2"/>
        </a:solidFill>
        <a:ln>
          <a:solidFill>
            <a:schemeClr val="accent6"/>
          </a:solidFill>
        </a:ln>
      </dgm:spPr>
      <dgm:t>
        <a:bodyPr/>
        <a:lstStyle/>
        <a:p>
          <a:r>
            <a:rPr lang="en-US" sz="1200" dirty="0"/>
            <a:t>Management Science: “Stiff business headwinds and unchartered economic waters”: Use of Euphemisms in Earnings Conference Calls</a:t>
          </a:r>
          <a:endParaRPr lang="en-US" sz="1200" i="1" dirty="0"/>
        </a:p>
      </dgm:t>
    </dgm:pt>
    <dgm:pt modelId="{D22B5B6C-408D-4703-B97A-0F7EC01523D4}" type="parTrans" cxnId="{35E0C6C2-EBA4-4055-A06F-73F535E1E5F5}">
      <dgm:prSet/>
      <dgm:spPr/>
      <dgm:t>
        <a:bodyPr/>
        <a:lstStyle/>
        <a:p>
          <a:endParaRPr lang="en-US"/>
        </a:p>
      </dgm:t>
    </dgm:pt>
    <dgm:pt modelId="{577BDFE2-1A1C-4095-926A-ADF176F32F79}" type="sibTrans" cxnId="{35E0C6C2-EBA4-4055-A06F-73F535E1E5F5}">
      <dgm:prSet/>
      <dgm:spPr/>
      <dgm:t>
        <a:bodyPr/>
        <a:lstStyle/>
        <a:p>
          <a:endParaRPr lang="en-US"/>
        </a:p>
      </dgm:t>
    </dgm:pt>
    <dgm:pt modelId="{62C9B740-987A-4938-9FEC-1B8990991396}">
      <dgm:prSet phldrT="[Text]" custT="1"/>
      <dgm:spPr>
        <a:solidFill>
          <a:schemeClr val="accent2"/>
        </a:solidFill>
        <a:ln>
          <a:solidFill>
            <a:schemeClr val="accent6"/>
          </a:solidFill>
        </a:ln>
      </dgm:spPr>
      <dgm:t>
        <a:bodyPr/>
        <a:lstStyle/>
        <a:p>
          <a:pPr>
            <a:buFont typeface="Arial" panose="020B0604020202020204" pitchFamily="34" charset="0"/>
            <a:buChar char="•"/>
          </a:pPr>
          <a:r>
            <a:rPr lang="en-US" sz="1200" i="1" dirty="0"/>
            <a:t>The Journal of Financial Reporting: </a:t>
          </a:r>
          <a:r>
            <a:rPr lang="en-US" sz="1200" dirty="0"/>
            <a:t>Order Backlog in Earnings Conference Calls. </a:t>
          </a:r>
        </a:p>
      </dgm:t>
    </dgm:pt>
    <dgm:pt modelId="{E591E55E-7F0E-455F-BD33-4866516B5FA3}" type="parTrans" cxnId="{F1C418FE-EC83-4576-B691-33FD222804DB}">
      <dgm:prSet/>
      <dgm:spPr/>
      <dgm:t>
        <a:bodyPr/>
        <a:lstStyle/>
        <a:p>
          <a:endParaRPr lang="en-US"/>
        </a:p>
      </dgm:t>
    </dgm:pt>
    <dgm:pt modelId="{8997D12B-978B-4AA4-86BE-E8C389CA7D3D}" type="sibTrans" cxnId="{F1C418FE-EC83-4576-B691-33FD222804DB}">
      <dgm:prSet/>
      <dgm:spPr/>
      <dgm:t>
        <a:bodyPr/>
        <a:lstStyle/>
        <a:p>
          <a:endParaRPr lang="en-US"/>
        </a:p>
      </dgm:t>
    </dgm:pt>
    <dgm:pt modelId="{180E7A7B-ABBF-455C-97DD-D519DED1B0FC}">
      <dgm:prSet phldrT="[Text]" custT="1"/>
      <dgm:spPr>
        <a:solidFill>
          <a:schemeClr val="accent2"/>
        </a:solidFill>
        <a:ln>
          <a:solidFill>
            <a:schemeClr val="accent6"/>
          </a:solidFill>
        </a:ln>
      </dgm:spPr>
      <dgm:t>
        <a:bodyPr/>
        <a:lstStyle/>
        <a:p>
          <a:pPr>
            <a:buFont typeface="Arial" panose="020B0604020202020204" pitchFamily="34" charset="0"/>
            <a:buChar char="•"/>
          </a:pPr>
          <a:r>
            <a:rPr lang="en-US" sz="1200" i="1" dirty="0"/>
            <a:t>The Journal of Accounting and Public Policy:</a:t>
          </a:r>
          <a:r>
            <a:rPr lang="en-US" sz="1200" dirty="0"/>
            <a:t> Market Reaction to Quantitative and Qualitative Order Backlog Disclosures. </a:t>
          </a:r>
        </a:p>
      </dgm:t>
    </dgm:pt>
    <dgm:pt modelId="{629CDD1D-0CBD-47A3-8B22-75CD35B92843}" type="parTrans" cxnId="{A962777D-7BEA-4D26-817B-2C7911715D13}">
      <dgm:prSet/>
      <dgm:spPr/>
      <dgm:t>
        <a:bodyPr/>
        <a:lstStyle/>
        <a:p>
          <a:endParaRPr lang="en-US"/>
        </a:p>
      </dgm:t>
    </dgm:pt>
    <dgm:pt modelId="{2D19CDD1-355D-41FE-8C22-3C41166835B2}" type="sibTrans" cxnId="{A962777D-7BEA-4D26-817B-2C7911715D13}">
      <dgm:prSet/>
      <dgm:spPr/>
      <dgm:t>
        <a:bodyPr/>
        <a:lstStyle/>
        <a:p>
          <a:endParaRPr lang="en-US"/>
        </a:p>
      </dgm:t>
    </dgm:pt>
    <dgm:pt modelId="{D1F19877-8C3D-4237-B577-E58B55CDB67C}" type="pres">
      <dgm:prSet presAssocID="{2AE1893D-852C-4E71-B4F2-F34FE9B1C9D0}" presName="cycleMatrixDiagram" presStyleCnt="0">
        <dgm:presLayoutVars>
          <dgm:chMax val="1"/>
          <dgm:dir/>
          <dgm:animLvl val="lvl"/>
          <dgm:resizeHandles val="exact"/>
        </dgm:presLayoutVars>
      </dgm:prSet>
      <dgm:spPr/>
    </dgm:pt>
    <dgm:pt modelId="{BF0A1B75-EF3B-40BA-ABA6-0986BE55B5BB}" type="pres">
      <dgm:prSet presAssocID="{2AE1893D-852C-4E71-B4F2-F34FE9B1C9D0}" presName="children" presStyleCnt="0"/>
      <dgm:spPr/>
    </dgm:pt>
    <dgm:pt modelId="{54DDC039-6E18-4961-8364-F05F14EF55AA}" type="pres">
      <dgm:prSet presAssocID="{2AE1893D-852C-4E71-B4F2-F34FE9B1C9D0}" presName="child1group" presStyleCnt="0"/>
      <dgm:spPr/>
    </dgm:pt>
    <dgm:pt modelId="{36A4252E-003A-496B-9898-86B49E93D2CE}" type="pres">
      <dgm:prSet presAssocID="{2AE1893D-852C-4E71-B4F2-F34FE9B1C9D0}" presName="child1" presStyleLbl="bgAcc1" presStyleIdx="0" presStyleCnt="4" custScaleX="145567" custScaleY="121270" custLinFactNeighborX="-17129" custLinFactNeighborY="78"/>
      <dgm:spPr/>
    </dgm:pt>
    <dgm:pt modelId="{953264BE-233C-4D92-A48A-002AAF622463}" type="pres">
      <dgm:prSet presAssocID="{2AE1893D-852C-4E71-B4F2-F34FE9B1C9D0}" presName="child1Text" presStyleLbl="bgAcc1" presStyleIdx="0" presStyleCnt="4">
        <dgm:presLayoutVars>
          <dgm:bulletEnabled val="1"/>
        </dgm:presLayoutVars>
      </dgm:prSet>
      <dgm:spPr/>
    </dgm:pt>
    <dgm:pt modelId="{D83EFEB3-5AB0-4E72-A538-3CC563C632CA}" type="pres">
      <dgm:prSet presAssocID="{2AE1893D-852C-4E71-B4F2-F34FE9B1C9D0}" presName="child2group" presStyleCnt="0"/>
      <dgm:spPr/>
    </dgm:pt>
    <dgm:pt modelId="{6C215B17-9010-43FB-8A8C-6671D587A808}" type="pres">
      <dgm:prSet presAssocID="{2AE1893D-852C-4E71-B4F2-F34FE9B1C9D0}" presName="child2" presStyleLbl="bgAcc1" presStyleIdx="1" presStyleCnt="4" custScaleX="157505" custScaleY="129197" custLinFactNeighborX="39449" custLinFactNeighborY="-2618"/>
      <dgm:spPr/>
    </dgm:pt>
    <dgm:pt modelId="{D3E9D7E2-E842-43C7-B1A7-FBD064AD3954}" type="pres">
      <dgm:prSet presAssocID="{2AE1893D-852C-4E71-B4F2-F34FE9B1C9D0}" presName="child2Text" presStyleLbl="bgAcc1" presStyleIdx="1" presStyleCnt="4">
        <dgm:presLayoutVars>
          <dgm:bulletEnabled val="1"/>
        </dgm:presLayoutVars>
      </dgm:prSet>
      <dgm:spPr/>
    </dgm:pt>
    <dgm:pt modelId="{57130BD4-E33F-47C9-8883-873722D10675}" type="pres">
      <dgm:prSet presAssocID="{2AE1893D-852C-4E71-B4F2-F34FE9B1C9D0}" presName="child3group" presStyleCnt="0"/>
      <dgm:spPr/>
    </dgm:pt>
    <dgm:pt modelId="{5AF517BE-190F-4E3B-A649-D443BB422D0C}" type="pres">
      <dgm:prSet presAssocID="{2AE1893D-852C-4E71-B4F2-F34FE9B1C9D0}" presName="child3" presStyleLbl="bgAcc1" presStyleIdx="2" presStyleCnt="4" custScaleX="148954" custLinFactNeighborX="23072" custLinFactNeighborY="612"/>
      <dgm:spPr/>
    </dgm:pt>
    <dgm:pt modelId="{DA5B6A10-2BDB-42E7-8110-1D616322E299}" type="pres">
      <dgm:prSet presAssocID="{2AE1893D-852C-4E71-B4F2-F34FE9B1C9D0}" presName="child3Text" presStyleLbl="bgAcc1" presStyleIdx="2" presStyleCnt="4">
        <dgm:presLayoutVars>
          <dgm:bulletEnabled val="1"/>
        </dgm:presLayoutVars>
      </dgm:prSet>
      <dgm:spPr/>
    </dgm:pt>
    <dgm:pt modelId="{AA38F0E5-DFE9-46F2-B705-4A063DB36EDF}" type="pres">
      <dgm:prSet presAssocID="{2AE1893D-852C-4E71-B4F2-F34FE9B1C9D0}" presName="child4group" presStyleCnt="0"/>
      <dgm:spPr/>
    </dgm:pt>
    <dgm:pt modelId="{EED27D36-7563-4AFD-835A-BDD7A455DB2D}" type="pres">
      <dgm:prSet presAssocID="{2AE1893D-852C-4E71-B4F2-F34FE9B1C9D0}" presName="child4" presStyleLbl="bgAcc1" presStyleIdx="3" presStyleCnt="4" custScaleX="137178" custLinFactNeighborX="-25519" custLinFactNeighborY="-4041"/>
      <dgm:spPr/>
    </dgm:pt>
    <dgm:pt modelId="{9130987E-479F-4124-ABCC-3C18F9AC505B}" type="pres">
      <dgm:prSet presAssocID="{2AE1893D-852C-4E71-B4F2-F34FE9B1C9D0}" presName="child4Text" presStyleLbl="bgAcc1" presStyleIdx="3" presStyleCnt="4">
        <dgm:presLayoutVars>
          <dgm:bulletEnabled val="1"/>
        </dgm:presLayoutVars>
      </dgm:prSet>
      <dgm:spPr/>
    </dgm:pt>
    <dgm:pt modelId="{F1C75FFA-663D-40C6-8DCE-8D46A5AA134C}" type="pres">
      <dgm:prSet presAssocID="{2AE1893D-852C-4E71-B4F2-F34FE9B1C9D0}" presName="childPlaceholder" presStyleCnt="0"/>
      <dgm:spPr/>
    </dgm:pt>
    <dgm:pt modelId="{FCA16087-ECA5-4DBF-B3F6-224DD03B8871}" type="pres">
      <dgm:prSet presAssocID="{2AE1893D-852C-4E71-B4F2-F34FE9B1C9D0}" presName="circle" presStyleCnt="0"/>
      <dgm:spPr/>
    </dgm:pt>
    <dgm:pt modelId="{7D903DF5-8153-49C8-9F37-E1F2EB3DE204}" type="pres">
      <dgm:prSet presAssocID="{2AE1893D-852C-4E71-B4F2-F34FE9B1C9D0}" presName="quadrant1" presStyleLbl="node1" presStyleIdx="0" presStyleCnt="4">
        <dgm:presLayoutVars>
          <dgm:chMax val="1"/>
          <dgm:bulletEnabled val="1"/>
        </dgm:presLayoutVars>
      </dgm:prSet>
      <dgm:spPr/>
    </dgm:pt>
    <dgm:pt modelId="{D509FCCC-B25E-4CE6-B08E-B289C0042BD1}" type="pres">
      <dgm:prSet presAssocID="{2AE1893D-852C-4E71-B4F2-F34FE9B1C9D0}" presName="quadrant2" presStyleLbl="node1" presStyleIdx="1" presStyleCnt="4" custLinFactNeighborX="-399">
        <dgm:presLayoutVars>
          <dgm:chMax val="1"/>
          <dgm:bulletEnabled val="1"/>
        </dgm:presLayoutVars>
      </dgm:prSet>
      <dgm:spPr/>
    </dgm:pt>
    <dgm:pt modelId="{97B0585E-F1CB-4A58-A170-A4EA05854852}" type="pres">
      <dgm:prSet presAssocID="{2AE1893D-852C-4E71-B4F2-F34FE9B1C9D0}" presName="quadrant3" presStyleLbl="node1" presStyleIdx="2" presStyleCnt="4">
        <dgm:presLayoutVars>
          <dgm:chMax val="1"/>
          <dgm:bulletEnabled val="1"/>
        </dgm:presLayoutVars>
      </dgm:prSet>
      <dgm:spPr/>
    </dgm:pt>
    <dgm:pt modelId="{CC26724C-CA1D-4B18-9277-1289F636D324}" type="pres">
      <dgm:prSet presAssocID="{2AE1893D-852C-4E71-B4F2-F34FE9B1C9D0}" presName="quadrant4" presStyleLbl="node1" presStyleIdx="3" presStyleCnt="4">
        <dgm:presLayoutVars>
          <dgm:chMax val="1"/>
          <dgm:bulletEnabled val="1"/>
        </dgm:presLayoutVars>
      </dgm:prSet>
      <dgm:spPr/>
    </dgm:pt>
    <dgm:pt modelId="{53162AC0-DF8F-4869-AE19-D38F591D0102}" type="pres">
      <dgm:prSet presAssocID="{2AE1893D-852C-4E71-B4F2-F34FE9B1C9D0}" presName="quadrantPlaceholder" presStyleCnt="0"/>
      <dgm:spPr/>
    </dgm:pt>
    <dgm:pt modelId="{A6AEB0AC-F868-4DDC-B1F6-86EFECC10DDF}" type="pres">
      <dgm:prSet presAssocID="{2AE1893D-852C-4E71-B4F2-F34FE9B1C9D0}" presName="center1" presStyleLbl="fgShp" presStyleIdx="0" presStyleCnt="2"/>
      <dgm:spPr>
        <a:solidFill>
          <a:schemeClr val="accent6"/>
        </a:solidFill>
      </dgm:spPr>
    </dgm:pt>
    <dgm:pt modelId="{6882C5C3-99A2-4EB8-9F03-AA5A12B61C09}" type="pres">
      <dgm:prSet presAssocID="{2AE1893D-852C-4E71-B4F2-F34FE9B1C9D0}" presName="center2" presStyleLbl="fgShp" presStyleIdx="1" presStyleCnt="2"/>
      <dgm:spPr>
        <a:solidFill>
          <a:schemeClr val="accent6"/>
        </a:solidFill>
      </dgm:spPr>
    </dgm:pt>
  </dgm:ptLst>
  <dgm:cxnLst>
    <dgm:cxn modelId="{FE6C0500-2A45-4DD7-BBCA-C2BB64678307}" srcId="{2AE1893D-852C-4E71-B4F2-F34FE9B1C9D0}" destId="{213A37B6-F65F-44EB-9905-82ACA89A7960}" srcOrd="0" destOrd="0" parTransId="{2CA5AFF1-1A01-425C-BD29-433663180508}" sibTransId="{63A104FE-A790-45E8-8144-7B4E6FAFC93E}"/>
    <dgm:cxn modelId="{B8BE9A08-9904-4F49-BBBA-F9FEEB2B5B5C}" type="presOf" srcId="{180E7A7B-ABBF-455C-97DD-D519DED1B0FC}" destId="{6C215B17-9010-43FB-8A8C-6671D587A808}" srcOrd="0" destOrd="2" presId="urn:microsoft.com/office/officeart/2005/8/layout/cycle4"/>
    <dgm:cxn modelId="{6CA85815-F531-4C28-8682-5F799130A86A}" type="presOf" srcId="{62C9B740-987A-4938-9FEC-1B8990991396}" destId="{D3E9D7E2-E842-43C7-B1A7-FBD064AD3954}" srcOrd="1" destOrd="1" presId="urn:microsoft.com/office/officeart/2005/8/layout/cycle4"/>
    <dgm:cxn modelId="{B45E761A-5570-4860-ADC9-4E06CD68732D}" type="presOf" srcId="{5312D720-D28E-4A04-8D5A-408AA601D17A}" destId="{9130987E-479F-4124-ABCC-3C18F9AC505B}" srcOrd="1" destOrd="0" presId="urn:microsoft.com/office/officeart/2005/8/layout/cycle4"/>
    <dgm:cxn modelId="{A34AA11C-F3AE-46A4-B890-1E551EB6BC07}" type="presOf" srcId="{07314F70-0964-4C94-93B2-5956E600C5BC}" destId="{97B0585E-F1CB-4A58-A170-A4EA05854852}" srcOrd="0" destOrd="0" presId="urn:microsoft.com/office/officeart/2005/8/layout/cycle4"/>
    <dgm:cxn modelId="{DEFA731D-5645-4D6E-AA8E-CFF0EA65CF3A}" srcId="{B6A1FAFA-D71E-4A2C-B15F-835F92DE8743}" destId="{87BB4D7F-8280-43CF-8711-745DD966E2AB}" srcOrd="0" destOrd="0" parTransId="{DCE1588D-7842-4A46-A5E7-45BA000486AD}" sibTransId="{B8FE0305-56EB-4605-9A25-F4A25E19FADF}"/>
    <dgm:cxn modelId="{A72BFF28-74C2-4FA7-87B1-FBF0899FE73A}" srcId="{5D8A506A-CCEF-4C3C-84FF-D59CBEC05571}" destId="{5312D720-D28E-4A04-8D5A-408AA601D17A}" srcOrd="0" destOrd="0" parTransId="{C0A2C621-B1EC-40C6-8507-6DB5143DE706}" sibTransId="{A4E294A3-ECB7-4C47-892A-DD68F25B753C}"/>
    <dgm:cxn modelId="{BEE4F62A-BCFA-4C0A-A2E4-F75894C20164}" srcId="{213A37B6-F65F-44EB-9905-82ACA89A7960}" destId="{D33CD94E-C19E-4077-83E3-3C0F8B105214}" srcOrd="1" destOrd="0" parTransId="{F8E95AB9-6711-4F05-8F40-3AC577B3AAC8}" sibTransId="{412E5D74-9EE4-4E94-9411-56DA7243BAEA}"/>
    <dgm:cxn modelId="{0C54D02B-8B8E-48C3-8331-EB9CE067233D}" type="presOf" srcId="{87BB4D7F-8280-43CF-8711-745DD966E2AB}" destId="{6C215B17-9010-43FB-8A8C-6671D587A808}" srcOrd="0" destOrd="0" presId="urn:microsoft.com/office/officeart/2005/8/layout/cycle4"/>
    <dgm:cxn modelId="{AF575036-E482-4E7A-948D-C6DF6F909D79}" type="presOf" srcId="{21E500F1-5665-4ADF-B1D1-BC9A94DED437}" destId="{953264BE-233C-4D92-A48A-002AAF622463}" srcOrd="1" destOrd="0" presId="urn:microsoft.com/office/officeart/2005/8/layout/cycle4"/>
    <dgm:cxn modelId="{FB9F1A47-5143-4E50-BCF4-DC89F0D25746}" type="presOf" srcId="{5D8A506A-CCEF-4C3C-84FF-D59CBEC05571}" destId="{CC26724C-CA1D-4B18-9277-1289F636D324}" srcOrd="0" destOrd="0" presId="urn:microsoft.com/office/officeart/2005/8/layout/cycle4"/>
    <dgm:cxn modelId="{F05BA453-7CFE-4ED5-B7FD-E28F09335B15}" type="presOf" srcId="{2AE1893D-852C-4E71-B4F2-F34FE9B1C9D0}" destId="{D1F19877-8C3D-4237-B577-E58B55CDB67C}" srcOrd="0" destOrd="0" presId="urn:microsoft.com/office/officeart/2005/8/layout/cycle4"/>
    <dgm:cxn modelId="{DF07E45A-5538-4585-9817-CF55490EF191}" type="presOf" srcId="{D33CD94E-C19E-4077-83E3-3C0F8B105214}" destId="{953264BE-233C-4D92-A48A-002AAF622463}" srcOrd="1" destOrd="1" presId="urn:microsoft.com/office/officeart/2005/8/layout/cycle4"/>
    <dgm:cxn modelId="{5AA0435E-3D61-467C-9B3E-849BEEC5195C}" srcId="{07314F70-0964-4C94-93B2-5956E600C5BC}" destId="{1346E61C-D684-4A45-A11E-8C424FA096A5}" srcOrd="0" destOrd="0" parTransId="{DEBC893E-CADB-4690-9BEA-3F17F98CBB3A}" sibTransId="{B27242A8-E64E-4B4E-8E49-B9A600E9DBAB}"/>
    <dgm:cxn modelId="{CAEB2566-D29C-455E-A717-635F5F0DC1BA}" type="presOf" srcId="{F1D002EE-3C66-46DC-90A7-5F49BE0488E0}" destId="{36A4252E-003A-496B-9898-86B49E93D2CE}" srcOrd="0" destOrd="2" presId="urn:microsoft.com/office/officeart/2005/8/layout/cycle4"/>
    <dgm:cxn modelId="{11E96768-3209-4B9B-BCDE-ECEE4213266E}" type="presOf" srcId="{1346E61C-D684-4A45-A11E-8C424FA096A5}" destId="{DA5B6A10-2BDB-42E7-8110-1D616322E299}" srcOrd="1" destOrd="0" presId="urn:microsoft.com/office/officeart/2005/8/layout/cycle4"/>
    <dgm:cxn modelId="{3D4DF278-B634-4A0A-B882-13E74BFF67B6}" type="presOf" srcId="{62C9B740-987A-4938-9FEC-1B8990991396}" destId="{6C215B17-9010-43FB-8A8C-6671D587A808}" srcOrd="0" destOrd="1" presId="urn:microsoft.com/office/officeart/2005/8/layout/cycle4"/>
    <dgm:cxn modelId="{69DAB87C-7AA6-4C21-865A-33A8C5E00764}" type="presOf" srcId="{21E500F1-5665-4ADF-B1D1-BC9A94DED437}" destId="{36A4252E-003A-496B-9898-86B49E93D2CE}" srcOrd="0" destOrd="0" presId="urn:microsoft.com/office/officeart/2005/8/layout/cycle4"/>
    <dgm:cxn modelId="{A962777D-7BEA-4D26-817B-2C7911715D13}" srcId="{B6A1FAFA-D71E-4A2C-B15F-835F92DE8743}" destId="{180E7A7B-ABBF-455C-97DD-D519DED1B0FC}" srcOrd="2" destOrd="0" parTransId="{629CDD1D-0CBD-47A3-8B22-75CD35B92843}" sibTransId="{2D19CDD1-355D-41FE-8C22-3C41166835B2}"/>
    <dgm:cxn modelId="{1F47D67E-D909-4FAC-99AA-C29CA26B8ABA}" srcId="{2AE1893D-852C-4E71-B4F2-F34FE9B1C9D0}" destId="{5D8A506A-CCEF-4C3C-84FF-D59CBEC05571}" srcOrd="3" destOrd="0" parTransId="{29B74F45-0C36-4D29-932F-F061FBF6621A}" sibTransId="{31B6D436-39BF-418E-8302-D2A69250B2D8}"/>
    <dgm:cxn modelId="{8F81FA82-0512-400A-B407-ABFA4CBB5B9B}" srcId="{213A37B6-F65F-44EB-9905-82ACA89A7960}" destId="{21E500F1-5665-4ADF-B1D1-BC9A94DED437}" srcOrd="0" destOrd="0" parTransId="{2D56DC4C-C621-4389-989E-4FAB8A35695D}" sibTransId="{0A2A05B8-8359-4E62-9CDE-190FB25A9DD0}"/>
    <dgm:cxn modelId="{567F108E-C420-4C73-94FF-6DF34848E7C7}" type="presOf" srcId="{F1D002EE-3C66-46DC-90A7-5F49BE0488E0}" destId="{953264BE-233C-4D92-A48A-002AAF622463}" srcOrd="1" destOrd="2" presId="urn:microsoft.com/office/officeart/2005/8/layout/cycle4"/>
    <dgm:cxn modelId="{70A3F091-8EC4-4FE8-8B92-95E4A682F9E2}" type="presOf" srcId="{B6A1FAFA-D71E-4A2C-B15F-835F92DE8743}" destId="{D509FCCC-B25E-4CE6-B08E-B289C0042BD1}" srcOrd="0" destOrd="0" presId="urn:microsoft.com/office/officeart/2005/8/layout/cycle4"/>
    <dgm:cxn modelId="{1A9619A2-28F6-41C7-A32B-EB032B416C2D}" srcId="{2AE1893D-852C-4E71-B4F2-F34FE9B1C9D0}" destId="{07314F70-0964-4C94-93B2-5956E600C5BC}" srcOrd="2" destOrd="0" parTransId="{04611554-2538-4640-8EA1-3289B76F8D63}" sibTransId="{E4808D00-9501-4A30-BDB8-50D476C61EFB}"/>
    <dgm:cxn modelId="{2054EBC0-BC00-429C-84DD-9F53EAC4F71D}" type="presOf" srcId="{213A37B6-F65F-44EB-9905-82ACA89A7960}" destId="{7D903DF5-8153-49C8-9F37-E1F2EB3DE204}" srcOrd="0" destOrd="0" presId="urn:microsoft.com/office/officeart/2005/8/layout/cycle4"/>
    <dgm:cxn modelId="{35E0C6C2-EBA4-4055-A06F-73F535E1E5F5}" srcId="{213A37B6-F65F-44EB-9905-82ACA89A7960}" destId="{F1D002EE-3C66-46DC-90A7-5F49BE0488E0}" srcOrd="2" destOrd="0" parTransId="{D22B5B6C-408D-4703-B97A-0F7EC01523D4}" sibTransId="{577BDFE2-1A1C-4095-926A-ADF176F32F79}"/>
    <dgm:cxn modelId="{DC5616D3-0BA9-4A70-B409-23FFE00F3A17}" type="presOf" srcId="{D33CD94E-C19E-4077-83E3-3C0F8B105214}" destId="{36A4252E-003A-496B-9898-86B49E93D2CE}" srcOrd="0" destOrd="1" presId="urn:microsoft.com/office/officeart/2005/8/layout/cycle4"/>
    <dgm:cxn modelId="{C84FB2DB-7C0E-46E7-BEFB-1D146AA981FA}" type="presOf" srcId="{1346E61C-D684-4A45-A11E-8C424FA096A5}" destId="{5AF517BE-190F-4E3B-A649-D443BB422D0C}" srcOrd="0" destOrd="0" presId="urn:microsoft.com/office/officeart/2005/8/layout/cycle4"/>
    <dgm:cxn modelId="{507448DC-B4B6-4F84-A49D-DA06CA77E1C8}" srcId="{2AE1893D-852C-4E71-B4F2-F34FE9B1C9D0}" destId="{B6A1FAFA-D71E-4A2C-B15F-835F92DE8743}" srcOrd="1" destOrd="0" parTransId="{A3D418DB-792D-4567-9B6D-78360824053E}" sibTransId="{D5018AFE-2322-4977-B955-69945F9A1D4E}"/>
    <dgm:cxn modelId="{0F36F8DE-D2D8-42CB-8976-F1ED26CE3F05}" type="presOf" srcId="{87BB4D7F-8280-43CF-8711-745DD966E2AB}" destId="{D3E9D7E2-E842-43C7-B1A7-FBD064AD3954}" srcOrd="1" destOrd="0" presId="urn:microsoft.com/office/officeart/2005/8/layout/cycle4"/>
    <dgm:cxn modelId="{E7C2B4E9-52FA-4264-A697-FFE77C439864}" type="presOf" srcId="{180E7A7B-ABBF-455C-97DD-D519DED1B0FC}" destId="{D3E9D7E2-E842-43C7-B1A7-FBD064AD3954}" srcOrd="1" destOrd="2" presId="urn:microsoft.com/office/officeart/2005/8/layout/cycle4"/>
    <dgm:cxn modelId="{C74764F9-54B6-4628-9407-A20E118F6E56}" type="presOf" srcId="{5312D720-D28E-4A04-8D5A-408AA601D17A}" destId="{EED27D36-7563-4AFD-835A-BDD7A455DB2D}" srcOrd="0" destOrd="0" presId="urn:microsoft.com/office/officeart/2005/8/layout/cycle4"/>
    <dgm:cxn modelId="{F1C418FE-EC83-4576-B691-33FD222804DB}" srcId="{B6A1FAFA-D71E-4A2C-B15F-835F92DE8743}" destId="{62C9B740-987A-4938-9FEC-1B8990991396}" srcOrd="1" destOrd="0" parTransId="{E591E55E-7F0E-455F-BD33-4866516B5FA3}" sibTransId="{8997D12B-978B-4AA4-86BE-E8C389CA7D3D}"/>
    <dgm:cxn modelId="{4BE1DA80-08A9-4DDD-B3EE-746D7E54F292}" type="presParOf" srcId="{D1F19877-8C3D-4237-B577-E58B55CDB67C}" destId="{BF0A1B75-EF3B-40BA-ABA6-0986BE55B5BB}" srcOrd="0" destOrd="0" presId="urn:microsoft.com/office/officeart/2005/8/layout/cycle4"/>
    <dgm:cxn modelId="{586C2C3A-6C3B-441F-9C99-B8FC4C6F5949}" type="presParOf" srcId="{BF0A1B75-EF3B-40BA-ABA6-0986BE55B5BB}" destId="{54DDC039-6E18-4961-8364-F05F14EF55AA}" srcOrd="0" destOrd="0" presId="urn:microsoft.com/office/officeart/2005/8/layout/cycle4"/>
    <dgm:cxn modelId="{D649A3B1-7249-4DC0-A87D-0F6A3EDEE10A}" type="presParOf" srcId="{54DDC039-6E18-4961-8364-F05F14EF55AA}" destId="{36A4252E-003A-496B-9898-86B49E93D2CE}" srcOrd="0" destOrd="0" presId="urn:microsoft.com/office/officeart/2005/8/layout/cycle4"/>
    <dgm:cxn modelId="{A149A8CE-D986-4859-8EA5-6AF6CBDD0CA7}" type="presParOf" srcId="{54DDC039-6E18-4961-8364-F05F14EF55AA}" destId="{953264BE-233C-4D92-A48A-002AAF622463}" srcOrd="1" destOrd="0" presId="urn:microsoft.com/office/officeart/2005/8/layout/cycle4"/>
    <dgm:cxn modelId="{82605C57-86F7-45B9-BBC3-0BA689DFB144}" type="presParOf" srcId="{BF0A1B75-EF3B-40BA-ABA6-0986BE55B5BB}" destId="{D83EFEB3-5AB0-4E72-A538-3CC563C632CA}" srcOrd="1" destOrd="0" presId="urn:microsoft.com/office/officeart/2005/8/layout/cycle4"/>
    <dgm:cxn modelId="{E9355539-B9A6-44D5-A3F1-1F3F5EBF838B}" type="presParOf" srcId="{D83EFEB3-5AB0-4E72-A538-3CC563C632CA}" destId="{6C215B17-9010-43FB-8A8C-6671D587A808}" srcOrd="0" destOrd="0" presId="urn:microsoft.com/office/officeart/2005/8/layout/cycle4"/>
    <dgm:cxn modelId="{8AF6DA45-5F24-4157-B95A-65DD2D1BFB79}" type="presParOf" srcId="{D83EFEB3-5AB0-4E72-A538-3CC563C632CA}" destId="{D3E9D7E2-E842-43C7-B1A7-FBD064AD3954}" srcOrd="1" destOrd="0" presId="urn:microsoft.com/office/officeart/2005/8/layout/cycle4"/>
    <dgm:cxn modelId="{76414C8B-5863-4399-823D-223F12C1E658}" type="presParOf" srcId="{BF0A1B75-EF3B-40BA-ABA6-0986BE55B5BB}" destId="{57130BD4-E33F-47C9-8883-873722D10675}" srcOrd="2" destOrd="0" presId="urn:microsoft.com/office/officeart/2005/8/layout/cycle4"/>
    <dgm:cxn modelId="{332B03B1-1564-4940-BE4A-60AED372B3B4}" type="presParOf" srcId="{57130BD4-E33F-47C9-8883-873722D10675}" destId="{5AF517BE-190F-4E3B-A649-D443BB422D0C}" srcOrd="0" destOrd="0" presId="urn:microsoft.com/office/officeart/2005/8/layout/cycle4"/>
    <dgm:cxn modelId="{B3B6BAF6-BD75-40D5-8F91-D460E6826C1B}" type="presParOf" srcId="{57130BD4-E33F-47C9-8883-873722D10675}" destId="{DA5B6A10-2BDB-42E7-8110-1D616322E299}" srcOrd="1" destOrd="0" presId="urn:microsoft.com/office/officeart/2005/8/layout/cycle4"/>
    <dgm:cxn modelId="{84D9A1DD-324C-4619-A9E0-C936AC044AE5}" type="presParOf" srcId="{BF0A1B75-EF3B-40BA-ABA6-0986BE55B5BB}" destId="{AA38F0E5-DFE9-46F2-B705-4A063DB36EDF}" srcOrd="3" destOrd="0" presId="urn:microsoft.com/office/officeart/2005/8/layout/cycle4"/>
    <dgm:cxn modelId="{7BC9C09D-CB64-499E-8A1A-37CD8D0F2DB7}" type="presParOf" srcId="{AA38F0E5-DFE9-46F2-B705-4A063DB36EDF}" destId="{EED27D36-7563-4AFD-835A-BDD7A455DB2D}" srcOrd="0" destOrd="0" presId="urn:microsoft.com/office/officeart/2005/8/layout/cycle4"/>
    <dgm:cxn modelId="{02C78764-0E13-43EF-A2C5-2994054CD3D0}" type="presParOf" srcId="{AA38F0E5-DFE9-46F2-B705-4A063DB36EDF}" destId="{9130987E-479F-4124-ABCC-3C18F9AC505B}" srcOrd="1" destOrd="0" presId="urn:microsoft.com/office/officeart/2005/8/layout/cycle4"/>
    <dgm:cxn modelId="{8973DBE4-8814-47A3-9F21-50B56BC3D85C}" type="presParOf" srcId="{BF0A1B75-EF3B-40BA-ABA6-0986BE55B5BB}" destId="{F1C75FFA-663D-40C6-8DCE-8D46A5AA134C}" srcOrd="4" destOrd="0" presId="urn:microsoft.com/office/officeart/2005/8/layout/cycle4"/>
    <dgm:cxn modelId="{1774D3E9-F5B7-4CDF-B5D7-78433BE9E045}" type="presParOf" srcId="{D1F19877-8C3D-4237-B577-E58B55CDB67C}" destId="{FCA16087-ECA5-4DBF-B3F6-224DD03B8871}" srcOrd="1" destOrd="0" presId="urn:microsoft.com/office/officeart/2005/8/layout/cycle4"/>
    <dgm:cxn modelId="{2C8C0C5A-3235-476B-B987-7C301B95B6B8}" type="presParOf" srcId="{FCA16087-ECA5-4DBF-B3F6-224DD03B8871}" destId="{7D903DF5-8153-49C8-9F37-E1F2EB3DE204}" srcOrd="0" destOrd="0" presId="urn:microsoft.com/office/officeart/2005/8/layout/cycle4"/>
    <dgm:cxn modelId="{9D68A953-5E04-4B7C-A401-3BC7244A4CF2}" type="presParOf" srcId="{FCA16087-ECA5-4DBF-B3F6-224DD03B8871}" destId="{D509FCCC-B25E-4CE6-B08E-B289C0042BD1}" srcOrd="1" destOrd="0" presId="urn:microsoft.com/office/officeart/2005/8/layout/cycle4"/>
    <dgm:cxn modelId="{AF43D724-B57E-4250-BCED-7F79405FF34B}" type="presParOf" srcId="{FCA16087-ECA5-4DBF-B3F6-224DD03B8871}" destId="{97B0585E-F1CB-4A58-A170-A4EA05854852}" srcOrd="2" destOrd="0" presId="urn:microsoft.com/office/officeart/2005/8/layout/cycle4"/>
    <dgm:cxn modelId="{679C6A8A-978A-46DE-8DD1-0D37D0FD80E8}" type="presParOf" srcId="{FCA16087-ECA5-4DBF-B3F6-224DD03B8871}" destId="{CC26724C-CA1D-4B18-9277-1289F636D324}" srcOrd="3" destOrd="0" presId="urn:microsoft.com/office/officeart/2005/8/layout/cycle4"/>
    <dgm:cxn modelId="{4A38F62F-60F2-464B-83FC-22FE99D650A8}" type="presParOf" srcId="{FCA16087-ECA5-4DBF-B3F6-224DD03B8871}" destId="{53162AC0-DF8F-4869-AE19-D38F591D0102}" srcOrd="4" destOrd="0" presId="urn:microsoft.com/office/officeart/2005/8/layout/cycle4"/>
    <dgm:cxn modelId="{48694503-0432-4F59-83F4-ABFAFD1DD3D0}" type="presParOf" srcId="{D1F19877-8C3D-4237-B577-E58B55CDB67C}" destId="{A6AEB0AC-F868-4DDC-B1F6-86EFECC10DDF}" srcOrd="2" destOrd="0" presId="urn:microsoft.com/office/officeart/2005/8/layout/cycle4"/>
    <dgm:cxn modelId="{73C0E78E-D1E8-4BF5-A182-7A2043961FAA}" type="presParOf" srcId="{D1F19877-8C3D-4237-B577-E58B55CDB67C}" destId="{6882C5C3-99A2-4EB8-9F03-AA5A12B61C09}"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84C47C-5C05-4F4B-8962-70A45F41ACEF}" type="doc">
      <dgm:prSet loTypeId="urn:microsoft.com/office/officeart/2005/8/layout/hProcess4" loCatId="process" qsTypeId="urn:microsoft.com/office/officeart/2005/8/quickstyle/simple1" qsCatId="simple" csTypeId="urn:microsoft.com/office/officeart/2005/8/colors/accent0_1" csCatId="mainScheme" phldr="1"/>
      <dgm:spPr/>
      <dgm:t>
        <a:bodyPr/>
        <a:lstStyle/>
        <a:p>
          <a:endParaRPr lang="en-US"/>
        </a:p>
      </dgm:t>
    </dgm:pt>
    <dgm:pt modelId="{FE4C3D4B-33D1-4ED4-B93B-D8EC77425FD1}">
      <dgm:prSet phldrT="[Text]"/>
      <dgm:spPr>
        <a:ln>
          <a:solidFill>
            <a:schemeClr val="accent6"/>
          </a:solidFill>
        </a:ln>
      </dgm:spPr>
      <dgm:t>
        <a:bodyPr/>
        <a:lstStyle/>
        <a:p>
          <a:r>
            <a:rPr lang="en-US" dirty="0"/>
            <a:t>NLP Rules</a:t>
          </a:r>
        </a:p>
      </dgm:t>
    </dgm:pt>
    <dgm:pt modelId="{23387D36-B6B0-4380-B31E-130CDD35DDAB}" type="parTrans" cxnId="{E29A08A3-7C29-4FFA-A0FD-6A66B743B562}">
      <dgm:prSet/>
      <dgm:spPr/>
      <dgm:t>
        <a:bodyPr/>
        <a:lstStyle/>
        <a:p>
          <a:endParaRPr lang="en-US"/>
        </a:p>
      </dgm:t>
    </dgm:pt>
    <dgm:pt modelId="{9FC39777-8E49-4FF9-B6BB-E912F6C769DC}" type="sibTrans" cxnId="{E29A08A3-7C29-4FFA-A0FD-6A66B743B562}">
      <dgm:prSet/>
      <dgm:spPr>
        <a:solidFill>
          <a:schemeClr val="accent6"/>
        </a:solidFill>
      </dgm:spPr>
      <dgm:t>
        <a:bodyPr/>
        <a:lstStyle/>
        <a:p>
          <a:endParaRPr lang="en-US"/>
        </a:p>
      </dgm:t>
    </dgm:pt>
    <dgm:pt modelId="{144ED23E-28F4-417F-95EC-ABBA21B77C0E}">
      <dgm:prSet phldrT="[Text]"/>
      <dgm:spPr>
        <a:solidFill>
          <a:schemeClr val="accent2">
            <a:alpha val="90000"/>
          </a:schemeClr>
        </a:solidFill>
        <a:ln>
          <a:solidFill>
            <a:schemeClr val="accent6"/>
          </a:solidFill>
        </a:ln>
      </dgm:spPr>
      <dgm:t>
        <a:bodyPr/>
        <a:lstStyle/>
        <a:p>
          <a:r>
            <a:rPr lang="en-US" dirty="0"/>
            <a:t>Supervised machine learning focused on financial statement items: Sales, Inventory, Debt </a:t>
          </a:r>
        </a:p>
      </dgm:t>
    </dgm:pt>
    <dgm:pt modelId="{1379F22A-A4BD-4680-9C82-C2FCB9EF425F}" type="parTrans" cxnId="{32EA7E00-99B1-411D-8B35-46353B47A3E7}">
      <dgm:prSet/>
      <dgm:spPr/>
      <dgm:t>
        <a:bodyPr/>
        <a:lstStyle/>
        <a:p>
          <a:endParaRPr lang="en-US"/>
        </a:p>
      </dgm:t>
    </dgm:pt>
    <dgm:pt modelId="{22BA7DD7-5FBB-4193-8465-091B4471320E}" type="sibTrans" cxnId="{32EA7E00-99B1-411D-8B35-46353B47A3E7}">
      <dgm:prSet/>
      <dgm:spPr/>
      <dgm:t>
        <a:bodyPr/>
        <a:lstStyle/>
        <a:p>
          <a:endParaRPr lang="en-US"/>
        </a:p>
      </dgm:t>
    </dgm:pt>
    <dgm:pt modelId="{4453F2B9-E99B-4C35-8599-F89BF5E23FCC}">
      <dgm:prSet phldrT="[Text]"/>
      <dgm:spPr>
        <a:ln>
          <a:solidFill>
            <a:schemeClr val="accent6"/>
          </a:solidFill>
        </a:ln>
      </dgm:spPr>
      <dgm:t>
        <a:bodyPr/>
        <a:lstStyle/>
        <a:p>
          <a:r>
            <a:rPr lang="en-US" dirty="0"/>
            <a:t>Extraction</a:t>
          </a:r>
        </a:p>
      </dgm:t>
    </dgm:pt>
    <dgm:pt modelId="{C526F595-8DC3-4A82-9928-7CAD20E108A3}" type="parTrans" cxnId="{4C38D3FF-8955-462A-8F89-DA290487F6C1}">
      <dgm:prSet/>
      <dgm:spPr/>
      <dgm:t>
        <a:bodyPr/>
        <a:lstStyle/>
        <a:p>
          <a:endParaRPr lang="en-US"/>
        </a:p>
      </dgm:t>
    </dgm:pt>
    <dgm:pt modelId="{9EA3526A-31E3-4B52-A327-EAAA077DD537}" type="sibTrans" cxnId="{4C38D3FF-8955-462A-8F89-DA290487F6C1}">
      <dgm:prSet/>
      <dgm:spPr>
        <a:solidFill>
          <a:schemeClr val="accent6"/>
        </a:solidFill>
      </dgm:spPr>
      <dgm:t>
        <a:bodyPr/>
        <a:lstStyle/>
        <a:p>
          <a:endParaRPr lang="en-US"/>
        </a:p>
      </dgm:t>
    </dgm:pt>
    <dgm:pt modelId="{72E5E900-A4A4-4284-AF52-FCCCE240DD66}">
      <dgm:prSet phldrT="[Text]"/>
      <dgm:spPr>
        <a:solidFill>
          <a:schemeClr val="accent2">
            <a:alpha val="90000"/>
          </a:schemeClr>
        </a:solidFill>
        <a:ln>
          <a:solidFill>
            <a:schemeClr val="accent6"/>
          </a:solidFill>
        </a:ln>
      </dgm:spPr>
      <dgm:t>
        <a:bodyPr/>
        <a:lstStyle/>
        <a:p>
          <a:r>
            <a:rPr lang="en-US" dirty="0">
              <a:latin typeface="+mn-lt"/>
            </a:rPr>
            <a:t>Rule applied to the full repository of MRF, GMRF, and Earning Call documents</a:t>
          </a:r>
          <a:endParaRPr lang="en-US" dirty="0"/>
        </a:p>
      </dgm:t>
    </dgm:pt>
    <dgm:pt modelId="{C9144D56-C3CC-4B52-A093-D096FF6909AD}" type="parTrans" cxnId="{50EAE711-AF78-4CB7-9915-49D147868BAB}">
      <dgm:prSet/>
      <dgm:spPr/>
      <dgm:t>
        <a:bodyPr/>
        <a:lstStyle/>
        <a:p>
          <a:endParaRPr lang="en-US"/>
        </a:p>
      </dgm:t>
    </dgm:pt>
    <dgm:pt modelId="{78CE6936-D0B9-4411-A234-A7D7DCD0C4DF}" type="sibTrans" cxnId="{50EAE711-AF78-4CB7-9915-49D147868BAB}">
      <dgm:prSet/>
      <dgm:spPr/>
      <dgm:t>
        <a:bodyPr/>
        <a:lstStyle/>
        <a:p>
          <a:endParaRPr lang="en-US"/>
        </a:p>
      </dgm:t>
    </dgm:pt>
    <dgm:pt modelId="{CCC680CC-486B-4968-8B72-26EA73F227E0}">
      <dgm:prSet phldrT="[Text]"/>
      <dgm:spPr>
        <a:ln>
          <a:solidFill>
            <a:schemeClr val="accent6"/>
          </a:solidFill>
        </a:ln>
      </dgm:spPr>
      <dgm:t>
        <a:bodyPr/>
        <a:lstStyle/>
        <a:p>
          <a:r>
            <a:rPr lang="en-US" dirty="0"/>
            <a:t>Output</a:t>
          </a:r>
        </a:p>
      </dgm:t>
    </dgm:pt>
    <dgm:pt modelId="{01F4B1AC-1161-49F6-B605-DBA5D72B3A6D}" type="parTrans" cxnId="{A3F56CE9-806B-42D4-A1F8-F46A02FEA54E}">
      <dgm:prSet/>
      <dgm:spPr/>
      <dgm:t>
        <a:bodyPr/>
        <a:lstStyle/>
        <a:p>
          <a:endParaRPr lang="en-US"/>
        </a:p>
      </dgm:t>
    </dgm:pt>
    <dgm:pt modelId="{270AF226-2A16-4E02-889C-3E730D4E640E}" type="sibTrans" cxnId="{A3F56CE9-806B-42D4-A1F8-F46A02FEA54E}">
      <dgm:prSet/>
      <dgm:spPr/>
      <dgm:t>
        <a:bodyPr/>
        <a:lstStyle/>
        <a:p>
          <a:endParaRPr lang="en-US"/>
        </a:p>
      </dgm:t>
    </dgm:pt>
    <dgm:pt modelId="{72232B8F-81A9-47C6-99BA-9F2E8AEC3E17}">
      <dgm:prSet phldrT="[Text]" custT="1"/>
      <dgm:spPr>
        <a:solidFill>
          <a:schemeClr val="accent2">
            <a:alpha val="90000"/>
          </a:schemeClr>
        </a:solidFill>
        <a:ln>
          <a:solidFill>
            <a:schemeClr val="accent6"/>
          </a:solidFill>
        </a:ln>
      </dgm:spPr>
      <dgm:t>
        <a:bodyPr/>
        <a:lstStyle/>
        <a:p>
          <a:r>
            <a:rPr lang="en-US" sz="1400" dirty="0">
              <a:latin typeface="+mn-lt"/>
            </a:rPr>
            <a:t>Company and document IDs</a:t>
          </a:r>
          <a:endParaRPr lang="en-US" sz="1400" dirty="0"/>
        </a:p>
      </dgm:t>
    </dgm:pt>
    <dgm:pt modelId="{962C3C45-CE84-46DE-9D54-E6C107EC39AA}" type="parTrans" cxnId="{7DF3917D-F308-4D44-8558-C1E8E0175AA2}">
      <dgm:prSet/>
      <dgm:spPr/>
      <dgm:t>
        <a:bodyPr/>
        <a:lstStyle/>
        <a:p>
          <a:endParaRPr lang="en-US"/>
        </a:p>
      </dgm:t>
    </dgm:pt>
    <dgm:pt modelId="{392FBAFA-70BF-4FF0-8D63-058BF1E6BC85}" type="sibTrans" cxnId="{7DF3917D-F308-4D44-8558-C1E8E0175AA2}">
      <dgm:prSet/>
      <dgm:spPr/>
      <dgm:t>
        <a:bodyPr/>
        <a:lstStyle/>
        <a:p>
          <a:endParaRPr lang="en-US"/>
        </a:p>
      </dgm:t>
    </dgm:pt>
    <dgm:pt modelId="{BD10D6EB-3EC0-4E9F-AC57-86FC701466AA}">
      <dgm:prSet phldrT="[Text]"/>
      <dgm:spPr>
        <a:solidFill>
          <a:schemeClr val="accent2">
            <a:alpha val="90000"/>
          </a:schemeClr>
        </a:solidFill>
        <a:ln>
          <a:solidFill>
            <a:schemeClr val="accent6"/>
          </a:solidFill>
        </a:ln>
      </dgm:spPr>
      <dgm:t>
        <a:bodyPr/>
        <a:lstStyle/>
        <a:p>
          <a:r>
            <a:rPr lang="en-US" dirty="0"/>
            <a:t>Curated list of voluntary disclosures with predictive power: Order Backlog, Liquidity, Going Concern </a:t>
          </a:r>
        </a:p>
      </dgm:t>
    </dgm:pt>
    <dgm:pt modelId="{9269E3F3-62F9-4F31-85C0-B56EA9597856}" type="parTrans" cxnId="{61480A54-0EDD-4C14-A732-B0E99515A518}">
      <dgm:prSet/>
      <dgm:spPr/>
      <dgm:t>
        <a:bodyPr/>
        <a:lstStyle/>
        <a:p>
          <a:endParaRPr lang="en-US"/>
        </a:p>
      </dgm:t>
    </dgm:pt>
    <dgm:pt modelId="{6C330603-99E4-4EDD-B128-198334443369}" type="sibTrans" cxnId="{61480A54-0EDD-4C14-A732-B0E99515A518}">
      <dgm:prSet/>
      <dgm:spPr/>
      <dgm:t>
        <a:bodyPr/>
        <a:lstStyle/>
        <a:p>
          <a:endParaRPr lang="en-US"/>
        </a:p>
      </dgm:t>
    </dgm:pt>
    <dgm:pt modelId="{3A20B52C-735D-43D5-A2BB-DA4F14920F0A}">
      <dgm:prSet/>
      <dgm:spPr>
        <a:solidFill>
          <a:schemeClr val="accent2">
            <a:alpha val="90000"/>
          </a:schemeClr>
        </a:solidFill>
        <a:ln>
          <a:solidFill>
            <a:schemeClr val="accent6"/>
          </a:solidFill>
        </a:ln>
      </dgm:spPr>
      <dgm:t>
        <a:bodyPr/>
        <a:lstStyle/>
        <a:p>
          <a:r>
            <a:rPr lang="en-US" dirty="0"/>
            <a:t>Classify sentences by Parent Topic (Inventory), Subtopic (Inventory Increase), Reasons (Higher Demand).</a:t>
          </a:r>
        </a:p>
      </dgm:t>
    </dgm:pt>
    <dgm:pt modelId="{B3BEA043-EED7-4F53-B716-9A31F4709863}" type="parTrans" cxnId="{9E21A726-3347-41A1-AF8A-DC2BDDB9EC15}">
      <dgm:prSet/>
      <dgm:spPr/>
      <dgm:t>
        <a:bodyPr/>
        <a:lstStyle/>
        <a:p>
          <a:endParaRPr lang="en-US"/>
        </a:p>
      </dgm:t>
    </dgm:pt>
    <dgm:pt modelId="{5D557CF6-D5F4-449B-A9AD-5D3149827F8C}" type="sibTrans" cxnId="{9E21A726-3347-41A1-AF8A-DC2BDDB9EC15}">
      <dgm:prSet/>
      <dgm:spPr/>
      <dgm:t>
        <a:bodyPr/>
        <a:lstStyle/>
        <a:p>
          <a:endParaRPr lang="en-US"/>
        </a:p>
      </dgm:t>
    </dgm:pt>
    <dgm:pt modelId="{A46258E2-02FB-4336-ADEC-0E9E1B71F310}">
      <dgm:prSet/>
      <dgm:spPr>
        <a:solidFill>
          <a:schemeClr val="accent2">
            <a:alpha val="90000"/>
          </a:schemeClr>
        </a:solidFill>
        <a:ln>
          <a:solidFill>
            <a:schemeClr val="accent6"/>
          </a:solidFill>
        </a:ln>
      </dgm:spPr>
      <dgm:t>
        <a:bodyPr/>
        <a:lstStyle/>
        <a:p>
          <a:r>
            <a:rPr lang="en-US" dirty="0"/>
            <a:t>Assign Polarity (Positive, Negative, Neutral) to Subtopic and Reason</a:t>
          </a:r>
        </a:p>
      </dgm:t>
    </dgm:pt>
    <dgm:pt modelId="{43082C95-EE22-4425-9638-011188786850}" type="parTrans" cxnId="{30E91933-7EED-4C91-8B7C-B5A2D3A4FF95}">
      <dgm:prSet/>
      <dgm:spPr/>
      <dgm:t>
        <a:bodyPr/>
        <a:lstStyle/>
        <a:p>
          <a:endParaRPr lang="en-US"/>
        </a:p>
      </dgm:t>
    </dgm:pt>
    <dgm:pt modelId="{1D3F78D0-B2AA-4DF7-90AA-999FF5B53038}" type="sibTrans" cxnId="{30E91933-7EED-4C91-8B7C-B5A2D3A4FF95}">
      <dgm:prSet/>
      <dgm:spPr/>
      <dgm:t>
        <a:bodyPr/>
        <a:lstStyle/>
        <a:p>
          <a:endParaRPr lang="en-US"/>
        </a:p>
      </dgm:t>
    </dgm:pt>
    <dgm:pt modelId="{BB03C728-42ED-452F-8B9F-79A6BEE9A25B}">
      <dgm:prSet phldrT="[Text]"/>
      <dgm:spPr>
        <a:solidFill>
          <a:schemeClr val="accent2">
            <a:alpha val="90000"/>
          </a:schemeClr>
        </a:solidFill>
        <a:ln>
          <a:solidFill>
            <a:schemeClr val="accent6"/>
          </a:solidFill>
        </a:ln>
      </dgm:spPr>
      <dgm:t>
        <a:bodyPr/>
        <a:lstStyle/>
        <a:p>
          <a:endParaRPr lang="en-US" sz="1300" dirty="0"/>
        </a:p>
      </dgm:t>
    </dgm:pt>
    <dgm:pt modelId="{C0F1273D-8368-4531-9C64-53C88664370E}" type="parTrans" cxnId="{8FD213CE-7F0D-4166-8E4B-A4896EBFA18F}">
      <dgm:prSet/>
      <dgm:spPr/>
      <dgm:t>
        <a:bodyPr/>
        <a:lstStyle/>
        <a:p>
          <a:endParaRPr lang="en-US"/>
        </a:p>
      </dgm:t>
    </dgm:pt>
    <dgm:pt modelId="{EF87DB93-95E9-4220-92BB-9E66AD416EFD}" type="sibTrans" cxnId="{8FD213CE-7F0D-4166-8E4B-A4896EBFA18F}">
      <dgm:prSet/>
      <dgm:spPr/>
      <dgm:t>
        <a:bodyPr/>
        <a:lstStyle/>
        <a:p>
          <a:endParaRPr lang="en-US"/>
        </a:p>
      </dgm:t>
    </dgm:pt>
    <dgm:pt modelId="{1BF1159E-2BD2-43C6-BD2B-527FB55B5BEE}">
      <dgm:prSet phldrT="[Text]" custT="1"/>
      <dgm:spPr>
        <a:solidFill>
          <a:schemeClr val="accent2">
            <a:alpha val="90000"/>
          </a:schemeClr>
        </a:solidFill>
        <a:ln>
          <a:solidFill>
            <a:schemeClr val="accent6"/>
          </a:solidFill>
        </a:ln>
      </dgm:spPr>
      <dgm:t>
        <a:bodyPr/>
        <a:lstStyle/>
        <a:p>
          <a:r>
            <a:rPr lang="en-US" sz="1400" dirty="0"/>
            <a:t>Document section (i.e. Management Discussion vs. Q&amp;A for Earnings Calls)</a:t>
          </a:r>
        </a:p>
      </dgm:t>
    </dgm:pt>
    <dgm:pt modelId="{5E3A22FC-7FB7-42D5-8E11-171D5C647505}" type="parTrans" cxnId="{90B03ABC-FF58-4186-9ADB-412AB3AEDBD4}">
      <dgm:prSet/>
      <dgm:spPr/>
      <dgm:t>
        <a:bodyPr/>
        <a:lstStyle/>
        <a:p>
          <a:endParaRPr lang="en-US"/>
        </a:p>
      </dgm:t>
    </dgm:pt>
    <dgm:pt modelId="{FA1D4580-011B-4D69-9085-73DEE254BF1D}" type="sibTrans" cxnId="{90B03ABC-FF58-4186-9ADB-412AB3AEDBD4}">
      <dgm:prSet/>
      <dgm:spPr/>
      <dgm:t>
        <a:bodyPr/>
        <a:lstStyle/>
        <a:p>
          <a:endParaRPr lang="en-US"/>
        </a:p>
      </dgm:t>
    </dgm:pt>
    <dgm:pt modelId="{ADF80D31-1160-4272-825D-DD9533E368E3}">
      <dgm:prSet phldrT="[Text]" custT="1"/>
      <dgm:spPr>
        <a:solidFill>
          <a:schemeClr val="accent2">
            <a:alpha val="90000"/>
          </a:schemeClr>
        </a:solidFill>
        <a:ln>
          <a:solidFill>
            <a:schemeClr val="accent6"/>
          </a:solidFill>
        </a:ln>
      </dgm:spPr>
      <dgm:t>
        <a:bodyPr/>
        <a:lstStyle/>
        <a:p>
          <a:r>
            <a:rPr lang="en-US" sz="1400" dirty="0"/>
            <a:t>Parent Topic, Subtopic, Reason</a:t>
          </a:r>
        </a:p>
      </dgm:t>
    </dgm:pt>
    <dgm:pt modelId="{200A697B-5F98-47AB-8D62-3A54B6AE1496}" type="parTrans" cxnId="{DCA3DFD9-9B4B-4D90-8273-5DCF10E1CFAE}">
      <dgm:prSet/>
      <dgm:spPr/>
      <dgm:t>
        <a:bodyPr/>
        <a:lstStyle/>
        <a:p>
          <a:endParaRPr lang="en-US"/>
        </a:p>
      </dgm:t>
    </dgm:pt>
    <dgm:pt modelId="{DEB71F47-C50C-4211-BA59-DB572CBA1280}" type="sibTrans" cxnId="{DCA3DFD9-9B4B-4D90-8273-5DCF10E1CFAE}">
      <dgm:prSet/>
      <dgm:spPr/>
      <dgm:t>
        <a:bodyPr/>
        <a:lstStyle/>
        <a:p>
          <a:endParaRPr lang="en-US"/>
        </a:p>
      </dgm:t>
    </dgm:pt>
    <dgm:pt modelId="{D71E965B-346F-42CE-AC4B-2D3FCC8FDB9F}">
      <dgm:prSet phldrT="[Text]"/>
      <dgm:spPr>
        <a:solidFill>
          <a:schemeClr val="accent2">
            <a:alpha val="90000"/>
          </a:schemeClr>
        </a:solidFill>
        <a:ln>
          <a:solidFill>
            <a:schemeClr val="accent6"/>
          </a:solidFill>
        </a:ln>
      </dgm:spPr>
      <dgm:t>
        <a:bodyPr/>
        <a:lstStyle/>
        <a:p>
          <a:endParaRPr lang="en-US" sz="1300" dirty="0"/>
        </a:p>
      </dgm:t>
    </dgm:pt>
    <dgm:pt modelId="{8955FE17-ED2C-4284-8438-EBAB85382785}" type="parTrans" cxnId="{ED9247D5-130F-44CB-A684-784BCDEDB473}">
      <dgm:prSet/>
      <dgm:spPr/>
      <dgm:t>
        <a:bodyPr/>
        <a:lstStyle/>
        <a:p>
          <a:endParaRPr lang="en-US"/>
        </a:p>
      </dgm:t>
    </dgm:pt>
    <dgm:pt modelId="{728DF0D0-B216-421C-924C-625064627CCD}" type="sibTrans" cxnId="{ED9247D5-130F-44CB-A684-784BCDEDB473}">
      <dgm:prSet/>
      <dgm:spPr/>
      <dgm:t>
        <a:bodyPr/>
        <a:lstStyle/>
        <a:p>
          <a:endParaRPr lang="en-US"/>
        </a:p>
      </dgm:t>
    </dgm:pt>
    <dgm:pt modelId="{53D0EC8B-AB53-4F6E-AD82-B52A0659387F}">
      <dgm:prSet phldrT="[Text]" custT="1"/>
      <dgm:spPr>
        <a:solidFill>
          <a:schemeClr val="accent2">
            <a:alpha val="90000"/>
          </a:schemeClr>
        </a:solidFill>
        <a:ln>
          <a:solidFill>
            <a:schemeClr val="accent6"/>
          </a:solidFill>
        </a:ln>
      </dgm:spPr>
      <dgm:t>
        <a:bodyPr/>
        <a:lstStyle/>
        <a:p>
          <a:r>
            <a:rPr lang="en-US" sz="1400" dirty="0"/>
            <a:t>Polarity</a:t>
          </a:r>
        </a:p>
      </dgm:t>
    </dgm:pt>
    <dgm:pt modelId="{104CCC74-7394-44C2-9E64-41412C720BC3}" type="parTrans" cxnId="{61669E3F-C8AA-436F-B25F-5E28A7975788}">
      <dgm:prSet/>
      <dgm:spPr/>
      <dgm:t>
        <a:bodyPr/>
        <a:lstStyle/>
        <a:p>
          <a:endParaRPr lang="en-US"/>
        </a:p>
      </dgm:t>
    </dgm:pt>
    <dgm:pt modelId="{83301730-569C-4BE2-9C63-2659CC91BC33}" type="sibTrans" cxnId="{61669E3F-C8AA-436F-B25F-5E28A7975788}">
      <dgm:prSet/>
      <dgm:spPr/>
      <dgm:t>
        <a:bodyPr/>
        <a:lstStyle/>
        <a:p>
          <a:endParaRPr lang="en-US"/>
        </a:p>
      </dgm:t>
    </dgm:pt>
    <dgm:pt modelId="{69A90F5E-C4C6-457E-8118-30B6A72DC5E7}">
      <dgm:prSet phldrT="[Text]" custT="1"/>
      <dgm:spPr>
        <a:solidFill>
          <a:schemeClr val="accent2">
            <a:alpha val="90000"/>
          </a:schemeClr>
        </a:solidFill>
        <a:ln>
          <a:solidFill>
            <a:schemeClr val="accent6"/>
          </a:solidFill>
        </a:ln>
      </dgm:spPr>
      <dgm:t>
        <a:bodyPr/>
        <a:lstStyle/>
        <a:p>
          <a:r>
            <a:rPr lang="en-US" sz="1400" dirty="0"/>
            <a:t>Extracted sentence</a:t>
          </a:r>
        </a:p>
      </dgm:t>
    </dgm:pt>
    <dgm:pt modelId="{AF7DAAAD-B288-4DA8-9785-6673907A93E1}" type="parTrans" cxnId="{C333FE2E-9638-4E92-B203-E85859FCC1EA}">
      <dgm:prSet/>
      <dgm:spPr/>
      <dgm:t>
        <a:bodyPr/>
        <a:lstStyle/>
        <a:p>
          <a:endParaRPr lang="en-US"/>
        </a:p>
      </dgm:t>
    </dgm:pt>
    <dgm:pt modelId="{FB3EA429-3079-4B41-ACBB-840C605DD8F0}" type="sibTrans" cxnId="{C333FE2E-9638-4E92-B203-E85859FCC1EA}">
      <dgm:prSet/>
      <dgm:spPr/>
      <dgm:t>
        <a:bodyPr/>
        <a:lstStyle/>
        <a:p>
          <a:endParaRPr lang="en-US"/>
        </a:p>
      </dgm:t>
    </dgm:pt>
    <dgm:pt modelId="{B10C47FB-C31B-4496-8EF5-3AC62307C519}" type="pres">
      <dgm:prSet presAssocID="{6984C47C-5C05-4F4B-8962-70A45F41ACEF}" presName="Name0" presStyleCnt="0">
        <dgm:presLayoutVars>
          <dgm:dir/>
          <dgm:animLvl val="lvl"/>
          <dgm:resizeHandles val="exact"/>
        </dgm:presLayoutVars>
      </dgm:prSet>
      <dgm:spPr/>
    </dgm:pt>
    <dgm:pt modelId="{E4374565-ABE5-4421-8895-1882FD4170FA}" type="pres">
      <dgm:prSet presAssocID="{6984C47C-5C05-4F4B-8962-70A45F41ACEF}" presName="tSp" presStyleCnt="0"/>
      <dgm:spPr/>
    </dgm:pt>
    <dgm:pt modelId="{E2C223D3-AA26-4514-9339-5DADD51BD35D}" type="pres">
      <dgm:prSet presAssocID="{6984C47C-5C05-4F4B-8962-70A45F41ACEF}" presName="bSp" presStyleCnt="0"/>
      <dgm:spPr/>
    </dgm:pt>
    <dgm:pt modelId="{AE04365C-0B6A-4FE2-85A7-5770DFC7DCCF}" type="pres">
      <dgm:prSet presAssocID="{6984C47C-5C05-4F4B-8962-70A45F41ACEF}" presName="process" presStyleCnt="0"/>
      <dgm:spPr/>
    </dgm:pt>
    <dgm:pt modelId="{ACF4B98F-E713-4EC5-8AA6-9E8AA1B6084C}" type="pres">
      <dgm:prSet presAssocID="{FE4C3D4B-33D1-4ED4-B93B-D8EC77425FD1}" presName="composite1" presStyleCnt="0"/>
      <dgm:spPr/>
    </dgm:pt>
    <dgm:pt modelId="{6CFE0A45-F4D0-4CAC-B423-A5F53CDCE54D}" type="pres">
      <dgm:prSet presAssocID="{FE4C3D4B-33D1-4ED4-B93B-D8EC77425FD1}" presName="dummyNode1" presStyleLbl="node1" presStyleIdx="0" presStyleCnt="3"/>
      <dgm:spPr/>
    </dgm:pt>
    <dgm:pt modelId="{3F2A689D-9051-4843-B6E0-F2043C647EDC}" type="pres">
      <dgm:prSet presAssocID="{FE4C3D4B-33D1-4ED4-B93B-D8EC77425FD1}" presName="childNode1" presStyleLbl="bgAcc1" presStyleIdx="0" presStyleCnt="3">
        <dgm:presLayoutVars>
          <dgm:bulletEnabled val="1"/>
        </dgm:presLayoutVars>
      </dgm:prSet>
      <dgm:spPr/>
    </dgm:pt>
    <dgm:pt modelId="{B353FFA2-BB4C-4AD9-84AB-389D7767C917}" type="pres">
      <dgm:prSet presAssocID="{FE4C3D4B-33D1-4ED4-B93B-D8EC77425FD1}" presName="childNode1tx" presStyleLbl="bgAcc1" presStyleIdx="0" presStyleCnt="3">
        <dgm:presLayoutVars>
          <dgm:bulletEnabled val="1"/>
        </dgm:presLayoutVars>
      </dgm:prSet>
      <dgm:spPr/>
    </dgm:pt>
    <dgm:pt modelId="{FD55B394-9FDA-4769-A2E6-19F204B51856}" type="pres">
      <dgm:prSet presAssocID="{FE4C3D4B-33D1-4ED4-B93B-D8EC77425FD1}" presName="parentNode1" presStyleLbl="node1" presStyleIdx="0" presStyleCnt="3">
        <dgm:presLayoutVars>
          <dgm:chMax val="1"/>
          <dgm:bulletEnabled val="1"/>
        </dgm:presLayoutVars>
      </dgm:prSet>
      <dgm:spPr/>
    </dgm:pt>
    <dgm:pt modelId="{34A79652-F6AA-43F3-8B6D-337E91C3286F}" type="pres">
      <dgm:prSet presAssocID="{FE4C3D4B-33D1-4ED4-B93B-D8EC77425FD1}" presName="connSite1" presStyleCnt="0"/>
      <dgm:spPr/>
    </dgm:pt>
    <dgm:pt modelId="{0944ED34-7245-4D18-9DF9-D087CFF611A4}" type="pres">
      <dgm:prSet presAssocID="{9FC39777-8E49-4FF9-B6BB-E912F6C769DC}" presName="Name9" presStyleLbl="sibTrans2D1" presStyleIdx="0" presStyleCnt="2"/>
      <dgm:spPr/>
    </dgm:pt>
    <dgm:pt modelId="{6AC15618-C829-4101-9BDA-231E5CB195B0}" type="pres">
      <dgm:prSet presAssocID="{4453F2B9-E99B-4C35-8599-F89BF5E23FCC}" presName="composite2" presStyleCnt="0"/>
      <dgm:spPr/>
    </dgm:pt>
    <dgm:pt modelId="{70643268-A327-4FA9-9392-9B3D7638E1E5}" type="pres">
      <dgm:prSet presAssocID="{4453F2B9-E99B-4C35-8599-F89BF5E23FCC}" presName="dummyNode2" presStyleLbl="node1" presStyleIdx="0" presStyleCnt="3"/>
      <dgm:spPr/>
    </dgm:pt>
    <dgm:pt modelId="{9C39AA6A-F22E-4774-86DF-61C115DF310E}" type="pres">
      <dgm:prSet presAssocID="{4453F2B9-E99B-4C35-8599-F89BF5E23FCC}" presName="childNode2" presStyleLbl="bgAcc1" presStyleIdx="1" presStyleCnt="3">
        <dgm:presLayoutVars>
          <dgm:bulletEnabled val="1"/>
        </dgm:presLayoutVars>
      </dgm:prSet>
      <dgm:spPr/>
    </dgm:pt>
    <dgm:pt modelId="{2703B51D-D70B-4A0C-9FC8-AE0F507FF4FC}" type="pres">
      <dgm:prSet presAssocID="{4453F2B9-E99B-4C35-8599-F89BF5E23FCC}" presName="childNode2tx" presStyleLbl="bgAcc1" presStyleIdx="1" presStyleCnt="3">
        <dgm:presLayoutVars>
          <dgm:bulletEnabled val="1"/>
        </dgm:presLayoutVars>
      </dgm:prSet>
      <dgm:spPr/>
    </dgm:pt>
    <dgm:pt modelId="{4934E3C1-7517-444F-99DF-7C11CB149AC6}" type="pres">
      <dgm:prSet presAssocID="{4453F2B9-E99B-4C35-8599-F89BF5E23FCC}" presName="parentNode2" presStyleLbl="node1" presStyleIdx="1" presStyleCnt="3">
        <dgm:presLayoutVars>
          <dgm:chMax val="0"/>
          <dgm:bulletEnabled val="1"/>
        </dgm:presLayoutVars>
      </dgm:prSet>
      <dgm:spPr/>
    </dgm:pt>
    <dgm:pt modelId="{187E818E-0299-4E7B-AAE0-32D1B4AEDBE7}" type="pres">
      <dgm:prSet presAssocID="{4453F2B9-E99B-4C35-8599-F89BF5E23FCC}" presName="connSite2" presStyleCnt="0"/>
      <dgm:spPr/>
    </dgm:pt>
    <dgm:pt modelId="{6327D1DD-1633-47F2-A80C-F5B8DB1D656E}" type="pres">
      <dgm:prSet presAssocID="{9EA3526A-31E3-4B52-A327-EAAA077DD537}" presName="Name18" presStyleLbl="sibTrans2D1" presStyleIdx="1" presStyleCnt="2"/>
      <dgm:spPr/>
    </dgm:pt>
    <dgm:pt modelId="{5324D4F8-B9FB-4B9F-8F25-548BE2BBFA1B}" type="pres">
      <dgm:prSet presAssocID="{CCC680CC-486B-4968-8B72-26EA73F227E0}" presName="composite1" presStyleCnt="0"/>
      <dgm:spPr/>
    </dgm:pt>
    <dgm:pt modelId="{9956C161-C64E-49C4-9A99-FD8F3378D907}" type="pres">
      <dgm:prSet presAssocID="{CCC680CC-486B-4968-8B72-26EA73F227E0}" presName="dummyNode1" presStyleLbl="node1" presStyleIdx="1" presStyleCnt="3"/>
      <dgm:spPr/>
    </dgm:pt>
    <dgm:pt modelId="{7B36ACB6-F45C-4107-8AE7-FA1957990071}" type="pres">
      <dgm:prSet presAssocID="{CCC680CC-486B-4968-8B72-26EA73F227E0}" presName="childNode1" presStyleLbl="bgAcc1" presStyleIdx="2" presStyleCnt="3">
        <dgm:presLayoutVars>
          <dgm:bulletEnabled val="1"/>
        </dgm:presLayoutVars>
      </dgm:prSet>
      <dgm:spPr/>
    </dgm:pt>
    <dgm:pt modelId="{DEC0FCF1-637E-4F83-9193-DACCB2CC7D11}" type="pres">
      <dgm:prSet presAssocID="{CCC680CC-486B-4968-8B72-26EA73F227E0}" presName="childNode1tx" presStyleLbl="bgAcc1" presStyleIdx="2" presStyleCnt="3">
        <dgm:presLayoutVars>
          <dgm:bulletEnabled val="1"/>
        </dgm:presLayoutVars>
      </dgm:prSet>
      <dgm:spPr/>
    </dgm:pt>
    <dgm:pt modelId="{63E25648-DF08-4E18-AA1A-C9B7DFE7FBA6}" type="pres">
      <dgm:prSet presAssocID="{CCC680CC-486B-4968-8B72-26EA73F227E0}" presName="parentNode1" presStyleLbl="node1" presStyleIdx="2" presStyleCnt="3">
        <dgm:presLayoutVars>
          <dgm:chMax val="1"/>
          <dgm:bulletEnabled val="1"/>
        </dgm:presLayoutVars>
      </dgm:prSet>
      <dgm:spPr/>
    </dgm:pt>
    <dgm:pt modelId="{068BB7ED-E5E8-4468-8A00-DE6BB8E7DA33}" type="pres">
      <dgm:prSet presAssocID="{CCC680CC-486B-4968-8B72-26EA73F227E0}" presName="connSite1" presStyleCnt="0"/>
      <dgm:spPr/>
    </dgm:pt>
  </dgm:ptLst>
  <dgm:cxnLst>
    <dgm:cxn modelId="{32EA7E00-99B1-411D-8B35-46353B47A3E7}" srcId="{FE4C3D4B-33D1-4ED4-B93B-D8EC77425FD1}" destId="{144ED23E-28F4-417F-95EC-ABBA21B77C0E}" srcOrd="0" destOrd="0" parTransId="{1379F22A-A4BD-4680-9C82-C2FCB9EF425F}" sibTransId="{22BA7DD7-5FBB-4193-8465-091B4471320E}"/>
    <dgm:cxn modelId="{0082EE01-0584-4D02-89BF-D9721F66E3C4}" type="presOf" srcId="{3A20B52C-735D-43D5-A2BB-DA4F14920F0A}" destId="{2703B51D-D70B-4A0C-9FC8-AE0F507FF4FC}" srcOrd="1" destOrd="1" presId="urn:microsoft.com/office/officeart/2005/8/layout/hProcess4"/>
    <dgm:cxn modelId="{B4C23C05-A4DC-46D9-B9B7-880B637F6310}" type="presOf" srcId="{BD10D6EB-3EC0-4E9F-AC57-86FC701466AA}" destId="{B353FFA2-BB4C-4AD9-84AB-389D7767C917}" srcOrd="1" destOrd="1" presId="urn:microsoft.com/office/officeart/2005/8/layout/hProcess4"/>
    <dgm:cxn modelId="{759A8407-C0F9-44E9-A79A-582C47BB41AF}" type="presOf" srcId="{ADF80D31-1160-4272-825D-DD9533E368E3}" destId="{7B36ACB6-F45C-4107-8AE7-FA1957990071}" srcOrd="0" destOrd="2" presId="urn:microsoft.com/office/officeart/2005/8/layout/hProcess4"/>
    <dgm:cxn modelId="{50EAE711-AF78-4CB7-9915-49D147868BAB}" srcId="{4453F2B9-E99B-4C35-8599-F89BF5E23FCC}" destId="{72E5E900-A4A4-4284-AF52-FCCCE240DD66}" srcOrd="0" destOrd="0" parTransId="{C9144D56-C3CC-4B52-A093-D096FF6909AD}" sibTransId="{78CE6936-D0B9-4411-A234-A7D7DCD0C4DF}"/>
    <dgm:cxn modelId="{8E500512-EE25-48C8-AF4B-20C2FF7F6750}" type="presOf" srcId="{1BF1159E-2BD2-43C6-BD2B-527FB55B5BEE}" destId="{7B36ACB6-F45C-4107-8AE7-FA1957990071}" srcOrd="0" destOrd="1" presId="urn:microsoft.com/office/officeart/2005/8/layout/hProcess4"/>
    <dgm:cxn modelId="{9E21A726-3347-41A1-AF8A-DC2BDDB9EC15}" srcId="{4453F2B9-E99B-4C35-8599-F89BF5E23FCC}" destId="{3A20B52C-735D-43D5-A2BB-DA4F14920F0A}" srcOrd="1" destOrd="0" parTransId="{B3BEA043-EED7-4F53-B716-9A31F4709863}" sibTransId="{5D557CF6-D5F4-449B-A9AD-5D3149827F8C}"/>
    <dgm:cxn modelId="{CFC4142A-2E7B-466E-A753-44573FB2DD38}" type="presOf" srcId="{144ED23E-28F4-417F-95EC-ABBA21B77C0E}" destId="{B353FFA2-BB4C-4AD9-84AB-389D7767C917}" srcOrd="1" destOrd="0" presId="urn:microsoft.com/office/officeart/2005/8/layout/hProcess4"/>
    <dgm:cxn modelId="{C333FE2E-9638-4E92-B203-E85859FCC1EA}" srcId="{CCC680CC-486B-4968-8B72-26EA73F227E0}" destId="{69A90F5E-C4C6-457E-8118-30B6A72DC5E7}" srcOrd="4" destOrd="0" parTransId="{AF7DAAAD-B288-4DA8-9785-6673907A93E1}" sibTransId="{FB3EA429-3079-4B41-ACBB-840C605DD8F0}"/>
    <dgm:cxn modelId="{30E91933-7EED-4C91-8B7C-B5A2D3A4FF95}" srcId="{4453F2B9-E99B-4C35-8599-F89BF5E23FCC}" destId="{A46258E2-02FB-4336-ADEC-0E9E1B71F310}" srcOrd="2" destOrd="0" parTransId="{43082C95-EE22-4425-9638-011188786850}" sibTransId="{1D3F78D0-B2AA-4DF7-90AA-999FF5B53038}"/>
    <dgm:cxn modelId="{61669E3F-C8AA-436F-B25F-5E28A7975788}" srcId="{CCC680CC-486B-4968-8B72-26EA73F227E0}" destId="{53D0EC8B-AB53-4F6E-AD82-B52A0659387F}" srcOrd="3" destOrd="0" parTransId="{104CCC74-7394-44C2-9E64-41412C720BC3}" sibTransId="{83301730-569C-4BE2-9C63-2659CC91BC33}"/>
    <dgm:cxn modelId="{35F9F141-71EB-4A42-982D-CF50C5EB3C8D}" type="presOf" srcId="{69A90F5E-C4C6-457E-8118-30B6A72DC5E7}" destId="{DEC0FCF1-637E-4F83-9193-DACCB2CC7D11}" srcOrd="1" destOrd="4" presId="urn:microsoft.com/office/officeart/2005/8/layout/hProcess4"/>
    <dgm:cxn modelId="{9E241D44-ED30-46C6-BFB4-EEBB9933A244}" type="presOf" srcId="{144ED23E-28F4-417F-95EC-ABBA21B77C0E}" destId="{3F2A689D-9051-4843-B6E0-F2043C647EDC}" srcOrd="0" destOrd="0" presId="urn:microsoft.com/office/officeart/2005/8/layout/hProcess4"/>
    <dgm:cxn modelId="{BF4DAA4A-1E35-4A76-902F-9272FEA1F1A2}" type="presOf" srcId="{9EA3526A-31E3-4B52-A327-EAAA077DD537}" destId="{6327D1DD-1633-47F2-A80C-F5B8DB1D656E}" srcOrd="0" destOrd="0" presId="urn:microsoft.com/office/officeart/2005/8/layout/hProcess4"/>
    <dgm:cxn modelId="{61480A54-0EDD-4C14-A732-B0E99515A518}" srcId="{FE4C3D4B-33D1-4ED4-B93B-D8EC77425FD1}" destId="{BD10D6EB-3EC0-4E9F-AC57-86FC701466AA}" srcOrd="1" destOrd="0" parTransId="{9269E3F3-62F9-4F31-85C0-B56EA9597856}" sibTransId="{6C330603-99E4-4EDD-B128-198334443369}"/>
    <dgm:cxn modelId="{831B9255-55C1-4884-9BE2-E1EF52FBD62A}" type="presOf" srcId="{69A90F5E-C4C6-457E-8118-30B6A72DC5E7}" destId="{7B36ACB6-F45C-4107-8AE7-FA1957990071}" srcOrd="0" destOrd="4" presId="urn:microsoft.com/office/officeart/2005/8/layout/hProcess4"/>
    <dgm:cxn modelId="{56613760-68B4-4567-A777-B2A165756456}" type="presOf" srcId="{9FC39777-8E49-4FF9-B6BB-E912F6C769DC}" destId="{0944ED34-7245-4D18-9DF9-D087CFF611A4}" srcOrd="0" destOrd="0" presId="urn:microsoft.com/office/officeart/2005/8/layout/hProcess4"/>
    <dgm:cxn modelId="{460E1D6A-DFE0-4C09-8289-B73AA1568ED5}" type="presOf" srcId="{72E5E900-A4A4-4284-AF52-FCCCE240DD66}" destId="{2703B51D-D70B-4A0C-9FC8-AE0F507FF4FC}" srcOrd="1" destOrd="0" presId="urn:microsoft.com/office/officeart/2005/8/layout/hProcess4"/>
    <dgm:cxn modelId="{7243D66E-6754-4FAA-BB70-9807A4DAF85E}" type="presOf" srcId="{BD10D6EB-3EC0-4E9F-AC57-86FC701466AA}" destId="{3F2A689D-9051-4843-B6E0-F2043C647EDC}" srcOrd="0" destOrd="1" presId="urn:microsoft.com/office/officeart/2005/8/layout/hProcess4"/>
    <dgm:cxn modelId="{7C002170-0E6A-4EE6-93E6-396FFD3A5AA6}" type="presOf" srcId="{3A20B52C-735D-43D5-A2BB-DA4F14920F0A}" destId="{9C39AA6A-F22E-4774-86DF-61C115DF310E}" srcOrd="0" destOrd="1" presId="urn:microsoft.com/office/officeart/2005/8/layout/hProcess4"/>
    <dgm:cxn modelId="{FB274371-569D-4239-BB2D-2F9CAB6E93A6}" type="presOf" srcId="{BB03C728-42ED-452F-8B9F-79A6BEE9A25B}" destId="{7B36ACB6-F45C-4107-8AE7-FA1957990071}" srcOrd="0" destOrd="6" presId="urn:microsoft.com/office/officeart/2005/8/layout/hProcess4"/>
    <dgm:cxn modelId="{11870273-F609-483E-9612-CE3E5EA254C3}" type="presOf" srcId="{6984C47C-5C05-4F4B-8962-70A45F41ACEF}" destId="{B10C47FB-C31B-4496-8EF5-3AC62307C519}" srcOrd="0" destOrd="0" presId="urn:microsoft.com/office/officeart/2005/8/layout/hProcess4"/>
    <dgm:cxn modelId="{7DF3917D-F308-4D44-8558-C1E8E0175AA2}" srcId="{CCC680CC-486B-4968-8B72-26EA73F227E0}" destId="{72232B8F-81A9-47C6-99BA-9F2E8AEC3E17}" srcOrd="0" destOrd="0" parTransId="{962C3C45-CE84-46DE-9D54-E6C107EC39AA}" sibTransId="{392FBAFA-70BF-4FF0-8D63-058BF1E6BC85}"/>
    <dgm:cxn modelId="{E29A08A3-7C29-4FFA-A0FD-6A66B743B562}" srcId="{6984C47C-5C05-4F4B-8962-70A45F41ACEF}" destId="{FE4C3D4B-33D1-4ED4-B93B-D8EC77425FD1}" srcOrd="0" destOrd="0" parTransId="{23387D36-B6B0-4380-B31E-130CDD35DDAB}" sibTransId="{9FC39777-8E49-4FF9-B6BB-E912F6C769DC}"/>
    <dgm:cxn modelId="{5D83CAA8-76DA-48C3-998F-6BBB058C94B9}" type="presOf" srcId="{53D0EC8B-AB53-4F6E-AD82-B52A0659387F}" destId="{DEC0FCF1-637E-4F83-9193-DACCB2CC7D11}" srcOrd="1" destOrd="3" presId="urn:microsoft.com/office/officeart/2005/8/layout/hProcess4"/>
    <dgm:cxn modelId="{9A36B6A9-727D-4ED5-8A5B-E736EE8317D9}" type="presOf" srcId="{1BF1159E-2BD2-43C6-BD2B-527FB55B5BEE}" destId="{DEC0FCF1-637E-4F83-9193-DACCB2CC7D11}" srcOrd="1" destOrd="1" presId="urn:microsoft.com/office/officeart/2005/8/layout/hProcess4"/>
    <dgm:cxn modelId="{990679B2-FC53-4521-8B2C-51098B796782}" type="presOf" srcId="{A46258E2-02FB-4336-ADEC-0E9E1B71F310}" destId="{2703B51D-D70B-4A0C-9FC8-AE0F507FF4FC}" srcOrd="1" destOrd="2" presId="urn:microsoft.com/office/officeart/2005/8/layout/hProcess4"/>
    <dgm:cxn modelId="{90B03ABC-FF58-4186-9ADB-412AB3AEDBD4}" srcId="{CCC680CC-486B-4968-8B72-26EA73F227E0}" destId="{1BF1159E-2BD2-43C6-BD2B-527FB55B5BEE}" srcOrd="1" destOrd="0" parTransId="{5E3A22FC-7FB7-42D5-8E11-171D5C647505}" sibTransId="{FA1D4580-011B-4D69-9085-73DEE254BF1D}"/>
    <dgm:cxn modelId="{8CE1DAC4-1C1E-495D-8D79-42255325363D}" type="presOf" srcId="{53D0EC8B-AB53-4F6E-AD82-B52A0659387F}" destId="{7B36ACB6-F45C-4107-8AE7-FA1957990071}" srcOrd="0" destOrd="3" presId="urn:microsoft.com/office/officeart/2005/8/layout/hProcess4"/>
    <dgm:cxn modelId="{CB8407C8-5CFF-4224-9C48-51C82FADC62D}" type="presOf" srcId="{72E5E900-A4A4-4284-AF52-FCCCE240DD66}" destId="{9C39AA6A-F22E-4774-86DF-61C115DF310E}" srcOrd="0" destOrd="0" presId="urn:microsoft.com/office/officeart/2005/8/layout/hProcess4"/>
    <dgm:cxn modelId="{1B5352CB-4930-4DD9-AF9A-C4D942DA181A}" type="presOf" srcId="{FE4C3D4B-33D1-4ED4-B93B-D8EC77425FD1}" destId="{FD55B394-9FDA-4769-A2E6-19F204B51856}" srcOrd="0" destOrd="0" presId="urn:microsoft.com/office/officeart/2005/8/layout/hProcess4"/>
    <dgm:cxn modelId="{8FD213CE-7F0D-4166-8E4B-A4896EBFA18F}" srcId="{CCC680CC-486B-4968-8B72-26EA73F227E0}" destId="{BB03C728-42ED-452F-8B9F-79A6BEE9A25B}" srcOrd="6" destOrd="0" parTransId="{C0F1273D-8368-4531-9C64-53C88664370E}" sibTransId="{EF87DB93-95E9-4220-92BB-9E66AD416EFD}"/>
    <dgm:cxn modelId="{231C46CE-9866-42AC-B2CF-BC38C59FD794}" type="presOf" srcId="{72232B8F-81A9-47C6-99BA-9F2E8AEC3E17}" destId="{7B36ACB6-F45C-4107-8AE7-FA1957990071}" srcOrd="0" destOrd="0" presId="urn:microsoft.com/office/officeart/2005/8/layout/hProcess4"/>
    <dgm:cxn modelId="{79877ECE-EAF1-4E3A-BF15-4C2F78C2A3BE}" type="presOf" srcId="{CCC680CC-486B-4968-8B72-26EA73F227E0}" destId="{63E25648-DF08-4E18-AA1A-C9B7DFE7FBA6}" srcOrd="0" destOrd="0" presId="urn:microsoft.com/office/officeart/2005/8/layout/hProcess4"/>
    <dgm:cxn modelId="{DDA00DD1-3B79-4963-8C0B-EE6A794C628D}" type="presOf" srcId="{72232B8F-81A9-47C6-99BA-9F2E8AEC3E17}" destId="{DEC0FCF1-637E-4F83-9193-DACCB2CC7D11}" srcOrd="1" destOrd="0" presId="urn:microsoft.com/office/officeart/2005/8/layout/hProcess4"/>
    <dgm:cxn modelId="{ED9247D5-130F-44CB-A684-784BCDEDB473}" srcId="{CCC680CC-486B-4968-8B72-26EA73F227E0}" destId="{D71E965B-346F-42CE-AC4B-2D3FCC8FDB9F}" srcOrd="5" destOrd="0" parTransId="{8955FE17-ED2C-4284-8438-EBAB85382785}" sibTransId="{728DF0D0-B216-421C-924C-625064627CCD}"/>
    <dgm:cxn modelId="{B7C805D7-E01B-4B82-B64A-55693C893129}" type="presOf" srcId="{D71E965B-346F-42CE-AC4B-2D3FCC8FDB9F}" destId="{DEC0FCF1-637E-4F83-9193-DACCB2CC7D11}" srcOrd="1" destOrd="5" presId="urn:microsoft.com/office/officeart/2005/8/layout/hProcess4"/>
    <dgm:cxn modelId="{DCA3DFD9-9B4B-4D90-8273-5DCF10E1CFAE}" srcId="{CCC680CC-486B-4968-8B72-26EA73F227E0}" destId="{ADF80D31-1160-4272-825D-DD9533E368E3}" srcOrd="2" destOrd="0" parTransId="{200A697B-5F98-47AB-8D62-3A54B6AE1496}" sibTransId="{DEB71F47-C50C-4211-BA59-DB572CBA1280}"/>
    <dgm:cxn modelId="{0D1F52DE-CF1D-4DF9-A210-E7284B27C4B2}" type="presOf" srcId="{BB03C728-42ED-452F-8B9F-79A6BEE9A25B}" destId="{DEC0FCF1-637E-4F83-9193-DACCB2CC7D11}" srcOrd="1" destOrd="6" presId="urn:microsoft.com/office/officeart/2005/8/layout/hProcess4"/>
    <dgm:cxn modelId="{CDB7FFE0-839D-4825-BB33-CC2674DAE011}" type="presOf" srcId="{A46258E2-02FB-4336-ADEC-0E9E1B71F310}" destId="{9C39AA6A-F22E-4774-86DF-61C115DF310E}" srcOrd="0" destOrd="2" presId="urn:microsoft.com/office/officeart/2005/8/layout/hProcess4"/>
    <dgm:cxn modelId="{F3A262E6-4AA8-4374-8C7A-3A54BE711B7D}" type="presOf" srcId="{ADF80D31-1160-4272-825D-DD9533E368E3}" destId="{DEC0FCF1-637E-4F83-9193-DACCB2CC7D11}" srcOrd="1" destOrd="2" presId="urn:microsoft.com/office/officeart/2005/8/layout/hProcess4"/>
    <dgm:cxn modelId="{A3F56CE9-806B-42D4-A1F8-F46A02FEA54E}" srcId="{6984C47C-5C05-4F4B-8962-70A45F41ACEF}" destId="{CCC680CC-486B-4968-8B72-26EA73F227E0}" srcOrd="2" destOrd="0" parTransId="{01F4B1AC-1161-49F6-B605-DBA5D72B3A6D}" sibTransId="{270AF226-2A16-4E02-889C-3E730D4E640E}"/>
    <dgm:cxn modelId="{817D88EC-814D-44B8-B08B-8779D8F4C976}" type="presOf" srcId="{D71E965B-346F-42CE-AC4B-2D3FCC8FDB9F}" destId="{7B36ACB6-F45C-4107-8AE7-FA1957990071}" srcOrd="0" destOrd="5" presId="urn:microsoft.com/office/officeart/2005/8/layout/hProcess4"/>
    <dgm:cxn modelId="{748348FA-E3A8-4605-9493-52EA95E43320}" type="presOf" srcId="{4453F2B9-E99B-4C35-8599-F89BF5E23FCC}" destId="{4934E3C1-7517-444F-99DF-7C11CB149AC6}" srcOrd="0" destOrd="0" presId="urn:microsoft.com/office/officeart/2005/8/layout/hProcess4"/>
    <dgm:cxn modelId="{4C38D3FF-8955-462A-8F89-DA290487F6C1}" srcId="{6984C47C-5C05-4F4B-8962-70A45F41ACEF}" destId="{4453F2B9-E99B-4C35-8599-F89BF5E23FCC}" srcOrd="1" destOrd="0" parTransId="{C526F595-8DC3-4A82-9928-7CAD20E108A3}" sibTransId="{9EA3526A-31E3-4B52-A327-EAAA077DD537}"/>
    <dgm:cxn modelId="{62A5FA11-2FE6-45B2-809E-D618BBA7132F}" type="presParOf" srcId="{B10C47FB-C31B-4496-8EF5-3AC62307C519}" destId="{E4374565-ABE5-4421-8895-1882FD4170FA}" srcOrd="0" destOrd="0" presId="urn:microsoft.com/office/officeart/2005/8/layout/hProcess4"/>
    <dgm:cxn modelId="{223FADFC-A3A4-49C3-B80A-3B136B7D97A7}" type="presParOf" srcId="{B10C47FB-C31B-4496-8EF5-3AC62307C519}" destId="{E2C223D3-AA26-4514-9339-5DADD51BD35D}" srcOrd="1" destOrd="0" presId="urn:microsoft.com/office/officeart/2005/8/layout/hProcess4"/>
    <dgm:cxn modelId="{9A5D6801-C911-4E5D-9453-5B329AB71DC5}" type="presParOf" srcId="{B10C47FB-C31B-4496-8EF5-3AC62307C519}" destId="{AE04365C-0B6A-4FE2-85A7-5770DFC7DCCF}" srcOrd="2" destOrd="0" presId="urn:microsoft.com/office/officeart/2005/8/layout/hProcess4"/>
    <dgm:cxn modelId="{3D486F2F-930B-4E05-8BC4-7C28B93CDAA8}" type="presParOf" srcId="{AE04365C-0B6A-4FE2-85A7-5770DFC7DCCF}" destId="{ACF4B98F-E713-4EC5-8AA6-9E8AA1B6084C}" srcOrd="0" destOrd="0" presId="urn:microsoft.com/office/officeart/2005/8/layout/hProcess4"/>
    <dgm:cxn modelId="{2ED7C78E-ACF7-4998-842B-18F93915EF94}" type="presParOf" srcId="{ACF4B98F-E713-4EC5-8AA6-9E8AA1B6084C}" destId="{6CFE0A45-F4D0-4CAC-B423-A5F53CDCE54D}" srcOrd="0" destOrd="0" presId="urn:microsoft.com/office/officeart/2005/8/layout/hProcess4"/>
    <dgm:cxn modelId="{2CBBD8D9-4221-41F1-B81A-A008403236BC}" type="presParOf" srcId="{ACF4B98F-E713-4EC5-8AA6-9E8AA1B6084C}" destId="{3F2A689D-9051-4843-B6E0-F2043C647EDC}" srcOrd="1" destOrd="0" presId="urn:microsoft.com/office/officeart/2005/8/layout/hProcess4"/>
    <dgm:cxn modelId="{94E78067-7C37-48EC-B17B-835B872D85CF}" type="presParOf" srcId="{ACF4B98F-E713-4EC5-8AA6-9E8AA1B6084C}" destId="{B353FFA2-BB4C-4AD9-84AB-389D7767C917}" srcOrd="2" destOrd="0" presId="urn:microsoft.com/office/officeart/2005/8/layout/hProcess4"/>
    <dgm:cxn modelId="{C5896080-C336-48B4-AD8B-74ACB038BB68}" type="presParOf" srcId="{ACF4B98F-E713-4EC5-8AA6-9E8AA1B6084C}" destId="{FD55B394-9FDA-4769-A2E6-19F204B51856}" srcOrd="3" destOrd="0" presId="urn:microsoft.com/office/officeart/2005/8/layout/hProcess4"/>
    <dgm:cxn modelId="{9D3C23EE-C253-4227-9AA0-9948E5E95ED7}" type="presParOf" srcId="{ACF4B98F-E713-4EC5-8AA6-9E8AA1B6084C}" destId="{34A79652-F6AA-43F3-8B6D-337E91C3286F}" srcOrd="4" destOrd="0" presId="urn:microsoft.com/office/officeart/2005/8/layout/hProcess4"/>
    <dgm:cxn modelId="{AD569A2D-77AB-4A02-B055-7441EC2045EA}" type="presParOf" srcId="{AE04365C-0B6A-4FE2-85A7-5770DFC7DCCF}" destId="{0944ED34-7245-4D18-9DF9-D087CFF611A4}" srcOrd="1" destOrd="0" presId="urn:microsoft.com/office/officeart/2005/8/layout/hProcess4"/>
    <dgm:cxn modelId="{E8D12ADE-324E-4B10-8565-1AFE4DA43F38}" type="presParOf" srcId="{AE04365C-0B6A-4FE2-85A7-5770DFC7DCCF}" destId="{6AC15618-C829-4101-9BDA-231E5CB195B0}" srcOrd="2" destOrd="0" presId="urn:microsoft.com/office/officeart/2005/8/layout/hProcess4"/>
    <dgm:cxn modelId="{4D7D4306-606A-45B2-A396-007099FA0049}" type="presParOf" srcId="{6AC15618-C829-4101-9BDA-231E5CB195B0}" destId="{70643268-A327-4FA9-9392-9B3D7638E1E5}" srcOrd="0" destOrd="0" presId="urn:microsoft.com/office/officeart/2005/8/layout/hProcess4"/>
    <dgm:cxn modelId="{F011ED9B-D8EA-4D7C-9CD3-26E74E5ED1D0}" type="presParOf" srcId="{6AC15618-C829-4101-9BDA-231E5CB195B0}" destId="{9C39AA6A-F22E-4774-86DF-61C115DF310E}" srcOrd="1" destOrd="0" presId="urn:microsoft.com/office/officeart/2005/8/layout/hProcess4"/>
    <dgm:cxn modelId="{3A7686C6-7870-4E0C-B352-B24A12CEAFFD}" type="presParOf" srcId="{6AC15618-C829-4101-9BDA-231E5CB195B0}" destId="{2703B51D-D70B-4A0C-9FC8-AE0F507FF4FC}" srcOrd="2" destOrd="0" presId="urn:microsoft.com/office/officeart/2005/8/layout/hProcess4"/>
    <dgm:cxn modelId="{E180F067-1E9E-40E1-9C69-32B2CA6894AD}" type="presParOf" srcId="{6AC15618-C829-4101-9BDA-231E5CB195B0}" destId="{4934E3C1-7517-444F-99DF-7C11CB149AC6}" srcOrd="3" destOrd="0" presId="urn:microsoft.com/office/officeart/2005/8/layout/hProcess4"/>
    <dgm:cxn modelId="{E9853AF6-0743-4431-A214-78A5060CD277}" type="presParOf" srcId="{6AC15618-C829-4101-9BDA-231E5CB195B0}" destId="{187E818E-0299-4E7B-AAE0-32D1B4AEDBE7}" srcOrd="4" destOrd="0" presId="urn:microsoft.com/office/officeart/2005/8/layout/hProcess4"/>
    <dgm:cxn modelId="{CAF6D725-B0DE-4B19-9BDA-71E538B76D9C}" type="presParOf" srcId="{AE04365C-0B6A-4FE2-85A7-5770DFC7DCCF}" destId="{6327D1DD-1633-47F2-A80C-F5B8DB1D656E}" srcOrd="3" destOrd="0" presId="urn:microsoft.com/office/officeart/2005/8/layout/hProcess4"/>
    <dgm:cxn modelId="{1852832E-4FC9-47FA-8F81-78A9A4CE32B8}" type="presParOf" srcId="{AE04365C-0B6A-4FE2-85A7-5770DFC7DCCF}" destId="{5324D4F8-B9FB-4B9F-8F25-548BE2BBFA1B}" srcOrd="4" destOrd="0" presId="urn:microsoft.com/office/officeart/2005/8/layout/hProcess4"/>
    <dgm:cxn modelId="{8F73A2EA-BF0E-44E3-8F86-823AA166852B}" type="presParOf" srcId="{5324D4F8-B9FB-4B9F-8F25-548BE2BBFA1B}" destId="{9956C161-C64E-49C4-9A99-FD8F3378D907}" srcOrd="0" destOrd="0" presId="urn:microsoft.com/office/officeart/2005/8/layout/hProcess4"/>
    <dgm:cxn modelId="{2C208807-CA0F-4A50-995A-8DCC6AF9361E}" type="presParOf" srcId="{5324D4F8-B9FB-4B9F-8F25-548BE2BBFA1B}" destId="{7B36ACB6-F45C-4107-8AE7-FA1957990071}" srcOrd="1" destOrd="0" presId="urn:microsoft.com/office/officeart/2005/8/layout/hProcess4"/>
    <dgm:cxn modelId="{4A42120A-A0B3-4AE2-BA49-3A6F33BA1552}" type="presParOf" srcId="{5324D4F8-B9FB-4B9F-8F25-548BE2BBFA1B}" destId="{DEC0FCF1-637E-4F83-9193-DACCB2CC7D11}" srcOrd="2" destOrd="0" presId="urn:microsoft.com/office/officeart/2005/8/layout/hProcess4"/>
    <dgm:cxn modelId="{E2434C78-071C-42D1-91A4-A6F814941D9E}" type="presParOf" srcId="{5324D4F8-B9FB-4B9F-8F25-548BE2BBFA1B}" destId="{63E25648-DF08-4E18-AA1A-C9B7DFE7FBA6}" srcOrd="3" destOrd="0" presId="urn:microsoft.com/office/officeart/2005/8/layout/hProcess4"/>
    <dgm:cxn modelId="{4B7FEADD-751A-4800-A891-2053FA5735B2}" type="presParOf" srcId="{5324D4F8-B9FB-4B9F-8F25-548BE2BBFA1B}" destId="{068BB7ED-E5E8-4468-8A00-DE6BB8E7DA33}" srcOrd="4" destOrd="0" presId="urn:microsoft.com/office/officeart/2005/8/layout/hProcess4"/>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504365-EFB9-4497-A189-45001091BEC6}" type="doc">
      <dgm:prSet loTypeId="urn:microsoft.com/office/officeart/2008/layout/VerticalCurvedList" loCatId="list" qsTypeId="urn:microsoft.com/office/officeart/2005/8/quickstyle/simple1" qsCatId="simple" csTypeId="urn:microsoft.com/office/officeart/2005/8/colors/accent0_1" csCatId="mainScheme" phldr="1"/>
      <dgm:spPr/>
      <dgm:t>
        <a:bodyPr/>
        <a:lstStyle/>
        <a:p>
          <a:endParaRPr lang="en-US"/>
        </a:p>
      </dgm:t>
    </dgm:pt>
    <dgm:pt modelId="{CE38A7A5-E0C6-4C40-AC13-DC1192415BA1}">
      <dgm:prSet phldrT="[Text]"/>
      <dgm:spPr>
        <a:ln>
          <a:solidFill>
            <a:schemeClr val="accent2"/>
          </a:solidFill>
        </a:ln>
      </dgm:spPr>
      <dgm:t>
        <a:bodyPr/>
        <a:lstStyle/>
        <a:p>
          <a:r>
            <a:rPr lang="en-US" dirty="0"/>
            <a:t>Identification of Events* with Polarity</a:t>
          </a:r>
        </a:p>
      </dgm:t>
    </dgm:pt>
    <dgm:pt modelId="{6950EF78-0B5E-4D73-B74E-086D61A68E06}" type="parTrans" cxnId="{3D18A703-6000-4598-B531-2BB2E86685CA}">
      <dgm:prSet/>
      <dgm:spPr/>
      <dgm:t>
        <a:bodyPr/>
        <a:lstStyle/>
        <a:p>
          <a:endParaRPr lang="en-US"/>
        </a:p>
      </dgm:t>
    </dgm:pt>
    <dgm:pt modelId="{8DDACB4F-8D9B-4395-BDAD-E250AA081A85}" type="sibTrans" cxnId="{3D18A703-6000-4598-B531-2BB2E86685CA}">
      <dgm:prSet/>
      <dgm:spPr>
        <a:ln>
          <a:solidFill>
            <a:schemeClr val="accent2"/>
          </a:solidFill>
        </a:ln>
      </dgm:spPr>
      <dgm:t>
        <a:bodyPr/>
        <a:lstStyle/>
        <a:p>
          <a:endParaRPr lang="en-US"/>
        </a:p>
      </dgm:t>
    </dgm:pt>
    <dgm:pt modelId="{827CEC7D-3484-4406-809C-40B0F2E2DE9B}">
      <dgm:prSet phldrT="[Text]"/>
      <dgm:spPr>
        <a:ln>
          <a:solidFill>
            <a:schemeClr val="accent2"/>
          </a:solidFill>
        </a:ln>
      </dgm:spPr>
      <dgm:t>
        <a:bodyPr/>
        <a:lstStyle/>
        <a:p>
          <a:r>
            <a:rPr lang="en-US" dirty="0"/>
            <a:t>Ability to construct a sentiment score by weighting extractions and polarity </a:t>
          </a:r>
        </a:p>
      </dgm:t>
    </dgm:pt>
    <dgm:pt modelId="{EC2F37D2-DC88-4C6D-86E7-6433EC0BE91B}" type="parTrans" cxnId="{8913B627-79F3-40D4-BA3F-9274F6CAF777}">
      <dgm:prSet/>
      <dgm:spPr/>
      <dgm:t>
        <a:bodyPr/>
        <a:lstStyle/>
        <a:p>
          <a:endParaRPr lang="en-US"/>
        </a:p>
      </dgm:t>
    </dgm:pt>
    <dgm:pt modelId="{6DFC0561-6001-4E90-97E4-E98C234851CC}" type="sibTrans" cxnId="{8913B627-79F3-40D4-BA3F-9274F6CAF777}">
      <dgm:prSet/>
      <dgm:spPr/>
      <dgm:t>
        <a:bodyPr/>
        <a:lstStyle/>
        <a:p>
          <a:endParaRPr lang="en-US"/>
        </a:p>
      </dgm:t>
    </dgm:pt>
    <dgm:pt modelId="{9076CBA7-7FA6-40EC-A6CB-897B796322F0}">
      <dgm:prSet phldrT="[Text]"/>
      <dgm:spPr>
        <a:ln>
          <a:solidFill>
            <a:schemeClr val="accent2"/>
          </a:solidFill>
        </a:ln>
      </dgm:spPr>
      <dgm:t>
        <a:bodyPr/>
        <a:lstStyle/>
        <a:p>
          <a:r>
            <a:rPr lang="en-US" dirty="0"/>
            <a:t>Use labeled sentences to train LLM model</a:t>
          </a:r>
        </a:p>
      </dgm:t>
    </dgm:pt>
    <dgm:pt modelId="{D87EBA4B-9A24-4380-8DC9-0830FA473286}" type="parTrans" cxnId="{99B58A0A-380B-4342-905F-1E67838F31B8}">
      <dgm:prSet/>
      <dgm:spPr/>
      <dgm:t>
        <a:bodyPr/>
        <a:lstStyle/>
        <a:p>
          <a:endParaRPr lang="en-US"/>
        </a:p>
      </dgm:t>
    </dgm:pt>
    <dgm:pt modelId="{C04D079E-4B69-4231-8C73-4069D25F83AF}" type="sibTrans" cxnId="{99B58A0A-380B-4342-905F-1E67838F31B8}">
      <dgm:prSet/>
      <dgm:spPr/>
      <dgm:t>
        <a:bodyPr/>
        <a:lstStyle/>
        <a:p>
          <a:endParaRPr lang="en-US"/>
        </a:p>
      </dgm:t>
    </dgm:pt>
    <dgm:pt modelId="{3690EF9A-0F5B-48D1-B1D5-850E433EB9E9}" type="pres">
      <dgm:prSet presAssocID="{FB504365-EFB9-4497-A189-45001091BEC6}" presName="Name0" presStyleCnt="0">
        <dgm:presLayoutVars>
          <dgm:chMax val="7"/>
          <dgm:chPref val="7"/>
          <dgm:dir/>
        </dgm:presLayoutVars>
      </dgm:prSet>
      <dgm:spPr/>
    </dgm:pt>
    <dgm:pt modelId="{516A44C9-664C-441E-932B-88C13DD62D2C}" type="pres">
      <dgm:prSet presAssocID="{FB504365-EFB9-4497-A189-45001091BEC6}" presName="Name1" presStyleCnt="0"/>
      <dgm:spPr/>
    </dgm:pt>
    <dgm:pt modelId="{C8E36E97-32A7-4BF9-A391-D517FCD44F17}" type="pres">
      <dgm:prSet presAssocID="{FB504365-EFB9-4497-A189-45001091BEC6}" presName="cycle" presStyleCnt="0"/>
      <dgm:spPr/>
    </dgm:pt>
    <dgm:pt modelId="{92115517-FCC1-4017-BDBA-E892537FF9A6}" type="pres">
      <dgm:prSet presAssocID="{FB504365-EFB9-4497-A189-45001091BEC6}" presName="srcNode" presStyleLbl="node1" presStyleIdx="0" presStyleCnt="3"/>
      <dgm:spPr/>
    </dgm:pt>
    <dgm:pt modelId="{73A8CB69-7B94-4757-991E-3DE8A3F38DFC}" type="pres">
      <dgm:prSet presAssocID="{FB504365-EFB9-4497-A189-45001091BEC6}" presName="conn" presStyleLbl="parChTrans1D2" presStyleIdx="0" presStyleCnt="1"/>
      <dgm:spPr/>
    </dgm:pt>
    <dgm:pt modelId="{EE7A2384-1E06-46B3-837B-9CA286D3A446}" type="pres">
      <dgm:prSet presAssocID="{FB504365-EFB9-4497-A189-45001091BEC6}" presName="extraNode" presStyleLbl="node1" presStyleIdx="0" presStyleCnt="3"/>
      <dgm:spPr/>
    </dgm:pt>
    <dgm:pt modelId="{0020EFE7-5C13-41F3-89C3-27B7070113D4}" type="pres">
      <dgm:prSet presAssocID="{FB504365-EFB9-4497-A189-45001091BEC6}" presName="dstNode" presStyleLbl="node1" presStyleIdx="0" presStyleCnt="3"/>
      <dgm:spPr/>
    </dgm:pt>
    <dgm:pt modelId="{0623E440-EC44-4114-8B63-0A6AEED9AE46}" type="pres">
      <dgm:prSet presAssocID="{CE38A7A5-E0C6-4C40-AC13-DC1192415BA1}" presName="text_1" presStyleLbl="node1" presStyleIdx="0" presStyleCnt="3">
        <dgm:presLayoutVars>
          <dgm:bulletEnabled val="1"/>
        </dgm:presLayoutVars>
      </dgm:prSet>
      <dgm:spPr/>
    </dgm:pt>
    <dgm:pt modelId="{13826829-C624-4C55-A780-847D5923F710}" type="pres">
      <dgm:prSet presAssocID="{CE38A7A5-E0C6-4C40-AC13-DC1192415BA1}" presName="accent_1" presStyleCnt="0"/>
      <dgm:spPr/>
    </dgm:pt>
    <dgm:pt modelId="{14856A37-E3ED-4586-A3CB-C26ABF1A8473}" type="pres">
      <dgm:prSet presAssocID="{CE38A7A5-E0C6-4C40-AC13-DC1192415BA1}" presName="accentRepeatNode" presStyleLbl="solidFgAcc1" presStyleIdx="0" presStyleCnt="3"/>
      <dgm:spPr>
        <a:solidFill>
          <a:schemeClr val="accent6"/>
        </a:solidFill>
        <a:ln>
          <a:solidFill>
            <a:schemeClr val="accent2"/>
          </a:solidFill>
        </a:ln>
      </dgm:spPr>
    </dgm:pt>
    <dgm:pt modelId="{62CCD250-B08D-422E-B5E8-1FCBF92BC7DB}" type="pres">
      <dgm:prSet presAssocID="{827CEC7D-3484-4406-809C-40B0F2E2DE9B}" presName="text_2" presStyleLbl="node1" presStyleIdx="1" presStyleCnt="3">
        <dgm:presLayoutVars>
          <dgm:bulletEnabled val="1"/>
        </dgm:presLayoutVars>
      </dgm:prSet>
      <dgm:spPr/>
    </dgm:pt>
    <dgm:pt modelId="{3B9A7436-DF65-4DDE-AA20-B983F725AEC9}" type="pres">
      <dgm:prSet presAssocID="{827CEC7D-3484-4406-809C-40B0F2E2DE9B}" presName="accent_2" presStyleCnt="0"/>
      <dgm:spPr/>
    </dgm:pt>
    <dgm:pt modelId="{6448C841-1F9F-4755-BE48-637B9C9864C1}" type="pres">
      <dgm:prSet presAssocID="{827CEC7D-3484-4406-809C-40B0F2E2DE9B}" presName="accentRepeatNode" presStyleLbl="solidFgAcc1" presStyleIdx="1" presStyleCnt="3"/>
      <dgm:spPr>
        <a:solidFill>
          <a:schemeClr val="accent6"/>
        </a:solidFill>
        <a:ln>
          <a:solidFill>
            <a:schemeClr val="accent2"/>
          </a:solidFill>
        </a:ln>
      </dgm:spPr>
    </dgm:pt>
    <dgm:pt modelId="{C954A0BE-D47C-4833-8B2F-F832881834DE}" type="pres">
      <dgm:prSet presAssocID="{9076CBA7-7FA6-40EC-A6CB-897B796322F0}" presName="text_3" presStyleLbl="node1" presStyleIdx="2" presStyleCnt="3">
        <dgm:presLayoutVars>
          <dgm:bulletEnabled val="1"/>
        </dgm:presLayoutVars>
      </dgm:prSet>
      <dgm:spPr/>
    </dgm:pt>
    <dgm:pt modelId="{1EE8DB59-1FD3-4F60-B195-A3415C13B551}" type="pres">
      <dgm:prSet presAssocID="{9076CBA7-7FA6-40EC-A6CB-897B796322F0}" presName="accent_3" presStyleCnt="0"/>
      <dgm:spPr/>
    </dgm:pt>
    <dgm:pt modelId="{4A15A391-4EB5-4A1B-B6E5-F0C646BF8661}" type="pres">
      <dgm:prSet presAssocID="{9076CBA7-7FA6-40EC-A6CB-897B796322F0}" presName="accentRepeatNode" presStyleLbl="solidFgAcc1" presStyleIdx="2" presStyleCnt="3"/>
      <dgm:spPr>
        <a:solidFill>
          <a:schemeClr val="accent6"/>
        </a:solidFill>
        <a:ln>
          <a:solidFill>
            <a:schemeClr val="accent2"/>
          </a:solidFill>
        </a:ln>
      </dgm:spPr>
    </dgm:pt>
  </dgm:ptLst>
  <dgm:cxnLst>
    <dgm:cxn modelId="{3D18A703-6000-4598-B531-2BB2E86685CA}" srcId="{FB504365-EFB9-4497-A189-45001091BEC6}" destId="{CE38A7A5-E0C6-4C40-AC13-DC1192415BA1}" srcOrd="0" destOrd="0" parTransId="{6950EF78-0B5E-4D73-B74E-086D61A68E06}" sibTransId="{8DDACB4F-8D9B-4395-BDAD-E250AA081A85}"/>
    <dgm:cxn modelId="{99B58A0A-380B-4342-905F-1E67838F31B8}" srcId="{FB504365-EFB9-4497-A189-45001091BEC6}" destId="{9076CBA7-7FA6-40EC-A6CB-897B796322F0}" srcOrd="2" destOrd="0" parTransId="{D87EBA4B-9A24-4380-8DC9-0830FA473286}" sibTransId="{C04D079E-4B69-4231-8C73-4069D25F83AF}"/>
    <dgm:cxn modelId="{8913B627-79F3-40D4-BA3F-9274F6CAF777}" srcId="{FB504365-EFB9-4497-A189-45001091BEC6}" destId="{827CEC7D-3484-4406-809C-40B0F2E2DE9B}" srcOrd="1" destOrd="0" parTransId="{EC2F37D2-DC88-4C6D-86E7-6433EC0BE91B}" sibTransId="{6DFC0561-6001-4E90-97E4-E98C234851CC}"/>
    <dgm:cxn modelId="{DF73E05C-516B-4D2B-9F09-686C48DFBE60}" type="presOf" srcId="{8DDACB4F-8D9B-4395-BDAD-E250AA081A85}" destId="{73A8CB69-7B94-4757-991E-3DE8A3F38DFC}" srcOrd="0" destOrd="0" presId="urn:microsoft.com/office/officeart/2008/layout/VerticalCurvedList"/>
    <dgm:cxn modelId="{3741855F-65AF-4C20-8713-4E70FBE66250}" type="presOf" srcId="{9076CBA7-7FA6-40EC-A6CB-897B796322F0}" destId="{C954A0BE-D47C-4833-8B2F-F832881834DE}" srcOrd="0" destOrd="0" presId="urn:microsoft.com/office/officeart/2008/layout/VerticalCurvedList"/>
    <dgm:cxn modelId="{EA28B671-0EED-41FE-B80D-DF2C4FD5530E}" type="presOf" srcId="{CE38A7A5-E0C6-4C40-AC13-DC1192415BA1}" destId="{0623E440-EC44-4114-8B63-0A6AEED9AE46}" srcOrd="0" destOrd="0" presId="urn:microsoft.com/office/officeart/2008/layout/VerticalCurvedList"/>
    <dgm:cxn modelId="{16D304B1-C6DE-4AC2-8850-558B09D1F56F}" type="presOf" srcId="{FB504365-EFB9-4497-A189-45001091BEC6}" destId="{3690EF9A-0F5B-48D1-B1D5-850E433EB9E9}" srcOrd="0" destOrd="0" presId="urn:microsoft.com/office/officeart/2008/layout/VerticalCurvedList"/>
    <dgm:cxn modelId="{D32D73D3-12A0-4EDD-8414-B081C03E0DCB}" type="presOf" srcId="{827CEC7D-3484-4406-809C-40B0F2E2DE9B}" destId="{62CCD250-B08D-422E-B5E8-1FCBF92BC7DB}" srcOrd="0" destOrd="0" presId="urn:microsoft.com/office/officeart/2008/layout/VerticalCurvedList"/>
    <dgm:cxn modelId="{A6124349-A9CC-408D-A87D-FB009B527BD6}" type="presParOf" srcId="{3690EF9A-0F5B-48D1-B1D5-850E433EB9E9}" destId="{516A44C9-664C-441E-932B-88C13DD62D2C}" srcOrd="0" destOrd="0" presId="urn:microsoft.com/office/officeart/2008/layout/VerticalCurvedList"/>
    <dgm:cxn modelId="{DAE889DD-4202-4DEA-A125-94379C526D3F}" type="presParOf" srcId="{516A44C9-664C-441E-932B-88C13DD62D2C}" destId="{C8E36E97-32A7-4BF9-A391-D517FCD44F17}" srcOrd="0" destOrd="0" presId="urn:microsoft.com/office/officeart/2008/layout/VerticalCurvedList"/>
    <dgm:cxn modelId="{7C1B58EA-40EA-4CC3-BC8A-2158C70786C6}" type="presParOf" srcId="{C8E36E97-32A7-4BF9-A391-D517FCD44F17}" destId="{92115517-FCC1-4017-BDBA-E892537FF9A6}" srcOrd="0" destOrd="0" presId="urn:microsoft.com/office/officeart/2008/layout/VerticalCurvedList"/>
    <dgm:cxn modelId="{322D84E1-3C51-4136-A236-57F9BD9A3FD4}" type="presParOf" srcId="{C8E36E97-32A7-4BF9-A391-D517FCD44F17}" destId="{73A8CB69-7B94-4757-991E-3DE8A3F38DFC}" srcOrd="1" destOrd="0" presId="urn:microsoft.com/office/officeart/2008/layout/VerticalCurvedList"/>
    <dgm:cxn modelId="{512D4695-3E87-4280-9A8E-B304D561D1A9}" type="presParOf" srcId="{C8E36E97-32A7-4BF9-A391-D517FCD44F17}" destId="{EE7A2384-1E06-46B3-837B-9CA286D3A446}" srcOrd="2" destOrd="0" presId="urn:microsoft.com/office/officeart/2008/layout/VerticalCurvedList"/>
    <dgm:cxn modelId="{257109A0-376E-48BF-8E0C-B77B23879F22}" type="presParOf" srcId="{C8E36E97-32A7-4BF9-A391-D517FCD44F17}" destId="{0020EFE7-5C13-41F3-89C3-27B7070113D4}" srcOrd="3" destOrd="0" presId="urn:microsoft.com/office/officeart/2008/layout/VerticalCurvedList"/>
    <dgm:cxn modelId="{43BB2D84-A814-4DEF-94F4-7D879E5F6632}" type="presParOf" srcId="{516A44C9-664C-441E-932B-88C13DD62D2C}" destId="{0623E440-EC44-4114-8B63-0A6AEED9AE46}" srcOrd="1" destOrd="0" presId="urn:microsoft.com/office/officeart/2008/layout/VerticalCurvedList"/>
    <dgm:cxn modelId="{F0A94636-33F0-4915-871F-A2A02D626D3A}" type="presParOf" srcId="{516A44C9-664C-441E-932B-88C13DD62D2C}" destId="{13826829-C624-4C55-A780-847D5923F710}" srcOrd="2" destOrd="0" presId="urn:microsoft.com/office/officeart/2008/layout/VerticalCurvedList"/>
    <dgm:cxn modelId="{FD3F2AEE-CB94-4B95-954A-352C02E70A80}" type="presParOf" srcId="{13826829-C624-4C55-A780-847D5923F710}" destId="{14856A37-E3ED-4586-A3CB-C26ABF1A8473}" srcOrd="0" destOrd="0" presId="urn:microsoft.com/office/officeart/2008/layout/VerticalCurvedList"/>
    <dgm:cxn modelId="{8C7D8A1B-76FA-4AD8-AF6D-00A12019DA1B}" type="presParOf" srcId="{516A44C9-664C-441E-932B-88C13DD62D2C}" destId="{62CCD250-B08D-422E-B5E8-1FCBF92BC7DB}" srcOrd="3" destOrd="0" presId="urn:microsoft.com/office/officeart/2008/layout/VerticalCurvedList"/>
    <dgm:cxn modelId="{1E33895E-267F-4E6C-9F33-BC07D1BA5BF1}" type="presParOf" srcId="{516A44C9-664C-441E-932B-88C13DD62D2C}" destId="{3B9A7436-DF65-4DDE-AA20-B983F725AEC9}" srcOrd="4" destOrd="0" presId="urn:microsoft.com/office/officeart/2008/layout/VerticalCurvedList"/>
    <dgm:cxn modelId="{0F79F61E-2659-4C72-9D1D-DFF4F0E9BA97}" type="presParOf" srcId="{3B9A7436-DF65-4DDE-AA20-B983F725AEC9}" destId="{6448C841-1F9F-4755-BE48-637B9C9864C1}" srcOrd="0" destOrd="0" presId="urn:microsoft.com/office/officeart/2008/layout/VerticalCurvedList"/>
    <dgm:cxn modelId="{A213C989-5A8D-4756-9F6F-4C212753463B}" type="presParOf" srcId="{516A44C9-664C-441E-932B-88C13DD62D2C}" destId="{C954A0BE-D47C-4833-8B2F-F832881834DE}" srcOrd="5" destOrd="0" presId="urn:microsoft.com/office/officeart/2008/layout/VerticalCurvedList"/>
    <dgm:cxn modelId="{F0D6CF80-9F68-4828-ADC2-EC837F9B30C6}" type="presParOf" srcId="{516A44C9-664C-441E-932B-88C13DD62D2C}" destId="{1EE8DB59-1FD3-4F60-B195-A3415C13B551}" srcOrd="6" destOrd="0" presId="urn:microsoft.com/office/officeart/2008/layout/VerticalCurvedList"/>
    <dgm:cxn modelId="{39554024-FC97-405E-A308-39531AC609DD}" type="presParOf" srcId="{1EE8DB59-1FD3-4F60-B195-A3415C13B551}" destId="{4A15A391-4EB5-4A1B-B6E5-F0C646BF8661}" srcOrd="0" destOrd="0" presId="urn:microsoft.com/office/officeart/2008/layout/VerticalCurvedList"/>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D4EAC-A094-40FE-8E4A-71535C92A709}">
      <dsp:nvSpPr>
        <dsp:cNvPr id="0" name=""/>
        <dsp:cNvSpPr/>
      </dsp:nvSpPr>
      <dsp:spPr>
        <a:xfrm>
          <a:off x="2642" y="940006"/>
          <a:ext cx="4556283" cy="3367076"/>
        </a:xfrm>
        <a:prstGeom prst="rect">
          <a:avLst/>
        </a:prstGeom>
        <a:blipFill>
          <a:blip xmlns:r="http://schemas.openxmlformats.org/officeDocument/2006/relationships" r:embed="rId1"/>
          <a:srcRect/>
          <a:stretch>
            <a:fillRect t="-17000" b="-17000"/>
          </a:stretch>
        </a:blipFill>
        <a:ln>
          <a:solidFill>
            <a:schemeClr val="accent6"/>
          </a:solidFill>
        </a:ln>
        <a:effectLst/>
      </dsp:spPr>
      <dsp:style>
        <a:lnRef idx="0">
          <a:scrgbClr r="0" g="0" b="0"/>
        </a:lnRef>
        <a:fillRef idx="1">
          <a:scrgbClr r="0" g="0" b="0"/>
        </a:fillRef>
        <a:effectRef idx="0">
          <a:scrgbClr r="0" g="0" b="0"/>
        </a:effectRef>
        <a:fontRef idx="minor"/>
      </dsp:style>
    </dsp:sp>
    <dsp:sp modelId="{29284BDB-49DC-4AFC-9553-DC5D35F264B0}">
      <dsp:nvSpPr>
        <dsp:cNvPr id="0" name=""/>
        <dsp:cNvSpPr/>
      </dsp:nvSpPr>
      <dsp:spPr>
        <a:xfrm>
          <a:off x="279428" y="4528594"/>
          <a:ext cx="3926158" cy="943521"/>
        </a:xfrm>
        <a:prstGeom prst="rect">
          <a:avLst/>
        </a:prstGeom>
        <a:solidFill>
          <a:schemeClr val="accent2"/>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en-US" sz="1500" kern="1200" dirty="0">
              <a:solidFill>
                <a:schemeClr val="tx1"/>
              </a:solidFill>
            </a:rPr>
            <a:t>Joshua Livnat, CPA (inactive), PhD in Accounting, Professor Emeritus of Accounting at New York University, and former Head of Research at Quantitative Management Associates LLC.</a:t>
          </a:r>
        </a:p>
      </dsp:txBody>
      <dsp:txXfrm>
        <a:off x="279428" y="4528594"/>
        <a:ext cx="3926158" cy="943521"/>
      </dsp:txXfrm>
    </dsp:sp>
    <dsp:sp modelId="{2AE84F3E-DB31-4F4B-B2CF-4361421AF61E}">
      <dsp:nvSpPr>
        <dsp:cNvPr id="0" name=""/>
        <dsp:cNvSpPr/>
      </dsp:nvSpPr>
      <dsp:spPr>
        <a:xfrm>
          <a:off x="5538588" y="888138"/>
          <a:ext cx="4556283" cy="336707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000" r="-5000"/>
          </a:stretch>
        </a:blipFill>
        <a:ln>
          <a:solidFill>
            <a:schemeClr val="accent6"/>
          </a:solidFill>
        </a:ln>
        <a:effectLst/>
      </dsp:spPr>
      <dsp:style>
        <a:lnRef idx="0">
          <a:scrgbClr r="0" g="0" b="0"/>
        </a:lnRef>
        <a:fillRef idx="1">
          <a:scrgbClr r="0" g="0" b="0"/>
        </a:fillRef>
        <a:effectRef idx="0">
          <a:scrgbClr r="0" g="0" b="0"/>
        </a:effectRef>
        <a:fontRef idx="minor"/>
      </dsp:style>
    </dsp:sp>
    <dsp:sp modelId="{CC0187FF-0686-404A-8041-D01E0ECB1F84}">
      <dsp:nvSpPr>
        <dsp:cNvPr id="0" name=""/>
        <dsp:cNvSpPr/>
      </dsp:nvSpPr>
      <dsp:spPr>
        <a:xfrm>
          <a:off x="6016668" y="4426677"/>
          <a:ext cx="3926158" cy="1150992"/>
        </a:xfrm>
        <a:prstGeom prst="rect">
          <a:avLst/>
        </a:prstGeom>
        <a:solidFill>
          <a:schemeClr val="accent2"/>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en-US" sz="1500" kern="1200" dirty="0">
              <a:solidFill>
                <a:schemeClr val="tx1"/>
              </a:solidFill>
            </a:rPr>
            <a:t>Kate Suslava, CPA, CFA, MA in Linguistics &amp; PhD in Accounting, Associate Professor of Accounting at Bucknell University</a:t>
          </a:r>
        </a:p>
      </dsp:txBody>
      <dsp:txXfrm>
        <a:off x="6016668" y="4426677"/>
        <a:ext cx="3926158" cy="1150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F517BE-190F-4E3B-A649-D443BB422D0C}">
      <dsp:nvSpPr>
        <dsp:cNvPr id="0" name=""/>
        <dsp:cNvSpPr/>
      </dsp:nvSpPr>
      <dsp:spPr>
        <a:xfrm>
          <a:off x="5367917" y="3745489"/>
          <a:ext cx="3854424" cy="1676217"/>
        </a:xfrm>
        <a:prstGeom prst="roundRect">
          <a:avLst>
            <a:gd name="adj" fmla="val 10000"/>
          </a:avLst>
        </a:prstGeom>
        <a:solidFill>
          <a:schemeClr val="accent2"/>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i="1" kern="1200" dirty="0"/>
            <a:t>The Journal of Investing: </a:t>
          </a:r>
          <a:r>
            <a:rPr lang="en-US" sz="1200" kern="1200" dirty="0"/>
            <a:t>Fake Tariff News: Is Corporate America Concerned with Trade Wars?</a:t>
          </a:r>
          <a:endParaRPr lang="en-US" sz="1200" i="1" kern="1200" dirty="0"/>
        </a:p>
      </dsp:txBody>
      <dsp:txXfrm>
        <a:off x="6561066" y="4201365"/>
        <a:ext cx="2624455" cy="1183521"/>
      </dsp:txXfrm>
    </dsp:sp>
    <dsp:sp modelId="{EED27D36-7563-4AFD-835A-BDD7A455DB2D}">
      <dsp:nvSpPr>
        <dsp:cNvPr id="0" name=""/>
        <dsp:cNvSpPr/>
      </dsp:nvSpPr>
      <dsp:spPr>
        <a:xfrm>
          <a:off x="40935" y="3677753"/>
          <a:ext cx="3549701" cy="1676217"/>
        </a:xfrm>
        <a:prstGeom prst="roundRect">
          <a:avLst>
            <a:gd name="adj" fmla="val 10000"/>
          </a:avLst>
        </a:prstGeom>
        <a:solidFill>
          <a:schemeClr val="accent2"/>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i="1" kern="1200" dirty="0"/>
            <a:t>Journal of Accounting and Public Policy: </a:t>
          </a:r>
          <a:r>
            <a:rPr lang="en-US" sz="1200" kern="1200" dirty="0"/>
            <a:t>Gender difference in CFO communication: Evidence from earnings calls. </a:t>
          </a:r>
          <a:endParaRPr lang="en-US" sz="1200" i="1" kern="1200" dirty="0"/>
        </a:p>
      </dsp:txBody>
      <dsp:txXfrm>
        <a:off x="77756" y="4133629"/>
        <a:ext cx="2411149" cy="1183521"/>
      </dsp:txXfrm>
    </dsp:sp>
    <dsp:sp modelId="{6C215B17-9010-43FB-8A8C-6671D587A808}">
      <dsp:nvSpPr>
        <dsp:cNvPr id="0" name=""/>
        <dsp:cNvSpPr/>
      </dsp:nvSpPr>
      <dsp:spPr>
        <a:xfrm>
          <a:off x="5252998" y="-61175"/>
          <a:ext cx="4075695" cy="2165623"/>
        </a:xfrm>
        <a:prstGeom prst="roundRect">
          <a:avLst>
            <a:gd name="adj" fmla="val 10000"/>
          </a:avLst>
        </a:prstGeom>
        <a:solidFill>
          <a:schemeClr val="accent2"/>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US" sz="1200" i="1" kern="1200" dirty="0"/>
            <a:t>The Journal of Portfolio Management: </a:t>
          </a:r>
          <a:r>
            <a:rPr lang="en-US" sz="1200" kern="1200" dirty="0"/>
            <a:t>Margin Forecasts by Managers and Analysts. </a:t>
          </a:r>
        </a:p>
        <a:p>
          <a:pPr marL="114300" lvl="1" indent="-114300" algn="l" defTabSz="533400">
            <a:lnSpc>
              <a:spcPct val="90000"/>
            </a:lnSpc>
            <a:spcBef>
              <a:spcPct val="0"/>
            </a:spcBef>
            <a:spcAft>
              <a:spcPct val="15000"/>
            </a:spcAft>
            <a:buFont typeface="Arial" panose="020B0604020202020204" pitchFamily="34" charset="0"/>
            <a:buChar char="•"/>
          </a:pPr>
          <a:r>
            <a:rPr lang="en-US" sz="1200" i="1" kern="1200" dirty="0"/>
            <a:t>The Journal of Financial Reporting: </a:t>
          </a:r>
          <a:r>
            <a:rPr lang="en-US" sz="1200" kern="1200" dirty="0"/>
            <a:t>Order Backlog in Earnings Conference Calls. </a:t>
          </a:r>
        </a:p>
        <a:p>
          <a:pPr marL="114300" lvl="1" indent="-114300" algn="l" defTabSz="533400">
            <a:lnSpc>
              <a:spcPct val="90000"/>
            </a:lnSpc>
            <a:spcBef>
              <a:spcPct val="0"/>
            </a:spcBef>
            <a:spcAft>
              <a:spcPct val="15000"/>
            </a:spcAft>
            <a:buFont typeface="Arial" panose="020B0604020202020204" pitchFamily="34" charset="0"/>
            <a:buChar char="•"/>
          </a:pPr>
          <a:r>
            <a:rPr lang="en-US" sz="1200" i="1" kern="1200" dirty="0"/>
            <a:t>The Journal of Accounting and Public Policy:</a:t>
          </a:r>
          <a:r>
            <a:rPr lang="en-US" sz="1200" kern="1200" dirty="0"/>
            <a:t> Market Reaction to Quantitative and Qualitative Order Backlog Disclosures. </a:t>
          </a:r>
        </a:p>
      </dsp:txBody>
      <dsp:txXfrm>
        <a:off x="6523278" y="-13603"/>
        <a:ext cx="2757843" cy="1529073"/>
      </dsp:txXfrm>
    </dsp:sp>
    <dsp:sp modelId="{36A4252E-003A-496B-9898-86B49E93D2CE}">
      <dsp:nvSpPr>
        <dsp:cNvPr id="0" name=""/>
        <dsp:cNvSpPr/>
      </dsp:nvSpPr>
      <dsp:spPr>
        <a:xfrm>
          <a:off x="149500" y="6568"/>
          <a:ext cx="3766780" cy="2032749"/>
        </a:xfrm>
        <a:prstGeom prst="roundRect">
          <a:avLst>
            <a:gd name="adj" fmla="val 10000"/>
          </a:avLst>
        </a:prstGeom>
        <a:solidFill>
          <a:schemeClr val="accent2"/>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i="1" kern="1200" dirty="0"/>
            <a:t>The Journal of Financial Data Science: </a:t>
          </a:r>
          <a:r>
            <a:rPr lang="en-US" sz="1200" kern="1200" dirty="0"/>
            <a:t>A Practical Approach to Advanced Text Mining in Finance. </a:t>
          </a:r>
          <a:endParaRPr lang="en-US" sz="1200" i="1" kern="1200" dirty="0"/>
        </a:p>
        <a:p>
          <a:pPr marL="114300" lvl="1" indent="-114300" algn="l" defTabSz="533400">
            <a:lnSpc>
              <a:spcPct val="90000"/>
            </a:lnSpc>
            <a:spcBef>
              <a:spcPct val="0"/>
            </a:spcBef>
            <a:spcAft>
              <a:spcPct val="15000"/>
            </a:spcAft>
            <a:buChar char="•"/>
          </a:pPr>
          <a:r>
            <a:rPr lang="en-US" sz="1200" i="1" kern="1200" dirty="0"/>
            <a:t>The Journal of Financial Data Science: </a:t>
          </a:r>
          <a:r>
            <a:rPr lang="en-US" sz="1200" kern="1200" dirty="0"/>
            <a:t>When More or Less is Less: Managers’ Clichés. </a:t>
          </a:r>
          <a:endParaRPr lang="en-US" sz="1200" i="1" kern="1200" dirty="0"/>
        </a:p>
        <a:p>
          <a:pPr marL="114300" lvl="1" indent="-114300" algn="l" defTabSz="533400">
            <a:lnSpc>
              <a:spcPct val="90000"/>
            </a:lnSpc>
            <a:spcBef>
              <a:spcPct val="0"/>
            </a:spcBef>
            <a:spcAft>
              <a:spcPct val="15000"/>
            </a:spcAft>
            <a:buChar char="•"/>
          </a:pPr>
          <a:r>
            <a:rPr lang="en-US" sz="1200" kern="1200" dirty="0"/>
            <a:t>Management Science: “Stiff business headwinds and unchartered economic waters”: Use of Euphemisms in Earnings Conference Calls</a:t>
          </a:r>
          <a:endParaRPr lang="en-US" sz="1200" i="1" kern="1200" dirty="0"/>
        </a:p>
      </dsp:txBody>
      <dsp:txXfrm>
        <a:off x="194153" y="51221"/>
        <a:ext cx="2547440" cy="1435256"/>
      </dsp:txXfrm>
    </dsp:sp>
    <dsp:sp modelId="{7D903DF5-8153-49C8-9F37-E1F2EB3DE204}">
      <dsp:nvSpPr>
        <dsp:cNvPr id="0" name=""/>
        <dsp:cNvSpPr/>
      </dsp:nvSpPr>
      <dsp:spPr>
        <a:xfrm>
          <a:off x="2343832" y="359751"/>
          <a:ext cx="2268132" cy="2268132"/>
        </a:xfrm>
        <a:prstGeom prst="pieWedge">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Sentiment is reflected in subsequent abnormal returns</a:t>
          </a:r>
        </a:p>
      </dsp:txBody>
      <dsp:txXfrm>
        <a:off x="3008152" y="1024071"/>
        <a:ext cx="1603812" cy="1603812"/>
      </dsp:txXfrm>
    </dsp:sp>
    <dsp:sp modelId="{D509FCCC-B25E-4CE6-B08E-B289C0042BD1}">
      <dsp:nvSpPr>
        <dsp:cNvPr id="0" name=""/>
        <dsp:cNvSpPr/>
      </dsp:nvSpPr>
      <dsp:spPr>
        <a:xfrm rot="5400000">
          <a:off x="4707678" y="359751"/>
          <a:ext cx="2268132" cy="2268132"/>
        </a:xfrm>
        <a:prstGeom prst="pieWedge">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NLP signal for financial metrics has predictive value</a:t>
          </a:r>
        </a:p>
      </dsp:txBody>
      <dsp:txXfrm rot="-5400000">
        <a:off x="4707678" y="1024071"/>
        <a:ext cx="1603812" cy="1603812"/>
      </dsp:txXfrm>
    </dsp:sp>
    <dsp:sp modelId="{97B0585E-F1CB-4A58-A170-A4EA05854852}">
      <dsp:nvSpPr>
        <dsp:cNvPr id="0" name=""/>
        <dsp:cNvSpPr/>
      </dsp:nvSpPr>
      <dsp:spPr>
        <a:xfrm rot="10800000">
          <a:off x="4716728" y="2732647"/>
          <a:ext cx="2268132" cy="2268132"/>
        </a:xfrm>
        <a:prstGeom prst="pieWedge">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Firms disclosures on current events predict stock movement</a:t>
          </a:r>
        </a:p>
      </dsp:txBody>
      <dsp:txXfrm rot="10800000">
        <a:off x="4716728" y="2732647"/>
        <a:ext cx="1603812" cy="1603812"/>
      </dsp:txXfrm>
    </dsp:sp>
    <dsp:sp modelId="{CC26724C-CA1D-4B18-9277-1289F636D324}">
      <dsp:nvSpPr>
        <dsp:cNvPr id="0" name=""/>
        <dsp:cNvSpPr/>
      </dsp:nvSpPr>
      <dsp:spPr>
        <a:xfrm rot="16200000">
          <a:off x="2343832" y="2732647"/>
          <a:ext cx="2268132" cy="2268132"/>
        </a:xfrm>
        <a:prstGeom prst="pieWedge">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Stock market reacts to verbal behavior of firm executives on the calls</a:t>
          </a:r>
        </a:p>
      </dsp:txBody>
      <dsp:txXfrm rot="5400000">
        <a:off x="3008152" y="2732647"/>
        <a:ext cx="1603812" cy="1603812"/>
      </dsp:txXfrm>
    </dsp:sp>
    <dsp:sp modelId="{A6AEB0AC-F868-4DDC-B1F6-86EFECC10DDF}">
      <dsp:nvSpPr>
        <dsp:cNvPr id="0" name=""/>
        <dsp:cNvSpPr/>
      </dsp:nvSpPr>
      <dsp:spPr>
        <a:xfrm>
          <a:off x="4272792" y="2208829"/>
          <a:ext cx="783108" cy="680963"/>
        </a:xfrm>
        <a:prstGeom prst="circularArrow">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82C5C3-99A2-4EB8-9F03-AA5A12B61C09}">
      <dsp:nvSpPr>
        <dsp:cNvPr id="0" name=""/>
        <dsp:cNvSpPr/>
      </dsp:nvSpPr>
      <dsp:spPr>
        <a:xfrm rot="10800000">
          <a:off x="4272792" y="2470738"/>
          <a:ext cx="783108" cy="680963"/>
        </a:xfrm>
        <a:prstGeom prst="circularArrow">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A689D-9051-4843-B6E0-F2043C647EDC}">
      <dsp:nvSpPr>
        <dsp:cNvPr id="0" name=""/>
        <dsp:cNvSpPr/>
      </dsp:nvSpPr>
      <dsp:spPr>
        <a:xfrm>
          <a:off x="108996" y="1243583"/>
          <a:ext cx="2897258" cy="2389631"/>
        </a:xfrm>
        <a:prstGeom prst="roundRect">
          <a:avLst>
            <a:gd name="adj" fmla="val 10000"/>
          </a:avLst>
        </a:prstGeom>
        <a:solidFill>
          <a:schemeClr val="accent2">
            <a:alpha val="90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US" sz="1300" kern="1200" dirty="0"/>
            <a:t>Supervised machine learning focused on financial statement items: Sales, Inventory, Debt </a:t>
          </a:r>
        </a:p>
        <a:p>
          <a:pPr marL="114300" lvl="1" indent="-114300" algn="l" defTabSz="577850">
            <a:lnSpc>
              <a:spcPct val="90000"/>
            </a:lnSpc>
            <a:spcBef>
              <a:spcPct val="0"/>
            </a:spcBef>
            <a:spcAft>
              <a:spcPct val="15000"/>
            </a:spcAft>
            <a:buChar char="•"/>
          </a:pPr>
          <a:r>
            <a:rPr lang="en-US" sz="1300" kern="1200" dirty="0"/>
            <a:t>Curated list of voluntary disclosures with predictive power: Order Backlog, Liquidity, Going Concern </a:t>
          </a:r>
        </a:p>
      </dsp:txBody>
      <dsp:txXfrm>
        <a:off x="163988" y="1298575"/>
        <a:ext cx="2787274" cy="1767584"/>
      </dsp:txXfrm>
    </dsp:sp>
    <dsp:sp modelId="{0944ED34-7245-4D18-9DF9-D087CFF611A4}">
      <dsp:nvSpPr>
        <dsp:cNvPr id="0" name=""/>
        <dsp:cNvSpPr/>
      </dsp:nvSpPr>
      <dsp:spPr>
        <a:xfrm>
          <a:off x="1716396" y="1738074"/>
          <a:ext cx="3305411" cy="3305411"/>
        </a:xfrm>
        <a:prstGeom prst="leftCircularArrow">
          <a:avLst>
            <a:gd name="adj1" fmla="val 3486"/>
            <a:gd name="adj2" fmla="val 432338"/>
            <a:gd name="adj3" fmla="val 2207849"/>
            <a:gd name="adj4" fmla="val 9024489"/>
            <a:gd name="adj5" fmla="val 4067"/>
          </a:avLst>
        </a:prstGeom>
        <a:solidFill>
          <a:schemeClr val="accent6"/>
        </a:solidFill>
        <a:ln>
          <a:noFill/>
        </a:ln>
        <a:effectLst/>
      </dsp:spPr>
      <dsp:style>
        <a:lnRef idx="0">
          <a:scrgbClr r="0" g="0" b="0"/>
        </a:lnRef>
        <a:fillRef idx="1">
          <a:scrgbClr r="0" g="0" b="0"/>
        </a:fillRef>
        <a:effectRef idx="0">
          <a:scrgbClr r="0" g="0" b="0"/>
        </a:effectRef>
        <a:fontRef idx="minor">
          <a:schemeClr val="lt1"/>
        </a:fontRef>
      </dsp:style>
    </dsp:sp>
    <dsp:sp modelId="{FD55B394-9FDA-4769-A2E6-19F204B51856}">
      <dsp:nvSpPr>
        <dsp:cNvPr id="0" name=""/>
        <dsp:cNvSpPr/>
      </dsp:nvSpPr>
      <dsp:spPr>
        <a:xfrm>
          <a:off x="752831" y="3121152"/>
          <a:ext cx="2575340" cy="1024128"/>
        </a:xfrm>
        <a:prstGeom prst="roundRect">
          <a:avLst>
            <a:gd name="adj" fmla="val 10000"/>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55880" rIns="83820" bIns="55880" numCol="1" spcCol="1270" anchor="ctr" anchorCtr="0">
          <a:noAutofit/>
        </a:bodyPr>
        <a:lstStyle/>
        <a:p>
          <a:pPr marL="0" lvl="0" indent="0" algn="ctr" defTabSz="1955800">
            <a:lnSpc>
              <a:spcPct val="90000"/>
            </a:lnSpc>
            <a:spcBef>
              <a:spcPct val="0"/>
            </a:spcBef>
            <a:spcAft>
              <a:spcPct val="35000"/>
            </a:spcAft>
            <a:buNone/>
          </a:pPr>
          <a:r>
            <a:rPr lang="en-US" sz="4400" kern="1200" dirty="0"/>
            <a:t>NLP Rules</a:t>
          </a:r>
        </a:p>
      </dsp:txBody>
      <dsp:txXfrm>
        <a:off x="782827" y="3151148"/>
        <a:ext cx="2515348" cy="964136"/>
      </dsp:txXfrm>
    </dsp:sp>
    <dsp:sp modelId="{9C39AA6A-F22E-4774-86DF-61C115DF310E}">
      <dsp:nvSpPr>
        <dsp:cNvPr id="0" name=""/>
        <dsp:cNvSpPr/>
      </dsp:nvSpPr>
      <dsp:spPr>
        <a:xfrm>
          <a:off x="3876812" y="1243583"/>
          <a:ext cx="2897258" cy="2389631"/>
        </a:xfrm>
        <a:prstGeom prst="roundRect">
          <a:avLst>
            <a:gd name="adj" fmla="val 10000"/>
          </a:avLst>
        </a:prstGeom>
        <a:solidFill>
          <a:schemeClr val="accent2">
            <a:alpha val="90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US" sz="1300" kern="1200" dirty="0">
              <a:latin typeface="+mn-lt"/>
            </a:rPr>
            <a:t>Rule applied to the full repository of MRF, GMRF, and Earning Call documents</a:t>
          </a:r>
          <a:endParaRPr lang="en-US" sz="1300" kern="1200" dirty="0"/>
        </a:p>
        <a:p>
          <a:pPr marL="114300" lvl="1" indent="-114300" algn="l" defTabSz="577850">
            <a:lnSpc>
              <a:spcPct val="90000"/>
            </a:lnSpc>
            <a:spcBef>
              <a:spcPct val="0"/>
            </a:spcBef>
            <a:spcAft>
              <a:spcPct val="15000"/>
            </a:spcAft>
            <a:buChar char="•"/>
          </a:pPr>
          <a:r>
            <a:rPr lang="en-US" sz="1300" kern="1200" dirty="0"/>
            <a:t>Classify sentences by Parent Topic (Inventory), Subtopic (Inventory Increase), Reasons (Higher Demand).</a:t>
          </a:r>
        </a:p>
        <a:p>
          <a:pPr marL="114300" lvl="1" indent="-114300" algn="l" defTabSz="577850">
            <a:lnSpc>
              <a:spcPct val="90000"/>
            </a:lnSpc>
            <a:spcBef>
              <a:spcPct val="0"/>
            </a:spcBef>
            <a:spcAft>
              <a:spcPct val="15000"/>
            </a:spcAft>
            <a:buChar char="•"/>
          </a:pPr>
          <a:r>
            <a:rPr lang="en-US" sz="1300" kern="1200" dirty="0"/>
            <a:t>Assign Polarity (Positive, Negative, Neutral) to Subtopic and Reason</a:t>
          </a:r>
        </a:p>
      </dsp:txBody>
      <dsp:txXfrm>
        <a:off x="3931804" y="1810640"/>
        <a:ext cx="2787274" cy="1767584"/>
      </dsp:txXfrm>
    </dsp:sp>
    <dsp:sp modelId="{6327D1DD-1633-47F2-A80C-F5B8DB1D656E}">
      <dsp:nvSpPr>
        <dsp:cNvPr id="0" name=""/>
        <dsp:cNvSpPr/>
      </dsp:nvSpPr>
      <dsp:spPr>
        <a:xfrm>
          <a:off x="5460068" y="-260381"/>
          <a:ext cx="3675616" cy="3675616"/>
        </a:xfrm>
        <a:prstGeom prst="circularArrow">
          <a:avLst>
            <a:gd name="adj1" fmla="val 3135"/>
            <a:gd name="adj2" fmla="val 385569"/>
            <a:gd name="adj3" fmla="val 19438921"/>
            <a:gd name="adj4" fmla="val 12575511"/>
            <a:gd name="adj5" fmla="val 3657"/>
          </a:avLst>
        </a:prstGeom>
        <a:solidFill>
          <a:schemeClr val="accent6"/>
        </a:solidFill>
        <a:ln>
          <a:noFill/>
        </a:ln>
        <a:effectLst/>
      </dsp:spPr>
      <dsp:style>
        <a:lnRef idx="0">
          <a:scrgbClr r="0" g="0" b="0"/>
        </a:lnRef>
        <a:fillRef idx="1">
          <a:scrgbClr r="0" g="0" b="0"/>
        </a:fillRef>
        <a:effectRef idx="0">
          <a:scrgbClr r="0" g="0" b="0"/>
        </a:effectRef>
        <a:fontRef idx="minor">
          <a:schemeClr val="lt1"/>
        </a:fontRef>
      </dsp:style>
    </dsp:sp>
    <dsp:sp modelId="{4934E3C1-7517-444F-99DF-7C11CB149AC6}">
      <dsp:nvSpPr>
        <dsp:cNvPr id="0" name=""/>
        <dsp:cNvSpPr/>
      </dsp:nvSpPr>
      <dsp:spPr>
        <a:xfrm>
          <a:off x="4520647" y="731520"/>
          <a:ext cx="2575340" cy="1024128"/>
        </a:xfrm>
        <a:prstGeom prst="roundRect">
          <a:avLst>
            <a:gd name="adj" fmla="val 10000"/>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55880" rIns="83820" bIns="55880" numCol="1" spcCol="1270" anchor="ctr" anchorCtr="0">
          <a:noAutofit/>
        </a:bodyPr>
        <a:lstStyle/>
        <a:p>
          <a:pPr marL="0" lvl="0" indent="0" algn="ctr" defTabSz="1955800">
            <a:lnSpc>
              <a:spcPct val="90000"/>
            </a:lnSpc>
            <a:spcBef>
              <a:spcPct val="0"/>
            </a:spcBef>
            <a:spcAft>
              <a:spcPct val="35000"/>
            </a:spcAft>
            <a:buNone/>
          </a:pPr>
          <a:r>
            <a:rPr lang="en-US" sz="4400" kern="1200" dirty="0"/>
            <a:t>Extraction</a:t>
          </a:r>
        </a:p>
      </dsp:txBody>
      <dsp:txXfrm>
        <a:off x="4550643" y="761516"/>
        <a:ext cx="2515348" cy="964136"/>
      </dsp:txXfrm>
    </dsp:sp>
    <dsp:sp modelId="{7B36ACB6-F45C-4107-8AE7-FA1957990071}">
      <dsp:nvSpPr>
        <dsp:cNvPr id="0" name=""/>
        <dsp:cNvSpPr/>
      </dsp:nvSpPr>
      <dsp:spPr>
        <a:xfrm>
          <a:off x="7644627" y="1243583"/>
          <a:ext cx="2897258" cy="2389631"/>
        </a:xfrm>
        <a:prstGeom prst="roundRect">
          <a:avLst>
            <a:gd name="adj" fmla="val 10000"/>
          </a:avLst>
        </a:prstGeom>
        <a:solidFill>
          <a:schemeClr val="accent2">
            <a:alpha val="90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mn-lt"/>
            </a:rPr>
            <a:t>Company and document IDs</a:t>
          </a:r>
          <a:endParaRPr lang="en-US" sz="1400" kern="1200" dirty="0"/>
        </a:p>
        <a:p>
          <a:pPr marL="114300" lvl="1" indent="-114300" algn="l" defTabSz="622300">
            <a:lnSpc>
              <a:spcPct val="90000"/>
            </a:lnSpc>
            <a:spcBef>
              <a:spcPct val="0"/>
            </a:spcBef>
            <a:spcAft>
              <a:spcPct val="15000"/>
            </a:spcAft>
            <a:buChar char="•"/>
          </a:pPr>
          <a:r>
            <a:rPr lang="en-US" sz="1400" kern="1200" dirty="0"/>
            <a:t>Document section (i.e. Management Discussion vs. Q&amp;A for Earnings Calls)</a:t>
          </a:r>
        </a:p>
        <a:p>
          <a:pPr marL="114300" lvl="1" indent="-114300" algn="l" defTabSz="622300">
            <a:lnSpc>
              <a:spcPct val="90000"/>
            </a:lnSpc>
            <a:spcBef>
              <a:spcPct val="0"/>
            </a:spcBef>
            <a:spcAft>
              <a:spcPct val="15000"/>
            </a:spcAft>
            <a:buChar char="•"/>
          </a:pPr>
          <a:r>
            <a:rPr lang="en-US" sz="1400" kern="1200" dirty="0"/>
            <a:t>Parent Topic, Subtopic, Reason</a:t>
          </a:r>
        </a:p>
        <a:p>
          <a:pPr marL="114300" lvl="1" indent="-114300" algn="l" defTabSz="622300">
            <a:lnSpc>
              <a:spcPct val="90000"/>
            </a:lnSpc>
            <a:spcBef>
              <a:spcPct val="0"/>
            </a:spcBef>
            <a:spcAft>
              <a:spcPct val="15000"/>
            </a:spcAft>
            <a:buChar char="•"/>
          </a:pPr>
          <a:r>
            <a:rPr lang="en-US" sz="1400" kern="1200" dirty="0"/>
            <a:t>Polarity</a:t>
          </a:r>
        </a:p>
        <a:p>
          <a:pPr marL="114300" lvl="1" indent="-114300" algn="l" defTabSz="622300">
            <a:lnSpc>
              <a:spcPct val="90000"/>
            </a:lnSpc>
            <a:spcBef>
              <a:spcPct val="0"/>
            </a:spcBef>
            <a:spcAft>
              <a:spcPct val="15000"/>
            </a:spcAft>
            <a:buChar char="•"/>
          </a:pPr>
          <a:r>
            <a:rPr lang="en-US" sz="1400" kern="1200" dirty="0"/>
            <a:t>Extracted sentence</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dsp:txBody>
      <dsp:txXfrm>
        <a:off x="7699619" y="1298575"/>
        <a:ext cx="2787274" cy="1767584"/>
      </dsp:txXfrm>
    </dsp:sp>
    <dsp:sp modelId="{63E25648-DF08-4E18-AA1A-C9B7DFE7FBA6}">
      <dsp:nvSpPr>
        <dsp:cNvPr id="0" name=""/>
        <dsp:cNvSpPr/>
      </dsp:nvSpPr>
      <dsp:spPr>
        <a:xfrm>
          <a:off x="8288462" y="3121152"/>
          <a:ext cx="2575340" cy="1024128"/>
        </a:xfrm>
        <a:prstGeom prst="roundRect">
          <a:avLst>
            <a:gd name="adj" fmla="val 10000"/>
          </a:avLst>
        </a:prstGeom>
        <a:solidFill>
          <a:schemeClr val="lt1">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55880" rIns="83820" bIns="55880" numCol="1" spcCol="1270" anchor="ctr" anchorCtr="0">
          <a:noAutofit/>
        </a:bodyPr>
        <a:lstStyle/>
        <a:p>
          <a:pPr marL="0" lvl="0" indent="0" algn="ctr" defTabSz="1955800">
            <a:lnSpc>
              <a:spcPct val="90000"/>
            </a:lnSpc>
            <a:spcBef>
              <a:spcPct val="0"/>
            </a:spcBef>
            <a:spcAft>
              <a:spcPct val="35000"/>
            </a:spcAft>
            <a:buNone/>
          </a:pPr>
          <a:r>
            <a:rPr lang="en-US" sz="4400" kern="1200" dirty="0"/>
            <a:t>Output</a:t>
          </a:r>
        </a:p>
      </dsp:txBody>
      <dsp:txXfrm>
        <a:off x="8318458" y="3151148"/>
        <a:ext cx="2515348" cy="9641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8CB69-7B94-4757-991E-3DE8A3F38DFC}">
      <dsp:nvSpPr>
        <dsp:cNvPr id="0" name=""/>
        <dsp:cNvSpPr/>
      </dsp:nvSpPr>
      <dsp:spPr>
        <a:xfrm>
          <a:off x="-6059519" y="-927411"/>
          <a:ext cx="7215355" cy="7215355"/>
        </a:xfrm>
        <a:prstGeom prst="blockArc">
          <a:avLst>
            <a:gd name="adj1" fmla="val 18900000"/>
            <a:gd name="adj2" fmla="val 2700000"/>
            <a:gd name="adj3" fmla="val 299"/>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0623E440-EC44-4114-8B63-0A6AEED9AE46}">
      <dsp:nvSpPr>
        <dsp:cNvPr id="0" name=""/>
        <dsp:cNvSpPr/>
      </dsp:nvSpPr>
      <dsp:spPr>
        <a:xfrm>
          <a:off x="744041" y="536053"/>
          <a:ext cx="8188775" cy="1072106"/>
        </a:xfrm>
        <a:prstGeom prst="rect">
          <a:avLst/>
        </a:prstGeom>
        <a:solidFill>
          <a:schemeClr val="lt1">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0984"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Identification of Events* with Polarity</a:t>
          </a:r>
        </a:p>
      </dsp:txBody>
      <dsp:txXfrm>
        <a:off x="744041" y="536053"/>
        <a:ext cx="8188775" cy="1072106"/>
      </dsp:txXfrm>
    </dsp:sp>
    <dsp:sp modelId="{14856A37-E3ED-4586-A3CB-C26ABF1A8473}">
      <dsp:nvSpPr>
        <dsp:cNvPr id="0" name=""/>
        <dsp:cNvSpPr/>
      </dsp:nvSpPr>
      <dsp:spPr>
        <a:xfrm>
          <a:off x="73975" y="402039"/>
          <a:ext cx="1340133" cy="1340133"/>
        </a:xfrm>
        <a:prstGeom prst="ellipse">
          <a:avLst/>
        </a:prstGeom>
        <a:solidFill>
          <a:schemeClr val="accent6"/>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dsp:style>
    </dsp:sp>
    <dsp:sp modelId="{62CCD250-B08D-422E-B5E8-1FCBF92BC7DB}">
      <dsp:nvSpPr>
        <dsp:cNvPr id="0" name=""/>
        <dsp:cNvSpPr/>
      </dsp:nvSpPr>
      <dsp:spPr>
        <a:xfrm>
          <a:off x="1133752" y="2144212"/>
          <a:ext cx="7799065" cy="1072106"/>
        </a:xfrm>
        <a:prstGeom prst="rect">
          <a:avLst/>
        </a:prstGeom>
        <a:solidFill>
          <a:schemeClr val="lt1">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0984"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Ability to construct a sentiment score by weighting extractions and polarity </a:t>
          </a:r>
        </a:p>
      </dsp:txBody>
      <dsp:txXfrm>
        <a:off x="1133752" y="2144212"/>
        <a:ext cx="7799065" cy="1072106"/>
      </dsp:txXfrm>
    </dsp:sp>
    <dsp:sp modelId="{6448C841-1F9F-4755-BE48-637B9C9864C1}">
      <dsp:nvSpPr>
        <dsp:cNvPr id="0" name=""/>
        <dsp:cNvSpPr/>
      </dsp:nvSpPr>
      <dsp:spPr>
        <a:xfrm>
          <a:off x="463686" y="2010199"/>
          <a:ext cx="1340133" cy="1340133"/>
        </a:xfrm>
        <a:prstGeom prst="ellipse">
          <a:avLst/>
        </a:prstGeom>
        <a:solidFill>
          <a:schemeClr val="accent6"/>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dsp:style>
    </dsp:sp>
    <dsp:sp modelId="{C954A0BE-D47C-4833-8B2F-F832881834DE}">
      <dsp:nvSpPr>
        <dsp:cNvPr id="0" name=""/>
        <dsp:cNvSpPr/>
      </dsp:nvSpPr>
      <dsp:spPr>
        <a:xfrm>
          <a:off x="744041" y="3752372"/>
          <a:ext cx="8188775" cy="1072106"/>
        </a:xfrm>
        <a:prstGeom prst="rect">
          <a:avLst/>
        </a:prstGeom>
        <a:solidFill>
          <a:schemeClr val="lt1">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0984"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Use labeled sentences to train LLM model</a:t>
          </a:r>
        </a:p>
      </dsp:txBody>
      <dsp:txXfrm>
        <a:off x="744041" y="3752372"/>
        <a:ext cx="8188775" cy="1072106"/>
      </dsp:txXfrm>
    </dsp:sp>
    <dsp:sp modelId="{4A15A391-4EB5-4A1B-B6E5-F0C646BF8661}">
      <dsp:nvSpPr>
        <dsp:cNvPr id="0" name=""/>
        <dsp:cNvSpPr/>
      </dsp:nvSpPr>
      <dsp:spPr>
        <a:xfrm>
          <a:off x="73975" y="3618359"/>
          <a:ext cx="1340133" cy="1340133"/>
        </a:xfrm>
        <a:prstGeom prst="ellipse">
          <a:avLst/>
        </a:prstGeom>
        <a:solidFill>
          <a:schemeClr val="accent6"/>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IN"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B4004FC-6184-4312-A6C5-46B19B7B237D}" type="datetimeFigureOut">
              <a:rPr lang="en-IN" smtClean="0"/>
              <a:t>25/06/24</a:t>
            </a:fld>
            <a:endParaRPr lang="en-IN"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IN"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IN"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2D7FFA4-9FFC-43D9-9C36-02908776210E}" type="slidenum">
              <a:rPr lang="en-IN" smtClean="0"/>
              <a:t>‹#›</a:t>
            </a:fld>
            <a:endParaRPr lang="en-IN" dirty="0"/>
          </a:p>
        </p:txBody>
      </p:sp>
    </p:spTree>
    <p:extLst>
      <p:ext uri="{BB962C8B-B14F-4D97-AF65-F5344CB8AC3E}">
        <p14:creationId xmlns:p14="http://schemas.microsoft.com/office/powerpoint/2010/main" val="367419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0463" y="547688"/>
            <a:ext cx="4862512" cy="27352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4079">
              <a:defRPr/>
            </a:pPr>
            <a:fld id="{B322C2A3-2CD4-4BAF-929A-103CF0A625BB}" type="slidenum">
              <a:rPr lang="en-US" sz="1900" kern="0">
                <a:solidFill>
                  <a:sysClr val="windowText" lastClr="000000"/>
                </a:solidFill>
              </a:rPr>
              <a:pPr defTabSz="944079">
                <a:defRPr/>
              </a:pPr>
              <a:t>1</a:t>
            </a:fld>
            <a:endParaRPr lang="en-US" sz="1900" kern="0" dirty="0">
              <a:solidFill>
                <a:sysClr val="windowText" lastClr="000000"/>
              </a:solidFill>
            </a:endParaRPr>
          </a:p>
        </p:txBody>
      </p:sp>
    </p:spTree>
    <p:extLst>
      <p:ext uri="{BB962C8B-B14F-4D97-AF65-F5344CB8AC3E}">
        <p14:creationId xmlns:p14="http://schemas.microsoft.com/office/powerpoint/2010/main" val="1608157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7FFA4-9FFC-43D9-9C36-02908776210E}" type="slidenum">
              <a:rPr lang="en-IN" smtClean="0"/>
              <a:t>3</a:t>
            </a:fld>
            <a:endParaRPr lang="en-IN" dirty="0"/>
          </a:p>
        </p:txBody>
      </p:sp>
    </p:spTree>
    <p:extLst>
      <p:ext uri="{BB962C8B-B14F-4D97-AF65-F5344CB8AC3E}">
        <p14:creationId xmlns:p14="http://schemas.microsoft.com/office/powerpoint/2010/main" val="2258031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27288" y="546100"/>
            <a:ext cx="4851400" cy="2728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2289">
              <a:defRPr/>
            </a:pPr>
            <a:fld id="{B322C2A3-2CD4-4BAF-929A-103CF0A625BB}" type="slidenum">
              <a:rPr lang="en-US">
                <a:solidFill>
                  <a:prstClr val="black"/>
                </a:solidFill>
                <a:latin typeface="Calibri" panose="020F0502020204030204"/>
              </a:rPr>
              <a:pPr defTabSz="942289">
                <a:defRPr/>
              </a:pPr>
              <a:t>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48797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7FFA4-9FFC-43D9-9C36-02908776210E}" type="slidenum">
              <a:rPr lang="en-IN" smtClean="0"/>
              <a:t>9</a:t>
            </a:fld>
            <a:endParaRPr lang="en-IN" dirty="0"/>
          </a:p>
        </p:txBody>
      </p:sp>
    </p:spTree>
    <p:extLst>
      <p:ext uri="{BB962C8B-B14F-4D97-AF65-F5344CB8AC3E}">
        <p14:creationId xmlns:p14="http://schemas.microsoft.com/office/powerpoint/2010/main" val="321824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7FFA4-9FFC-43D9-9C36-02908776210E}" type="slidenum">
              <a:rPr lang="en-IN" smtClean="0"/>
              <a:t>10</a:t>
            </a:fld>
            <a:endParaRPr lang="en-IN" dirty="0"/>
          </a:p>
        </p:txBody>
      </p:sp>
    </p:spTree>
    <p:extLst>
      <p:ext uri="{BB962C8B-B14F-4D97-AF65-F5344CB8AC3E}">
        <p14:creationId xmlns:p14="http://schemas.microsoft.com/office/powerpoint/2010/main" val="579820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7FFA4-9FFC-43D9-9C36-02908776210E}" type="slidenum">
              <a:rPr lang="en-IN" smtClean="0"/>
              <a:t>11</a:t>
            </a:fld>
            <a:endParaRPr lang="en-IN" dirty="0"/>
          </a:p>
        </p:txBody>
      </p:sp>
    </p:spTree>
    <p:extLst>
      <p:ext uri="{BB962C8B-B14F-4D97-AF65-F5344CB8AC3E}">
        <p14:creationId xmlns:p14="http://schemas.microsoft.com/office/powerpoint/2010/main" val="876635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D7FFA4-9FFC-43D9-9C36-02908776210E}" type="slidenum">
              <a:rPr lang="en-IN" smtClean="0"/>
              <a:t>12</a:t>
            </a:fld>
            <a:endParaRPr lang="en-IN" dirty="0"/>
          </a:p>
        </p:txBody>
      </p:sp>
    </p:spTree>
    <p:extLst>
      <p:ext uri="{BB962C8B-B14F-4D97-AF65-F5344CB8AC3E}">
        <p14:creationId xmlns:p14="http://schemas.microsoft.com/office/powerpoint/2010/main" val="288813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4100" y="531813"/>
            <a:ext cx="4724400" cy="2657475"/>
          </a:xfrm>
        </p:spPr>
      </p:sp>
      <p:sp>
        <p:nvSpPr>
          <p:cNvPr id="3" name="Notes Placeholder 2"/>
          <p:cNvSpPr>
            <a:spLocks noGrp="1"/>
          </p:cNvSpPr>
          <p:nvPr>
            <p:ph type="body" idx="1"/>
          </p:nvPr>
        </p:nvSpPr>
        <p:spPr/>
        <p:txBody>
          <a:bodyPr/>
          <a:lstStyle/>
          <a:p>
            <a:r>
              <a:rPr lang="en-US" dirty="0"/>
              <a:t>Top down vs bottom up. “Let’s create events out of the most frequent words”. We tell it what to look for. We base this on approach to analyzing financial items. Framework from </a:t>
            </a:r>
            <a:r>
              <a:rPr lang="en-US" dirty="0" err="1"/>
              <a:t>computstat</a:t>
            </a:r>
            <a:r>
              <a:rPr lang="en-US" dirty="0"/>
              <a:t> and used by quants for ~50 years. </a:t>
            </a:r>
          </a:p>
          <a:p>
            <a:r>
              <a:rPr lang="en-US" dirty="0"/>
              <a:t>Large Language models can create any output. </a:t>
            </a:r>
          </a:p>
          <a:p>
            <a:r>
              <a:rPr lang="en-US" dirty="0"/>
              <a:t>Sensitive prompting. Same question different answer</a:t>
            </a:r>
          </a:p>
          <a:p>
            <a:r>
              <a:rPr lang="en-US" dirty="0"/>
              <a:t>Prompt inspiration</a:t>
            </a:r>
          </a:p>
          <a:p>
            <a:r>
              <a:rPr lang="en-US" dirty="0"/>
              <a:t>Road map to prompting</a:t>
            </a:r>
          </a:p>
          <a:p>
            <a:r>
              <a:rPr lang="en-US" dirty="0"/>
              <a:t>Summary won’t </a:t>
            </a:r>
          </a:p>
          <a:p>
            <a:r>
              <a:rPr lang="en-US" dirty="0" err="1"/>
              <a:t>Computext</a:t>
            </a:r>
            <a:r>
              <a:rPr lang="en-US" dirty="0"/>
              <a:t> fragments text</a:t>
            </a:r>
          </a:p>
        </p:txBody>
      </p:sp>
      <p:sp>
        <p:nvSpPr>
          <p:cNvPr id="4" name="Slide Number Placeholder 3"/>
          <p:cNvSpPr>
            <a:spLocks noGrp="1"/>
          </p:cNvSpPr>
          <p:nvPr>
            <p:ph type="sldNum" sz="quarter" idx="10"/>
          </p:nvPr>
        </p:nvSpPr>
        <p:spPr/>
        <p:txBody>
          <a:bodyPr/>
          <a:lstStyle/>
          <a:p>
            <a:fld id="{B322C2A3-2CD4-4BAF-929A-103CF0A625BB}" type="slidenum">
              <a:rPr lang="en-US" smtClean="0"/>
              <a:pPr/>
              <a:t>16</a:t>
            </a:fld>
            <a:endParaRPr lang="en-US" dirty="0"/>
          </a:p>
        </p:txBody>
      </p:sp>
    </p:spTree>
    <p:extLst>
      <p:ext uri="{BB962C8B-B14F-4D97-AF65-F5344CB8AC3E}">
        <p14:creationId xmlns:p14="http://schemas.microsoft.com/office/powerpoint/2010/main" val="1956387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4100" y="531813"/>
            <a:ext cx="4724400" cy="265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2C2A3-2CD4-4BAF-929A-103CF0A625BB}" type="slidenum">
              <a:rPr lang="en-US" smtClean="0"/>
              <a:pPr/>
              <a:t>18</a:t>
            </a:fld>
            <a:endParaRPr lang="en-US" dirty="0"/>
          </a:p>
        </p:txBody>
      </p:sp>
    </p:spTree>
    <p:extLst>
      <p:ext uri="{BB962C8B-B14F-4D97-AF65-F5344CB8AC3E}">
        <p14:creationId xmlns:p14="http://schemas.microsoft.com/office/powerpoint/2010/main" val="219654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4100" y="531813"/>
            <a:ext cx="4724400" cy="265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22C2A3-2CD4-4BAF-929A-103CF0A62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803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4100" y="531813"/>
            <a:ext cx="4724400" cy="265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22C2A3-2CD4-4BAF-929A-103CF0A62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7612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4100" y="531813"/>
            <a:ext cx="4724400" cy="265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22C2A3-2CD4-4BAF-929A-103CF0A62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3302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937199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60447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246015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93819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9" name="Slide Number Placeholder 8"/>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115646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0500" y="93228"/>
            <a:ext cx="11247120" cy="640080"/>
          </a:xfrm>
        </p:spPr>
        <p:txBody>
          <a:bodyPr/>
          <a:lstStyle/>
          <a:p>
            <a:r>
              <a:rPr lang="en-US" dirty="0"/>
              <a:t>Click to edit Master title style</a:t>
            </a:r>
            <a:endParaRPr lang="en-IN" dirty="0"/>
          </a:p>
        </p:txBody>
      </p:sp>
      <p:sp>
        <p:nvSpPr>
          <p:cNvPr id="5" name="Slide Number Placeholder 4"/>
          <p:cNvSpPr>
            <a:spLocks noGrp="1"/>
          </p:cNvSpPr>
          <p:nvPr>
            <p:ph type="sldNum" sz="quarter" idx="12"/>
          </p:nvPr>
        </p:nvSpPr>
        <p:spPr/>
        <p:txBody>
          <a:bodyPr/>
          <a:lstStyle>
            <a:lvl1pPr>
              <a:defRPr sz="800"/>
            </a:lvl1pPr>
          </a:lstStyle>
          <a:p>
            <a:fld id="{F77CF02B-2998-4FF3-BBC3-9F8428132E32}" type="slidenum">
              <a:rPr lang="en-IN" smtClean="0"/>
              <a:pPr/>
              <a:t>‹#›</a:t>
            </a:fld>
            <a:endParaRPr lang="en-IN" dirty="0"/>
          </a:p>
        </p:txBody>
      </p:sp>
    </p:spTree>
    <p:extLst>
      <p:ext uri="{BB962C8B-B14F-4D97-AF65-F5344CB8AC3E}">
        <p14:creationId xmlns:p14="http://schemas.microsoft.com/office/powerpoint/2010/main" val="312282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836570" y="6688695"/>
            <a:ext cx="314324" cy="170334"/>
          </a:xfrm>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64993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160607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22619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052102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30614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609600" y="839401"/>
            <a:ext cx="10972800" cy="4876800"/>
          </a:xfrm>
        </p:spPr>
        <p:txBody>
          <a:bodyPr/>
          <a:lstStyle>
            <a:lvl1pPr>
              <a:defRPr strike="noStrike">
                <a:latin typeface="Calibri" pitchFamily="34" charset="0"/>
              </a:defRPr>
            </a:lvl1pPr>
            <a:lvl2pPr>
              <a:defRPr strike="noStrike">
                <a:latin typeface="Calibri" pitchFamily="34" charset="0"/>
              </a:defRPr>
            </a:lvl2pPr>
            <a:lvl3pPr>
              <a:defRPr strike="noStrike">
                <a:latin typeface="Calibri" pitchFamily="34" charset="0"/>
              </a:defRPr>
            </a:lvl3pPr>
            <a:lvl4pPr>
              <a:defRPr strike="noStrike">
                <a:latin typeface="Calibri" pitchFamily="34" charset="0"/>
              </a:defRPr>
            </a:lvl4pPr>
            <a:lvl5pPr>
              <a:defRPr strike="noStrike">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65469"/>
            <a:ext cx="10972800" cy="563563"/>
          </a:xfrm>
          <a:prstGeom prst="rect">
            <a:avLst/>
          </a:prstGeom>
        </p:spPr>
        <p:txBody>
          <a:bodyPr anchor="ctr"/>
          <a:lstStyle>
            <a:lvl1pPr>
              <a:defRPr>
                <a:solidFill>
                  <a:schemeClr val="bg1"/>
                </a:solidFill>
                <a:latin typeface="Calibri" pitchFamily="34" charset="0"/>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780F28F6-D42E-4128-97DF-B9B44C8DBFF1}"/>
              </a:ext>
            </a:extLst>
          </p:cNvPr>
          <p:cNvSpPr txBox="1">
            <a:spLocks/>
          </p:cNvSpPr>
          <p:nvPr userDrawn="1"/>
        </p:nvSpPr>
        <p:spPr>
          <a:xfrm>
            <a:off x="11806751" y="6688688"/>
            <a:ext cx="314324" cy="170334"/>
          </a:xfrm>
          <a:prstGeom prst="rect">
            <a:avLst/>
          </a:prstGeom>
        </p:spPr>
        <p:txBody>
          <a:bodyPr vert="horz" lIns="91440" tIns="45720" rIns="91440" bIns="45720" rtlCol="0" anchor="ctr"/>
          <a:lstStyle>
            <a:defPPr>
              <a:defRPr lang="en-US"/>
            </a:defPPr>
            <a:lvl1pPr marL="0" algn="ctr" defTabSz="914400" rtl="0" eaLnBrk="1" latinLnBrk="0" hangingPunct="1">
              <a:defRPr sz="800" b="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7CF02B-2998-4FF3-BBC3-9F8428132E32}" type="slidenum">
              <a:rPr lang="en-IN" b="0" smtClean="0"/>
              <a:pPr/>
              <a:t>‹#›</a:t>
            </a:fld>
            <a:endParaRPr lang="en-IN" b="0" dirty="0"/>
          </a:p>
        </p:txBody>
      </p:sp>
    </p:spTree>
    <p:extLst>
      <p:ext uri="{BB962C8B-B14F-4D97-AF65-F5344CB8AC3E}">
        <p14:creationId xmlns:p14="http://schemas.microsoft.com/office/powerpoint/2010/main" val="1102354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CE4E8660-BBE4-4719-BBC5-195FE57D6ACC}" type="datetime1">
              <a:rPr lang="en-IN" smtClean="0"/>
              <a:t>25/06/24</a:t>
            </a:fld>
            <a:endParaRPr lang="en-IN" dirty="0"/>
          </a:p>
        </p:txBody>
      </p:sp>
      <p:sp>
        <p:nvSpPr>
          <p:cNvPr id="5" name="Footer Placeholder 4"/>
          <p:cNvSpPr>
            <a:spLocks noGrp="1"/>
          </p:cNvSpPr>
          <p:nvPr>
            <p:ph type="ftr" sz="quarter" idx="11"/>
          </p:nvPr>
        </p:nvSpPr>
        <p:spPr/>
        <p:txBody>
          <a:bodyPr/>
          <a:lstStyle/>
          <a:p>
            <a:r>
              <a:rPr lang="en-IN" dirty="0"/>
              <a:t>CA Proprietary &amp; Confidential </a:t>
            </a:r>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2393252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p:txBody>
          <a:bodyPr/>
          <a:lstStyle/>
          <a:p>
            <a:fld id="{05084CF6-8580-4943-8F91-C8BFD8440674}" type="datetime1">
              <a:rPr lang="en-IN" smtClean="0"/>
              <a:t>25/06/24</a:t>
            </a:fld>
            <a:endParaRPr lang="en-IN" dirty="0"/>
          </a:p>
        </p:txBody>
      </p:sp>
      <p:sp>
        <p:nvSpPr>
          <p:cNvPr id="5" name="Footer Placeholder 4"/>
          <p:cNvSpPr>
            <a:spLocks noGrp="1"/>
          </p:cNvSpPr>
          <p:nvPr>
            <p:ph type="ftr" sz="quarter" idx="11"/>
          </p:nvPr>
        </p:nvSpPr>
        <p:spPr/>
        <p:txBody>
          <a:bodyPr/>
          <a:lstStyle/>
          <a:p>
            <a:r>
              <a:rPr lang="en-IN" dirty="0"/>
              <a:t>CA Proprietary &amp; Confidential </a:t>
            </a:r>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39932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CA37A32-6266-4748-88D6-AFDB019F0F2E}" type="datetime1">
              <a:rPr lang="en-IN" smtClean="0"/>
              <a:t>25/06/24</a:t>
            </a:fld>
            <a:endParaRPr lang="en-IN" dirty="0"/>
          </a:p>
        </p:txBody>
      </p:sp>
      <p:sp>
        <p:nvSpPr>
          <p:cNvPr id="5" name="Footer Placeholder 4"/>
          <p:cNvSpPr>
            <a:spLocks noGrp="1"/>
          </p:cNvSpPr>
          <p:nvPr>
            <p:ph type="ftr" sz="quarter" idx="11"/>
          </p:nvPr>
        </p:nvSpPr>
        <p:spPr/>
        <p:txBody>
          <a:bodyPr/>
          <a:lstStyle/>
          <a:p>
            <a:r>
              <a:rPr lang="en-IN" dirty="0"/>
              <a:t>CA Proprietary &amp; Confidential </a:t>
            </a:r>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81368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3BAAD32B-99CE-4084-8C25-38671FCE3327}" type="datetime1">
              <a:rPr lang="en-IN" smtClean="0"/>
              <a:t>25/06/24</a:t>
            </a:fld>
            <a:endParaRPr lang="en-IN" dirty="0"/>
          </a:p>
        </p:txBody>
      </p:sp>
      <p:sp>
        <p:nvSpPr>
          <p:cNvPr id="6" name="Footer Placeholder 5"/>
          <p:cNvSpPr>
            <a:spLocks noGrp="1"/>
          </p:cNvSpPr>
          <p:nvPr>
            <p:ph type="ftr" sz="quarter" idx="11"/>
          </p:nvPr>
        </p:nvSpPr>
        <p:spPr/>
        <p:txBody>
          <a:bodyPr/>
          <a:lstStyle/>
          <a:p>
            <a:r>
              <a:rPr lang="en-IN" dirty="0"/>
              <a:t>CA Proprietary &amp; Confidential </a:t>
            </a:r>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4176358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C2517073-966A-495C-B213-1B3D2179DB82}" type="datetime1">
              <a:rPr lang="en-IN" smtClean="0"/>
              <a:t>25/06/24</a:t>
            </a:fld>
            <a:endParaRPr lang="en-IN" dirty="0"/>
          </a:p>
        </p:txBody>
      </p:sp>
      <p:sp>
        <p:nvSpPr>
          <p:cNvPr id="8" name="Footer Placeholder 7"/>
          <p:cNvSpPr>
            <a:spLocks noGrp="1"/>
          </p:cNvSpPr>
          <p:nvPr>
            <p:ph type="ftr" sz="quarter" idx="11"/>
          </p:nvPr>
        </p:nvSpPr>
        <p:spPr/>
        <p:txBody>
          <a:bodyPr/>
          <a:lstStyle/>
          <a:p>
            <a:r>
              <a:rPr lang="en-IN" dirty="0"/>
              <a:t>CA Proprietary &amp; Confidential </a:t>
            </a:r>
          </a:p>
        </p:txBody>
      </p:sp>
      <p:sp>
        <p:nvSpPr>
          <p:cNvPr id="9" name="Slide Number Placeholder 8"/>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26892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0500" y="93228"/>
            <a:ext cx="11247120" cy="640080"/>
          </a:xfrm>
        </p:spPr>
        <p:txBody>
          <a:body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BD4E45F6-0DAE-463C-BCA2-E63488F12A81}" type="datetime1">
              <a:rPr lang="en-IN" smtClean="0"/>
              <a:t>25/06/24</a:t>
            </a:fld>
            <a:endParaRPr lang="en-IN" dirty="0"/>
          </a:p>
        </p:txBody>
      </p:sp>
      <p:sp>
        <p:nvSpPr>
          <p:cNvPr id="4" name="Footer Placeholder 3"/>
          <p:cNvSpPr>
            <a:spLocks noGrp="1"/>
          </p:cNvSpPr>
          <p:nvPr>
            <p:ph type="ftr" sz="quarter" idx="11"/>
          </p:nvPr>
        </p:nvSpPr>
        <p:spPr/>
        <p:txBody>
          <a:bodyPr/>
          <a:lstStyle/>
          <a:p>
            <a:r>
              <a:rPr lang="en-IN" dirty="0"/>
              <a:t>CA Proprietary &amp; Confidential </a:t>
            </a:r>
          </a:p>
        </p:txBody>
      </p:sp>
      <p:sp>
        <p:nvSpPr>
          <p:cNvPr id="5" name="Slide Number Placeholder 4"/>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361403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68DA4F-493B-4F04-AE7F-DF567A69A501}" type="datetime1">
              <a:rPr lang="en-IN" smtClean="0"/>
              <a:t>25/06/24</a:t>
            </a:fld>
            <a:endParaRPr lang="en-IN" dirty="0"/>
          </a:p>
        </p:txBody>
      </p:sp>
      <p:sp>
        <p:nvSpPr>
          <p:cNvPr id="3" name="Footer Placeholder 2"/>
          <p:cNvSpPr>
            <a:spLocks noGrp="1"/>
          </p:cNvSpPr>
          <p:nvPr>
            <p:ph type="ftr" sz="quarter" idx="11"/>
          </p:nvPr>
        </p:nvSpPr>
        <p:spPr/>
        <p:txBody>
          <a:bodyPr/>
          <a:lstStyle/>
          <a:p>
            <a:r>
              <a:rPr lang="en-IN" dirty="0"/>
              <a:t>CA Proprietary &amp; Confidential </a:t>
            </a:r>
          </a:p>
        </p:txBody>
      </p:sp>
      <p:sp>
        <p:nvSpPr>
          <p:cNvPr id="4" name="Slide Number Placeholder 3"/>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40157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9B2B0-0B7B-4B6D-A23A-492AED315CDB}" type="datetime1">
              <a:rPr lang="en-IN" smtClean="0"/>
              <a:t>25/06/24</a:t>
            </a:fld>
            <a:endParaRPr lang="en-IN" dirty="0"/>
          </a:p>
        </p:txBody>
      </p:sp>
      <p:sp>
        <p:nvSpPr>
          <p:cNvPr id="6" name="Footer Placeholder 5"/>
          <p:cNvSpPr>
            <a:spLocks noGrp="1"/>
          </p:cNvSpPr>
          <p:nvPr>
            <p:ph type="ftr" sz="quarter" idx="11"/>
          </p:nvPr>
        </p:nvSpPr>
        <p:spPr/>
        <p:txBody>
          <a:bodyPr/>
          <a:lstStyle/>
          <a:p>
            <a:r>
              <a:rPr lang="en-IN" dirty="0"/>
              <a:t>CA Proprietary &amp; Confidential </a:t>
            </a:r>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0622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F9C1FB-121D-458A-BB1E-44ED528BDA6E}" type="datetime1">
              <a:rPr lang="en-IN" smtClean="0"/>
              <a:t>25/06/24</a:t>
            </a:fld>
            <a:endParaRPr lang="en-IN" dirty="0"/>
          </a:p>
        </p:txBody>
      </p:sp>
      <p:sp>
        <p:nvSpPr>
          <p:cNvPr id="6" name="Footer Placeholder 5"/>
          <p:cNvSpPr>
            <a:spLocks noGrp="1"/>
          </p:cNvSpPr>
          <p:nvPr>
            <p:ph type="ftr" sz="quarter" idx="11"/>
          </p:nvPr>
        </p:nvSpPr>
        <p:spPr/>
        <p:txBody>
          <a:bodyPr/>
          <a:lstStyle/>
          <a:p>
            <a:r>
              <a:rPr lang="en-IN" dirty="0"/>
              <a:t>CA Proprietary &amp; Confidential </a:t>
            </a:r>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4864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6884D03-E917-47FB-96DD-4BB4E546D1D4}" type="datetime1">
              <a:rPr lang="en-IN" smtClean="0"/>
              <a:t>25/06/24</a:t>
            </a:fld>
            <a:endParaRPr lang="en-IN" dirty="0"/>
          </a:p>
        </p:txBody>
      </p:sp>
      <p:sp>
        <p:nvSpPr>
          <p:cNvPr id="5" name="Footer Placeholder 4"/>
          <p:cNvSpPr>
            <a:spLocks noGrp="1"/>
          </p:cNvSpPr>
          <p:nvPr>
            <p:ph type="ftr" sz="quarter" idx="11"/>
          </p:nvPr>
        </p:nvSpPr>
        <p:spPr/>
        <p:txBody>
          <a:bodyPr/>
          <a:lstStyle/>
          <a:p>
            <a:r>
              <a:rPr lang="en-IN" dirty="0"/>
              <a:t>CA Proprietary &amp; Confidential </a:t>
            </a:r>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877096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6F4E244-834B-4109-AC70-B07FE6EC89E5}" type="datetime1">
              <a:rPr lang="en-IN" smtClean="0"/>
              <a:t>25/06/24</a:t>
            </a:fld>
            <a:endParaRPr lang="en-IN" dirty="0"/>
          </a:p>
        </p:txBody>
      </p:sp>
      <p:sp>
        <p:nvSpPr>
          <p:cNvPr id="5" name="Footer Placeholder 4"/>
          <p:cNvSpPr>
            <a:spLocks noGrp="1"/>
          </p:cNvSpPr>
          <p:nvPr>
            <p:ph type="ftr" sz="quarter" idx="11"/>
          </p:nvPr>
        </p:nvSpPr>
        <p:spPr/>
        <p:txBody>
          <a:bodyPr/>
          <a:lstStyle/>
          <a:p>
            <a:r>
              <a:rPr lang="en-IN" dirty="0"/>
              <a:t>CA Proprietary &amp; Confidential </a:t>
            </a:r>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51412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609600" y="858451"/>
            <a:ext cx="10972800" cy="48768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65469"/>
            <a:ext cx="10972800" cy="563563"/>
          </a:xfrm>
          <a:prstGeom prst="rect">
            <a:avLst/>
          </a:prstGeom>
        </p:spPr>
        <p:txBody>
          <a:bodyPr anchor="ctr"/>
          <a:lstStyle>
            <a:lvl1pPr>
              <a:defRPr>
                <a:solidFill>
                  <a:schemeClr val="bg1"/>
                </a:solidFill>
                <a:latin typeface="Calibri" pitchFamily="34" charset="0"/>
              </a:defRPr>
            </a:lvl1pPr>
          </a:lstStyle>
          <a:p>
            <a:r>
              <a:rPr lang="en-US" dirty="0"/>
              <a:t>Click to edit Master title style</a:t>
            </a:r>
          </a:p>
        </p:txBody>
      </p:sp>
      <p:sp>
        <p:nvSpPr>
          <p:cNvPr id="5" name="Slide Number Placeholder 16">
            <a:extLst>
              <a:ext uri="{FF2B5EF4-FFF2-40B4-BE49-F238E27FC236}">
                <a16:creationId xmlns:a16="http://schemas.microsoft.com/office/drawing/2014/main" id="{4F4F465F-CFFB-A349-BBB3-0ED906E96764}"/>
              </a:ext>
            </a:extLst>
          </p:cNvPr>
          <p:cNvSpPr>
            <a:spLocks noGrp="1"/>
          </p:cNvSpPr>
          <p:nvPr>
            <p:ph type="sldNum" sz="quarter" idx="4"/>
          </p:nvPr>
        </p:nvSpPr>
        <p:spPr>
          <a:xfrm>
            <a:off x="401320" y="6289385"/>
            <a:ext cx="2743200" cy="365125"/>
          </a:xfrm>
          <a:prstGeom prst="rect">
            <a:avLst/>
          </a:prstGeom>
        </p:spPr>
        <p:txBody>
          <a:bodyPr vert="horz" lIns="91440" tIns="45720" rIns="91440" bIns="45720" rtlCol="0" anchor="ctr"/>
          <a:lstStyle>
            <a:lvl1pPr algn="l">
              <a:defRPr sz="1200">
                <a:solidFill>
                  <a:schemeClr val="accent5"/>
                </a:solidFill>
              </a:defRPr>
            </a:lvl1pPr>
          </a:lstStyle>
          <a:p>
            <a:fld id="{F6458F6B-AB16-5E45-B1FC-35469E01949C}" type="slidenum">
              <a:rPr lang="en-US" smtClean="0"/>
              <a:pPr/>
              <a:t>‹#›</a:t>
            </a:fld>
            <a:endParaRPr lang="en-US" dirty="0"/>
          </a:p>
        </p:txBody>
      </p:sp>
      <p:sp>
        <p:nvSpPr>
          <p:cNvPr id="6" name="Footer Placeholder 4">
            <a:extLst>
              <a:ext uri="{FF2B5EF4-FFF2-40B4-BE49-F238E27FC236}">
                <a16:creationId xmlns:a16="http://schemas.microsoft.com/office/drawing/2014/main" id="{738D8CD4-6B2E-4C00-BACC-83FF48FBA4CC}"/>
              </a:ext>
            </a:extLst>
          </p:cNvPr>
          <p:cNvSpPr>
            <a:spLocks noGrp="1"/>
          </p:cNvSpPr>
          <p:nvPr>
            <p:ph type="ftr" sz="quarter" idx="11"/>
          </p:nvPr>
        </p:nvSpPr>
        <p:spPr>
          <a:xfrm>
            <a:off x="4038600" y="6688695"/>
            <a:ext cx="4114800" cy="170334"/>
          </a:xfrm>
        </p:spPr>
        <p:txBody>
          <a:bodyPr/>
          <a:lstStyle/>
          <a:p>
            <a:r>
              <a:rPr lang="en-IN" dirty="0"/>
              <a:t>CA Proprietary &amp; Confidential </a:t>
            </a:r>
          </a:p>
        </p:txBody>
      </p:sp>
    </p:spTree>
    <p:extLst>
      <p:ext uri="{BB962C8B-B14F-4D97-AF65-F5344CB8AC3E}">
        <p14:creationId xmlns:p14="http://schemas.microsoft.com/office/powerpoint/2010/main" val="2678893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E4F55AFD-0C0F-4BA1-95BF-C47556F0C80B}" type="datetime1">
              <a:rPr lang="en-IN" smtClean="0"/>
              <a:t>25/06/24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457556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A3F906B-F92F-41A3-9A92-6109E5B93E70}" type="datetime1">
              <a:rPr lang="en-IN" smtClean="0"/>
              <a:t>25/06/24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95655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030E0E-2013-4A76-A74A-2249DDAD91F7}" type="datetime1">
              <a:rPr lang="en-IN" smtClean="0"/>
              <a:t>25/06/24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853549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99A4B23-BEC2-410D-AFC6-74D8FD96A496}" type="datetime1">
              <a:rPr lang="en-IN" smtClean="0"/>
              <a:t>25/06/24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70339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2D369E45-32B1-43EF-AD54-A7721854CAE7}" type="datetime1">
              <a:rPr lang="en-IN" smtClean="0"/>
              <a:t>25/06/24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9389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0500" y="93228"/>
            <a:ext cx="11247120" cy="640080"/>
          </a:xfrm>
        </p:spPr>
        <p:txBody>
          <a:bodyPr/>
          <a:lstStyle/>
          <a:p>
            <a:r>
              <a:rPr lang="en-US" dirty="0"/>
              <a:t>Click to edit Master title style</a:t>
            </a:r>
            <a:endParaRPr lang="en-IN" dirty="0"/>
          </a:p>
        </p:txBody>
      </p:sp>
      <p:sp>
        <p:nvSpPr>
          <p:cNvPr id="3" name="Date Placeholder 2"/>
          <p:cNvSpPr>
            <a:spLocks noGrp="1"/>
          </p:cNvSpPr>
          <p:nvPr>
            <p:ph type="dt" sz="half" idx="10"/>
          </p:nvPr>
        </p:nvSpPr>
        <p:spPr/>
        <p:txBody>
          <a:bodyPr/>
          <a:lstStyle/>
          <a:p>
            <a:fld id="{7C9F4A5D-C588-494D-BEFD-9CBD93EC53D1}" type="datetime1">
              <a:rPr lang="en-IN" smtClean="0"/>
              <a:t>25/06/24</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863185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B2884D-2584-45DB-A9FE-A179DD944001}" type="datetime1">
              <a:rPr lang="en-IN" smtClean="0"/>
              <a:t>25/06/24</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233267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A24CC1-6D40-49F4-8244-633807EEBBF8}" type="datetime1">
              <a:rPr lang="en-IN" smtClean="0"/>
              <a:t>25/06/24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179509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F3F21D-B99F-414F-A8CB-EF6365DD1DAE}" type="datetime1">
              <a:rPr lang="en-IN" smtClean="0"/>
              <a:t>25/06/24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55607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IN"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F80D9C25-B65C-472A-84AF-73100680FC83}" type="datetime1">
              <a:rPr lang="en-IN" smtClean="0"/>
              <a:t>25/06/24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412496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B2ECAA3-7CB8-4B66-A8A5-2100626D43F4}" type="datetime1">
              <a:rPr lang="en-IN" smtClean="0"/>
              <a:t>25/06/24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F77CF02B-2998-4FF3-BBC3-9F8428132E32}" type="slidenum">
              <a:rPr lang="en-IN" smtClean="0"/>
              <a:t>‹#›</a:t>
            </a:fld>
            <a:endParaRPr lang="en-IN" dirty="0"/>
          </a:p>
        </p:txBody>
      </p:sp>
    </p:spTree>
    <p:extLst>
      <p:ext uri="{BB962C8B-B14F-4D97-AF65-F5344CB8AC3E}">
        <p14:creationId xmlns:p14="http://schemas.microsoft.com/office/powerpoint/2010/main" val="318757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609600" y="858451"/>
            <a:ext cx="10972800" cy="48768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65469"/>
            <a:ext cx="10972800" cy="563563"/>
          </a:xfrm>
          <a:prstGeom prst="rect">
            <a:avLst/>
          </a:prstGeom>
        </p:spPr>
        <p:txBody>
          <a:bodyPr anchor="ctr"/>
          <a:lstStyle>
            <a:lvl1pPr>
              <a:defRPr>
                <a:solidFill>
                  <a:schemeClr val="bg1"/>
                </a:solidFill>
                <a:latin typeface="Calibri" pitchFamily="34" charset="0"/>
              </a:defRPr>
            </a:lvl1pPr>
          </a:lstStyle>
          <a:p>
            <a:r>
              <a:rPr lang="en-US" dirty="0"/>
              <a:t>Click to edit Master title style</a:t>
            </a:r>
          </a:p>
        </p:txBody>
      </p:sp>
      <p:sp>
        <p:nvSpPr>
          <p:cNvPr id="5" name="Slide Number Placeholder 16">
            <a:extLst>
              <a:ext uri="{FF2B5EF4-FFF2-40B4-BE49-F238E27FC236}">
                <a16:creationId xmlns:a16="http://schemas.microsoft.com/office/drawing/2014/main" id="{4F4F465F-CFFB-A349-BBB3-0ED906E96764}"/>
              </a:ext>
            </a:extLst>
          </p:cNvPr>
          <p:cNvSpPr>
            <a:spLocks noGrp="1"/>
          </p:cNvSpPr>
          <p:nvPr>
            <p:ph type="sldNum" sz="quarter" idx="4"/>
          </p:nvPr>
        </p:nvSpPr>
        <p:spPr>
          <a:xfrm>
            <a:off x="401320" y="6289385"/>
            <a:ext cx="2743200" cy="365125"/>
          </a:xfrm>
          <a:prstGeom prst="rect">
            <a:avLst/>
          </a:prstGeom>
        </p:spPr>
        <p:txBody>
          <a:bodyPr vert="horz" lIns="91440" tIns="45720" rIns="91440" bIns="45720" rtlCol="0" anchor="ctr"/>
          <a:lstStyle>
            <a:lvl1pPr algn="l">
              <a:defRPr sz="1200">
                <a:solidFill>
                  <a:schemeClr val="accent5"/>
                </a:solidFill>
              </a:defRPr>
            </a:lvl1pPr>
          </a:lstStyle>
          <a:p>
            <a:fld id="{F6458F6B-AB16-5E45-B1FC-35469E01949C}" type="slidenum">
              <a:rPr lang="en-US" smtClean="0"/>
              <a:pPr/>
              <a:t>‹#›</a:t>
            </a:fld>
            <a:endParaRPr lang="en-US" dirty="0"/>
          </a:p>
        </p:txBody>
      </p:sp>
    </p:spTree>
    <p:extLst>
      <p:ext uri="{BB962C8B-B14F-4D97-AF65-F5344CB8AC3E}">
        <p14:creationId xmlns:p14="http://schemas.microsoft.com/office/powerpoint/2010/main" val="4048608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FC1C-0E34-8AED-AB23-F0CADAE3E1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EC9F00-B13D-66DF-CA6F-8218D4DD1E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D94570-36BD-A063-769A-63A78831DDD1}"/>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5" name="Footer Placeholder 4">
            <a:extLst>
              <a:ext uri="{FF2B5EF4-FFF2-40B4-BE49-F238E27FC236}">
                <a16:creationId xmlns:a16="http://schemas.microsoft.com/office/drawing/2014/main" id="{C50F1583-ACB2-5CAB-9985-5B28B70F97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401AD8-08C7-CCB0-9015-849125C08AFC}"/>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11672895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2AB68-5601-AC94-D405-6A1EC44D04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C43A58-70BC-1F2A-0FB9-FFD2AD482E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F340DC-1AA8-3A76-1BDF-272C40BCA4C8}"/>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5" name="Footer Placeholder 4">
            <a:extLst>
              <a:ext uri="{FF2B5EF4-FFF2-40B4-BE49-F238E27FC236}">
                <a16:creationId xmlns:a16="http://schemas.microsoft.com/office/drawing/2014/main" id="{EF4F3601-0BDA-84D9-310E-A996F71FC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7BB814-FB3E-5B29-2A95-92C5D2BB2A8B}"/>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23188775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BF7DE-788B-FB6E-21D3-684B5A1CD6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1977D2-454E-40FB-54B9-AC4D3F0145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BF2D0-5187-6739-E271-857958F309A4}"/>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5" name="Footer Placeholder 4">
            <a:extLst>
              <a:ext uri="{FF2B5EF4-FFF2-40B4-BE49-F238E27FC236}">
                <a16:creationId xmlns:a16="http://schemas.microsoft.com/office/drawing/2014/main" id="{A29258A2-841D-3FE1-939E-488FD3A23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944EEA-2E63-CCAF-9D56-DFFA9ACCDA41}"/>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11671833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0B876-8960-DE85-E758-95628AAA5C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19938C-A225-81CC-5838-DC435A202E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383B69-1710-F2B2-08DE-F7A356A96A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9E7D74-E5C4-A233-C851-2772EBA86C61}"/>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6" name="Footer Placeholder 5">
            <a:extLst>
              <a:ext uri="{FF2B5EF4-FFF2-40B4-BE49-F238E27FC236}">
                <a16:creationId xmlns:a16="http://schemas.microsoft.com/office/drawing/2014/main" id="{F562C529-FA5B-2276-D17F-580381D33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58ECC6-DFFF-1FDC-83F2-0B7DF6EBD7EC}"/>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36415438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9219A-C69F-D02B-9C23-69E2582287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CFD41D-4563-D1B0-E2AE-53CB9D11B1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C679A-0350-2C41-1094-F6C98D7F75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F387D3-7B37-B069-438B-D7084DEA7A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5ED4DF-DBEB-1A14-99A0-43F52DB292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F30604-19B8-BE8E-DEDE-1C6A2B68E1CF}"/>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8" name="Footer Placeholder 7">
            <a:extLst>
              <a:ext uri="{FF2B5EF4-FFF2-40B4-BE49-F238E27FC236}">
                <a16:creationId xmlns:a16="http://schemas.microsoft.com/office/drawing/2014/main" id="{18FC4A1B-447D-6743-07C6-1D0E187A69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653FF8-60E0-D3E1-C022-4B903C37F9AE}"/>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24158740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695B9-5CE4-A532-0ED0-304009A57E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BE55D6-7959-4CCA-281E-0EE278E890A7}"/>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4" name="Footer Placeholder 3">
            <a:extLst>
              <a:ext uri="{FF2B5EF4-FFF2-40B4-BE49-F238E27FC236}">
                <a16:creationId xmlns:a16="http://schemas.microsoft.com/office/drawing/2014/main" id="{6B95D2BF-C663-FD37-8F44-72D27AF54E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9BFABC-2304-0F87-12F7-210328EBC375}"/>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2800209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EFE209-AC9C-7E1F-CB92-93E4986BDDBE}"/>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3" name="Footer Placeholder 2">
            <a:extLst>
              <a:ext uri="{FF2B5EF4-FFF2-40B4-BE49-F238E27FC236}">
                <a16:creationId xmlns:a16="http://schemas.microsoft.com/office/drawing/2014/main" id="{91C54ED2-AD91-F823-D0F6-532151AC44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2A20BC-A835-8ACF-D9B9-B9791EA6B0F3}"/>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13798271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612D2-8DA3-5458-6E33-7FCD2DC869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FE7F97-C572-9D92-087E-DC3DF01BEE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EC76B5-F60E-5015-F530-F073C5327C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531B0E-0A75-5464-122C-CAA2B2996A3E}"/>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6" name="Footer Placeholder 5">
            <a:extLst>
              <a:ext uri="{FF2B5EF4-FFF2-40B4-BE49-F238E27FC236}">
                <a16:creationId xmlns:a16="http://schemas.microsoft.com/office/drawing/2014/main" id="{FB188A1F-AD4C-5FA6-14E7-CBD4B9A186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A2507C-1897-BCCD-C45D-EE1291E3D0C6}"/>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42045434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BD0A8-4F7D-D2B1-0B6B-FE43DF25C6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5F277E-AD93-7DB7-F0B0-F03F807DCF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B62C27-6BB1-A06B-FEEB-D83846F44D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1A7E97-1039-EF77-79E3-3E444F093B6E}"/>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6" name="Footer Placeholder 5">
            <a:extLst>
              <a:ext uri="{FF2B5EF4-FFF2-40B4-BE49-F238E27FC236}">
                <a16:creationId xmlns:a16="http://schemas.microsoft.com/office/drawing/2014/main" id="{2F27F8F9-78C0-B607-6288-6D81E67D8D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F3E8FC-A179-C246-7B3E-B52BD489A0D9}"/>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29324602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31933-6ED9-6807-215C-69CD265748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D5A32D-1B81-23D1-5A8F-D0FB03ABA8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A8B200-45CF-0582-DBF4-0E46533E1B0F}"/>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5" name="Footer Placeholder 4">
            <a:extLst>
              <a:ext uri="{FF2B5EF4-FFF2-40B4-BE49-F238E27FC236}">
                <a16:creationId xmlns:a16="http://schemas.microsoft.com/office/drawing/2014/main" id="{24FB8A15-F83B-6E60-B277-CBC02141A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E1EC0F-1792-ADA7-F894-B891435FC194}"/>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17934858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B45AA2-5538-EDB0-07F0-7CAEB55819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CFE602-A14E-9223-92DB-C87FA21CC1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89EF14-6503-A6A6-9CD6-40E922113B89}"/>
              </a:ext>
            </a:extLst>
          </p:cNvPr>
          <p:cNvSpPr>
            <a:spLocks noGrp="1"/>
          </p:cNvSpPr>
          <p:nvPr>
            <p:ph type="dt" sz="half" idx="10"/>
          </p:nvPr>
        </p:nvSpPr>
        <p:spPr/>
        <p:txBody>
          <a:bodyPr/>
          <a:lstStyle/>
          <a:p>
            <a:fld id="{EA20C3CB-BFAF-4E83-83A3-FA7417D55BEF}" type="datetimeFigureOut">
              <a:rPr lang="en-US" smtClean="0"/>
              <a:t>6/25/24</a:t>
            </a:fld>
            <a:endParaRPr lang="en-US"/>
          </a:p>
        </p:txBody>
      </p:sp>
      <p:sp>
        <p:nvSpPr>
          <p:cNvPr id="5" name="Footer Placeholder 4">
            <a:extLst>
              <a:ext uri="{FF2B5EF4-FFF2-40B4-BE49-F238E27FC236}">
                <a16:creationId xmlns:a16="http://schemas.microsoft.com/office/drawing/2014/main" id="{A342EFFE-E7CE-BEBD-E8FD-E5A30E8E7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D23BB-B056-14E3-C817-9F2DFEA85632}"/>
              </a:ext>
            </a:extLst>
          </p:cNvPr>
          <p:cNvSpPr>
            <a:spLocks noGrp="1"/>
          </p:cNvSpPr>
          <p:nvPr>
            <p:ph type="sldNum" sz="quarter" idx="12"/>
          </p:nvPr>
        </p:nvSpPr>
        <p:spPr/>
        <p:txBody>
          <a:bodyPr/>
          <a:lstStyle/>
          <a:p>
            <a:fld id="{C5F0774B-ACD3-43C2-8A88-40EC8BEEEBC5}" type="slidenum">
              <a:rPr lang="en-US" smtClean="0"/>
              <a:t>‹#›</a:t>
            </a:fld>
            <a:endParaRPr lang="en-US"/>
          </a:p>
        </p:txBody>
      </p:sp>
    </p:spTree>
    <p:extLst>
      <p:ext uri="{BB962C8B-B14F-4D97-AF65-F5344CB8AC3E}">
        <p14:creationId xmlns:p14="http://schemas.microsoft.com/office/powerpoint/2010/main" val="13211961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609600" y="858451"/>
            <a:ext cx="10972800" cy="48768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65469"/>
            <a:ext cx="10972800" cy="563563"/>
          </a:xfrm>
          <a:prstGeom prst="rect">
            <a:avLst/>
          </a:prstGeom>
        </p:spPr>
        <p:txBody>
          <a:bodyPr anchor="ctr"/>
          <a:lstStyle>
            <a:lvl1pPr>
              <a:defRPr>
                <a:solidFill>
                  <a:schemeClr val="bg1"/>
                </a:solidFill>
                <a:latin typeface="Calibri" pitchFamily="34" charset="0"/>
              </a:defRPr>
            </a:lvl1pPr>
          </a:lstStyle>
          <a:p>
            <a:r>
              <a:rPr lang="en-US" dirty="0"/>
              <a:t>Click to edit Master title style</a:t>
            </a:r>
          </a:p>
        </p:txBody>
      </p:sp>
      <p:sp>
        <p:nvSpPr>
          <p:cNvPr id="5" name="Slide Number Placeholder 16">
            <a:extLst>
              <a:ext uri="{FF2B5EF4-FFF2-40B4-BE49-F238E27FC236}">
                <a16:creationId xmlns:a16="http://schemas.microsoft.com/office/drawing/2014/main" id="{4F4F465F-CFFB-A349-BBB3-0ED906E96764}"/>
              </a:ext>
            </a:extLst>
          </p:cNvPr>
          <p:cNvSpPr>
            <a:spLocks noGrp="1"/>
          </p:cNvSpPr>
          <p:nvPr>
            <p:ph type="sldNum" sz="quarter" idx="4"/>
          </p:nvPr>
        </p:nvSpPr>
        <p:spPr>
          <a:xfrm>
            <a:off x="401320" y="6289385"/>
            <a:ext cx="2743200" cy="365125"/>
          </a:xfrm>
          <a:prstGeom prst="rect">
            <a:avLst/>
          </a:prstGeom>
        </p:spPr>
        <p:txBody>
          <a:bodyPr vert="horz" lIns="91440" tIns="45720" rIns="91440" bIns="45720" rtlCol="0" anchor="ctr"/>
          <a:lstStyle>
            <a:lvl1pPr algn="l">
              <a:defRPr sz="1200">
                <a:solidFill>
                  <a:schemeClr val="accent5"/>
                </a:solidFill>
              </a:defRPr>
            </a:lvl1pPr>
          </a:lstStyle>
          <a:p>
            <a:fld id="{F6458F6B-AB16-5E45-B1FC-35469E01949C}" type="slidenum">
              <a:rPr lang="en-US" smtClean="0"/>
              <a:pPr/>
              <a:t>‹#›</a:t>
            </a:fld>
            <a:endParaRPr lang="en-US" dirty="0"/>
          </a:p>
        </p:txBody>
      </p:sp>
    </p:spTree>
    <p:extLst>
      <p:ext uri="{BB962C8B-B14F-4D97-AF65-F5344CB8AC3E}">
        <p14:creationId xmlns:p14="http://schemas.microsoft.com/office/powerpoint/2010/main" val="363405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0500" y="93227"/>
            <a:ext cx="11247120" cy="640080"/>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190500" y="1050925"/>
            <a:ext cx="11811000" cy="5553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Slide Number Placeholder 5"/>
          <p:cNvSpPr>
            <a:spLocks noGrp="1"/>
          </p:cNvSpPr>
          <p:nvPr>
            <p:ph type="sldNum" sz="quarter" idx="4"/>
          </p:nvPr>
        </p:nvSpPr>
        <p:spPr>
          <a:xfrm>
            <a:off x="11806753" y="6688695"/>
            <a:ext cx="314324" cy="170334"/>
          </a:xfrm>
          <a:prstGeom prst="rect">
            <a:avLst/>
          </a:prstGeom>
        </p:spPr>
        <p:txBody>
          <a:bodyPr vert="horz" lIns="91440" tIns="45720" rIns="91440" bIns="45720" rtlCol="0" anchor="ctr"/>
          <a:lstStyle>
            <a:lvl1pPr algn="ctr">
              <a:defRPr sz="800" b="0">
                <a:solidFill>
                  <a:schemeClr val="tx1">
                    <a:lumMod val="75000"/>
                    <a:lumOff val="25000"/>
                  </a:schemeClr>
                </a:solidFill>
                <a:latin typeface="Arial" panose="020B0604020202020204" pitchFamily="34" charset="0"/>
                <a:cs typeface="Arial" panose="020B0604020202020204" pitchFamily="34" charset="0"/>
              </a:defRPr>
            </a:lvl1pPr>
          </a:lstStyle>
          <a:p>
            <a:fld id="{F77CF02B-2998-4FF3-BBC3-9F8428132E32}" type="slidenum">
              <a:rPr lang="en-IN" smtClean="0"/>
              <a:pPr/>
              <a:t>‹#›</a:t>
            </a:fld>
            <a:endParaRPr lang="en-IN" dirty="0"/>
          </a:p>
        </p:txBody>
      </p:sp>
      <p:grpSp>
        <p:nvGrpSpPr>
          <p:cNvPr id="9" name="Group 8">
            <a:extLst>
              <a:ext uri="{FF2B5EF4-FFF2-40B4-BE49-F238E27FC236}">
                <a16:creationId xmlns:a16="http://schemas.microsoft.com/office/drawing/2014/main" id="{9FECDE60-51BF-4563-88F8-D6E78A5EE1F4}"/>
              </a:ext>
            </a:extLst>
          </p:cNvPr>
          <p:cNvGrpSpPr/>
          <p:nvPr userDrawn="1"/>
        </p:nvGrpSpPr>
        <p:grpSpPr>
          <a:xfrm>
            <a:off x="1524" y="22254"/>
            <a:ext cx="12188952" cy="27432"/>
            <a:chOff x="419100" y="1765867"/>
            <a:chExt cx="11772900" cy="76200"/>
          </a:xfrm>
          <a:solidFill>
            <a:schemeClr val="accent3">
              <a:lumMod val="85000"/>
            </a:schemeClr>
          </a:solidFill>
        </p:grpSpPr>
        <p:sp>
          <p:nvSpPr>
            <p:cNvPr id="10" name="Rectangle 9">
              <a:extLst>
                <a:ext uri="{FF2B5EF4-FFF2-40B4-BE49-F238E27FC236}">
                  <a16:creationId xmlns:a16="http://schemas.microsoft.com/office/drawing/2014/main" id="{A5FF475E-AC4C-4ECE-A120-2516AA1C0DF5}"/>
                </a:ext>
              </a:extLst>
            </p:cNvPr>
            <p:cNvSpPr/>
            <p:nvPr/>
          </p:nvSpPr>
          <p:spPr>
            <a:xfrm>
              <a:off x="419100" y="1765867"/>
              <a:ext cx="1257300" cy="76200"/>
            </a:xfrm>
            <a:prstGeom prst="rect">
              <a:avLst/>
            </a:prstGeom>
            <a:solidFill>
              <a:srgbClr val="003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214B21D-09B7-4C8C-AE5D-F5F490D4A359}"/>
                </a:ext>
              </a:extLst>
            </p:cNvPr>
            <p:cNvSpPr/>
            <p:nvPr/>
          </p:nvSpPr>
          <p:spPr>
            <a:xfrm>
              <a:off x="1733550" y="1765867"/>
              <a:ext cx="1257300" cy="76200"/>
            </a:xfrm>
            <a:prstGeom prst="rect">
              <a:avLst/>
            </a:prstGeom>
            <a:solidFill>
              <a:srgbClr val="2CB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9F51123-98F9-48CA-AB0A-4DC52C43B89E}"/>
                </a:ext>
              </a:extLst>
            </p:cNvPr>
            <p:cNvSpPr/>
            <p:nvPr/>
          </p:nvSpPr>
          <p:spPr>
            <a:xfrm>
              <a:off x="3048000" y="1765867"/>
              <a:ext cx="9144000" cy="76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D8C8C895-8EB6-4D57-ABA4-6C49C7FBF53D}"/>
              </a:ext>
            </a:extLst>
          </p:cNvPr>
          <p:cNvGrpSpPr/>
          <p:nvPr userDrawn="1"/>
        </p:nvGrpSpPr>
        <p:grpSpPr>
          <a:xfrm>
            <a:off x="11754021" y="6745187"/>
            <a:ext cx="419788" cy="57351"/>
            <a:chOff x="11732783" y="6692799"/>
            <a:chExt cx="419788" cy="57351"/>
          </a:xfrm>
          <a:solidFill>
            <a:srgbClr val="66C2FF"/>
          </a:solidFill>
        </p:grpSpPr>
        <p:sp>
          <p:nvSpPr>
            <p:cNvPr id="20" name="Right Arrow 9">
              <a:extLst>
                <a:ext uri="{FF2B5EF4-FFF2-40B4-BE49-F238E27FC236}">
                  <a16:creationId xmlns:a16="http://schemas.microsoft.com/office/drawing/2014/main" id="{A948A094-3F41-4347-A70A-B432CE35DB1D}"/>
                </a:ext>
              </a:extLst>
            </p:cNvPr>
            <p:cNvSpPr/>
            <p:nvPr userDrawn="1"/>
          </p:nvSpPr>
          <p:spPr>
            <a:xfrm>
              <a:off x="12050486" y="6692799"/>
              <a:ext cx="102085" cy="57351"/>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ight Arrow 10">
              <a:extLst>
                <a:ext uri="{FF2B5EF4-FFF2-40B4-BE49-F238E27FC236}">
                  <a16:creationId xmlns:a16="http://schemas.microsoft.com/office/drawing/2014/main" id="{133A93B8-A4A8-4EBF-A6D9-C776EA1F17CE}"/>
                </a:ext>
              </a:extLst>
            </p:cNvPr>
            <p:cNvSpPr/>
            <p:nvPr userDrawn="1"/>
          </p:nvSpPr>
          <p:spPr>
            <a:xfrm flipH="1">
              <a:off x="11732783" y="6692799"/>
              <a:ext cx="102085" cy="57351"/>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TextBox 14">
            <a:extLst>
              <a:ext uri="{FF2B5EF4-FFF2-40B4-BE49-F238E27FC236}">
                <a16:creationId xmlns:a16="http://schemas.microsoft.com/office/drawing/2014/main" id="{AC06F3DC-0AF8-3143-A632-3A82C84025C4}"/>
              </a:ext>
            </a:extLst>
          </p:cNvPr>
          <p:cNvSpPr txBox="1"/>
          <p:nvPr userDrawn="1"/>
        </p:nvSpPr>
        <p:spPr>
          <a:xfrm>
            <a:off x="5004110" y="6581001"/>
            <a:ext cx="21837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accent4">
                    <a:lumMod val="50000"/>
                    <a:lumOff val="50000"/>
                  </a:schemeClr>
                </a:solidFill>
                <a:latin typeface="+mn-lt"/>
                <a:ea typeface="+mn-ea"/>
                <a:cs typeface="+mn-cs"/>
              </a:rPr>
              <a:t>CA Proprietary &amp; Confidential </a:t>
            </a:r>
          </a:p>
        </p:txBody>
      </p:sp>
      <p:pic>
        <p:nvPicPr>
          <p:cNvPr id="4" name="Content Placeholder 5" descr="Icon&#10;&#10;Description automatically generated">
            <a:extLst>
              <a:ext uri="{FF2B5EF4-FFF2-40B4-BE49-F238E27FC236}">
                <a16:creationId xmlns:a16="http://schemas.microsoft.com/office/drawing/2014/main" id="{0BB2C214-B97F-0E81-B3E7-127A23FBFD5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685680" y="254000"/>
            <a:ext cx="340852" cy="340852"/>
          </a:xfrm>
          <a:prstGeom prst="rect">
            <a:avLst/>
          </a:prstGeom>
        </p:spPr>
      </p:pic>
    </p:spTree>
    <p:extLst>
      <p:ext uri="{BB962C8B-B14F-4D97-AF65-F5344CB8AC3E}">
        <p14:creationId xmlns:p14="http://schemas.microsoft.com/office/powerpoint/2010/main" val="42674725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20">
          <p15:clr>
            <a:srgbClr val="F26B43"/>
          </p15:clr>
        </p15:guide>
        <p15:guide id="4" pos="7560">
          <p15:clr>
            <a:srgbClr val="F26B43"/>
          </p15:clr>
        </p15:guide>
        <p15:guide id="5" orient="horz" pos="4200">
          <p15:clr>
            <a:srgbClr val="F26B43"/>
          </p15:clr>
        </p15:guide>
        <p15:guide id="6" orient="horz" pos="120">
          <p15:clr>
            <a:srgbClr val="F26B43"/>
          </p15:clr>
        </p15:guide>
        <p15:guide id="7" orient="horz" pos="621">
          <p15:clr>
            <a:srgbClr val="F26B43"/>
          </p15:clr>
        </p15:guide>
        <p15:guide id="8" orient="horz" pos="662">
          <p15:clr>
            <a:srgbClr val="F26B43"/>
          </p15:clr>
        </p15:guide>
        <p15:guide id="9" orient="horz" pos="4152">
          <p15:clr>
            <a:srgbClr val="F26B43"/>
          </p15:clr>
        </p15:guide>
        <p15:guide id="10" orient="horz" pos="1210">
          <p15:clr>
            <a:srgbClr val="F26B43"/>
          </p15:clr>
        </p15:guide>
        <p15:guide id="11" orient="horz" pos="1248">
          <p15:clr>
            <a:srgbClr val="F26B43"/>
          </p15:clr>
        </p15:guide>
        <p15:guide id="12" orient="horz" pos="1798">
          <p15:clr>
            <a:srgbClr val="F26B43"/>
          </p15:clr>
        </p15:guide>
        <p15:guide id="13" orient="horz" pos="1840">
          <p15:clr>
            <a:srgbClr val="F26B43"/>
          </p15:clr>
        </p15:guide>
        <p15:guide id="14" orient="horz" pos="2388">
          <p15:clr>
            <a:srgbClr val="F26B43"/>
          </p15:clr>
        </p15:guide>
        <p15:guide id="15" orient="horz" pos="2428">
          <p15:clr>
            <a:srgbClr val="F26B43"/>
          </p15:clr>
        </p15:guide>
        <p15:guide id="16" orient="horz" pos="2976">
          <p15:clr>
            <a:srgbClr val="F26B43"/>
          </p15:clr>
        </p15:guide>
        <p15:guide id="17" orient="horz" pos="3018">
          <p15:clr>
            <a:srgbClr val="F26B43"/>
          </p15:clr>
        </p15:guide>
        <p15:guide id="19" orient="horz" pos="3609">
          <p15:clr>
            <a:srgbClr val="F26B43"/>
          </p15:clr>
        </p15:guide>
        <p15:guide id="20" pos="1328">
          <p15:clr>
            <a:srgbClr val="F26B43"/>
          </p15:clr>
        </p15:guide>
        <p15:guide id="21" pos="1368">
          <p15:clr>
            <a:srgbClr val="F26B43"/>
          </p15:clr>
        </p15:guide>
        <p15:guide id="23" pos="2612">
          <p15:clr>
            <a:srgbClr val="F26B43"/>
          </p15:clr>
        </p15:guide>
        <p15:guide id="24" pos="2574">
          <p15:clr>
            <a:srgbClr val="F26B43"/>
          </p15:clr>
        </p15:guide>
        <p15:guide id="25" pos="3820">
          <p15:clr>
            <a:srgbClr val="F26B43"/>
          </p15:clr>
        </p15:guide>
        <p15:guide id="26" pos="3860">
          <p15:clr>
            <a:srgbClr val="F26B43"/>
          </p15:clr>
        </p15:guide>
        <p15:guide id="29" pos="5066">
          <p15:clr>
            <a:srgbClr val="F26B43"/>
          </p15:clr>
        </p15:guide>
        <p15:guide id="30" pos="5104">
          <p15:clr>
            <a:srgbClr val="F26B43"/>
          </p15:clr>
        </p15:guide>
        <p15:guide id="31" pos="6314">
          <p15:clr>
            <a:srgbClr val="F26B43"/>
          </p15:clr>
        </p15:guide>
        <p15:guide id="32" pos="6350">
          <p15:clr>
            <a:srgbClr val="F26B43"/>
          </p15:clr>
        </p15:guide>
        <p15:guide id="33" orient="horz" pos="356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0500" y="93227"/>
            <a:ext cx="11247120" cy="640080"/>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190500" y="1050925"/>
            <a:ext cx="11811000" cy="5553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2"/>
          </p:nvPr>
        </p:nvSpPr>
        <p:spPr>
          <a:xfrm>
            <a:off x="838200" y="6688695"/>
            <a:ext cx="2743200" cy="170334"/>
          </a:xfrm>
          <a:prstGeom prst="rect">
            <a:avLst/>
          </a:prstGeom>
        </p:spPr>
        <p:txBody>
          <a:bodyPr vert="horz" lIns="91440" tIns="45720" rIns="91440" bIns="45720" rtlCol="0" anchor="ctr"/>
          <a:lstStyle>
            <a:lvl1pPr algn="l">
              <a:defRPr sz="1200">
                <a:solidFill>
                  <a:schemeClr val="accent4">
                    <a:lumMod val="50000"/>
                    <a:lumOff val="50000"/>
                  </a:schemeClr>
                </a:solidFill>
              </a:defRPr>
            </a:lvl1pPr>
          </a:lstStyle>
          <a:p>
            <a:fld id="{5174EF39-2A57-4386-B930-921F3D6B2A0F}" type="datetime1">
              <a:rPr lang="en-IN" smtClean="0"/>
              <a:t>25/06/24</a:t>
            </a:fld>
            <a:endParaRPr lang="en-IN" dirty="0"/>
          </a:p>
        </p:txBody>
      </p:sp>
      <p:sp>
        <p:nvSpPr>
          <p:cNvPr id="5" name="Footer Placeholder 4"/>
          <p:cNvSpPr>
            <a:spLocks noGrp="1"/>
          </p:cNvSpPr>
          <p:nvPr>
            <p:ph type="ftr" sz="quarter" idx="3"/>
          </p:nvPr>
        </p:nvSpPr>
        <p:spPr>
          <a:xfrm>
            <a:off x="4038600" y="6688695"/>
            <a:ext cx="4114800" cy="170334"/>
          </a:xfrm>
          <a:prstGeom prst="rect">
            <a:avLst/>
          </a:prstGeom>
        </p:spPr>
        <p:txBody>
          <a:bodyPr vert="horz" lIns="91440" tIns="45720" rIns="91440" bIns="45720" rtlCol="0" anchor="ctr"/>
          <a:lstStyle>
            <a:lvl1pPr algn="ctr">
              <a:defRPr sz="1200">
                <a:solidFill>
                  <a:schemeClr val="accent4">
                    <a:lumMod val="50000"/>
                    <a:lumOff val="50000"/>
                  </a:schemeClr>
                </a:solidFill>
              </a:defRPr>
            </a:lvl1pPr>
          </a:lstStyle>
          <a:p>
            <a:r>
              <a:rPr lang="en-IN" dirty="0"/>
              <a:t>CA Proprietary &amp; Confidential </a:t>
            </a:r>
          </a:p>
        </p:txBody>
      </p:sp>
      <p:sp>
        <p:nvSpPr>
          <p:cNvPr id="6" name="Slide Number Placeholder 5"/>
          <p:cNvSpPr>
            <a:spLocks noGrp="1"/>
          </p:cNvSpPr>
          <p:nvPr>
            <p:ph type="sldNum" sz="quarter" idx="4"/>
          </p:nvPr>
        </p:nvSpPr>
        <p:spPr>
          <a:xfrm>
            <a:off x="11806753" y="6688695"/>
            <a:ext cx="314324" cy="170334"/>
          </a:xfrm>
          <a:prstGeom prst="rect">
            <a:avLst/>
          </a:prstGeom>
        </p:spPr>
        <p:txBody>
          <a:bodyPr vert="horz" lIns="91440" tIns="45720" rIns="91440" bIns="45720" rtlCol="0" anchor="ctr"/>
          <a:lstStyle>
            <a:lvl1pPr algn="ctr">
              <a:defRPr sz="800" b="0">
                <a:solidFill>
                  <a:schemeClr val="tx1">
                    <a:lumMod val="75000"/>
                    <a:lumOff val="25000"/>
                  </a:schemeClr>
                </a:solidFill>
                <a:latin typeface="Arial" panose="020B0604020202020204" pitchFamily="34" charset="0"/>
                <a:cs typeface="Arial" panose="020B0604020202020204" pitchFamily="34" charset="0"/>
              </a:defRPr>
            </a:lvl1pPr>
          </a:lstStyle>
          <a:p>
            <a:fld id="{F77CF02B-2998-4FF3-BBC3-9F8428132E32}" type="slidenum">
              <a:rPr lang="en-IN" smtClean="0"/>
              <a:pPr/>
              <a:t>‹#›</a:t>
            </a:fld>
            <a:endParaRPr lang="en-IN" dirty="0"/>
          </a:p>
        </p:txBody>
      </p:sp>
      <p:grpSp>
        <p:nvGrpSpPr>
          <p:cNvPr id="9" name="Group 8">
            <a:extLst>
              <a:ext uri="{FF2B5EF4-FFF2-40B4-BE49-F238E27FC236}">
                <a16:creationId xmlns:a16="http://schemas.microsoft.com/office/drawing/2014/main" id="{9FECDE60-51BF-4563-88F8-D6E78A5EE1F4}"/>
              </a:ext>
            </a:extLst>
          </p:cNvPr>
          <p:cNvGrpSpPr/>
          <p:nvPr userDrawn="1"/>
        </p:nvGrpSpPr>
        <p:grpSpPr>
          <a:xfrm>
            <a:off x="1524" y="22254"/>
            <a:ext cx="12188952" cy="27432"/>
            <a:chOff x="419100" y="1765867"/>
            <a:chExt cx="11772900" cy="76200"/>
          </a:xfrm>
          <a:solidFill>
            <a:schemeClr val="accent3">
              <a:lumMod val="85000"/>
            </a:schemeClr>
          </a:solidFill>
        </p:grpSpPr>
        <p:sp>
          <p:nvSpPr>
            <p:cNvPr id="10" name="Rectangle 9">
              <a:extLst>
                <a:ext uri="{FF2B5EF4-FFF2-40B4-BE49-F238E27FC236}">
                  <a16:creationId xmlns:a16="http://schemas.microsoft.com/office/drawing/2014/main" id="{A5FF475E-AC4C-4ECE-A120-2516AA1C0DF5}"/>
                </a:ext>
              </a:extLst>
            </p:cNvPr>
            <p:cNvSpPr/>
            <p:nvPr/>
          </p:nvSpPr>
          <p:spPr>
            <a:xfrm>
              <a:off x="419100" y="1765867"/>
              <a:ext cx="1257300" cy="76200"/>
            </a:xfrm>
            <a:prstGeom prst="rect">
              <a:avLst/>
            </a:prstGeom>
            <a:solidFill>
              <a:srgbClr val="003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214B21D-09B7-4C8C-AE5D-F5F490D4A359}"/>
                </a:ext>
              </a:extLst>
            </p:cNvPr>
            <p:cNvSpPr/>
            <p:nvPr/>
          </p:nvSpPr>
          <p:spPr>
            <a:xfrm>
              <a:off x="1733550" y="1765867"/>
              <a:ext cx="1257300" cy="76200"/>
            </a:xfrm>
            <a:prstGeom prst="rect">
              <a:avLst/>
            </a:prstGeom>
            <a:solidFill>
              <a:srgbClr val="2CB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9F51123-98F9-48CA-AB0A-4DC52C43B89E}"/>
                </a:ext>
              </a:extLst>
            </p:cNvPr>
            <p:cNvSpPr/>
            <p:nvPr/>
          </p:nvSpPr>
          <p:spPr>
            <a:xfrm>
              <a:off x="3048000" y="1765867"/>
              <a:ext cx="9144000" cy="76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D8C8C895-8EB6-4D57-ABA4-6C49C7FBF53D}"/>
              </a:ext>
            </a:extLst>
          </p:cNvPr>
          <p:cNvGrpSpPr/>
          <p:nvPr userDrawn="1"/>
        </p:nvGrpSpPr>
        <p:grpSpPr>
          <a:xfrm>
            <a:off x="11754021" y="6745187"/>
            <a:ext cx="419788" cy="57351"/>
            <a:chOff x="11732783" y="6692799"/>
            <a:chExt cx="419788" cy="57351"/>
          </a:xfrm>
          <a:solidFill>
            <a:srgbClr val="66C2FF"/>
          </a:solidFill>
        </p:grpSpPr>
        <p:sp>
          <p:nvSpPr>
            <p:cNvPr id="20" name="Right Arrow 9">
              <a:extLst>
                <a:ext uri="{FF2B5EF4-FFF2-40B4-BE49-F238E27FC236}">
                  <a16:creationId xmlns:a16="http://schemas.microsoft.com/office/drawing/2014/main" id="{A948A094-3F41-4347-A70A-B432CE35DB1D}"/>
                </a:ext>
              </a:extLst>
            </p:cNvPr>
            <p:cNvSpPr/>
            <p:nvPr userDrawn="1"/>
          </p:nvSpPr>
          <p:spPr>
            <a:xfrm>
              <a:off x="12050486" y="6692799"/>
              <a:ext cx="102085" cy="57351"/>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ight Arrow 10">
              <a:extLst>
                <a:ext uri="{FF2B5EF4-FFF2-40B4-BE49-F238E27FC236}">
                  <a16:creationId xmlns:a16="http://schemas.microsoft.com/office/drawing/2014/main" id="{133A93B8-A4A8-4EBF-A6D9-C776EA1F17CE}"/>
                </a:ext>
              </a:extLst>
            </p:cNvPr>
            <p:cNvSpPr/>
            <p:nvPr userDrawn="1"/>
          </p:nvSpPr>
          <p:spPr>
            <a:xfrm flipH="1">
              <a:off x="11732783" y="6692799"/>
              <a:ext cx="102085" cy="57351"/>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Content Placeholder 5" descr="Icon&#10;&#10;Description automatically generated">
            <a:extLst>
              <a:ext uri="{FF2B5EF4-FFF2-40B4-BE49-F238E27FC236}">
                <a16:creationId xmlns:a16="http://schemas.microsoft.com/office/drawing/2014/main" id="{D5A18C27-34D3-01D1-4C71-E1C161B9107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623063" y="413267"/>
            <a:ext cx="340852" cy="340852"/>
          </a:xfrm>
          <a:prstGeom prst="rect">
            <a:avLst/>
          </a:prstGeom>
        </p:spPr>
      </p:pic>
    </p:spTree>
    <p:extLst>
      <p:ext uri="{BB962C8B-B14F-4D97-AF65-F5344CB8AC3E}">
        <p14:creationId xmlns:p14="http://schemas.microsoft.com/office/powerpoint/2010/main" val="388246858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20">
          <p15:clr>
            <a:srgbClr val="F26B43"/>
          </p15:clr>
        </p15:guide>
        <p15:guide id="4" pos="7560">
          <p15:clr>
            <a:srgbClr val="F26B43"/>
          </p15:clr>
        </p15:guide>
        <p15:guide id="5" orient="horz" pos="4200">
          <p15:clr>
            <a:srgbClr val="F26B43"/>
          </p15:clr>
        </p15:guide>
        <p15:guide id="6" orient="horz" pos="120">
          <p15:clr>
            <a:srgbClr val="F26B43"/>
          </p15:clr>
        </p15:guide>
        <p15:guide id="7" orient="horz" pos="621">
          <p15:clr>
            <a:srgbClr val="F26B43"/>
          </p15:clr>
        </p15:guide>
        <p15:guide id="8" orient="horz" pos="662">
          <p15:clr>
            <a:srgbClr val="F26B43"/>
          </p15:clr>
        </p15:guide>
        <p15:guide id="9" orient="horz" pos="4152">
          <p15:clr>
            <a:srgbClr val="F26B43"/>
          </p15:clr>
        </p15:guide>
        <p15:guide id="10" orient="horz" pos="1210">
          <p15:clr>
            <a:srgbClr val="F26B43"/>
          </p15:clr>
        </p15:guide>
        <p15:guide id="11" orient="horz" pos="1248">
          <p15:clr>
            <a:srgbClr val="F26B43"/>
          </p15:clr>
        </p15:guide>
        <p15:guide id="12" orient="horz" pos="1798">
          <p15:clr>
            <a:srgbClr val="F26B43"/>
          </p15:clr>
        </p15:guide>
        <p15:guide id="13" orient="horz" pos="1840">
          <p15:clr>
            <a:srgbClr val="F26B43"/>
          </p15:clr>
        </p15:guide>
        <p15:guide id="14" orient="horz" pos="2388">
          <p15:clr>
            <a:srgbClr val="F26B43"/>
          </p15:clr>
        </p15:guide>
        <p15:guide id="15" orient="horz" pos="2428">
          <p15:clr>
            <a:srgbClr val="F26B43"/>
          </p15:clr>
        </p15:guide>
        <p15:guide id="16" orient="horz" pos="2976">
          <p15:clr>
            <a:srgbClr val="F26B43"/>
          </p15:clr>
        </p15:guide>
        <p15:guide id="17" orient="horz" pos="3018">
          <p15:clr>
            <a:srgbClr val="F26B43"/>
          </p15:clr>
        </p15:guide>
        <p15:guide id="19" orient="horz" pos="3609">
          <p15:clr>
            <a:srgbClr val="F26B43"/>
          </p15:clr>
        </p15:guide>
        <p15:guide id="20" pos="1328">
          <p15:clr>
            <a:srgbClr val="F26B43"/>
          </p15:clr>
        </p15:guide>
        <p15:guide id="21" pos="1368">
          <p15:clr>
            <a:srgbClr val="F26B43"/>
          </p15:clr>
        </p15:guide>
        <p15:guide id="23" pos="2612">
          <p15:clr>
            <a:srgbClr val="F26B43"/>
          </p15:clr>
        </p15:guide>
        <p15:guide id="24" pos="2574">
          <p15:clr>
            <a:srgbClr val="F26B43"/>
          </p15:clr>
        </p15:guide>
        <p15:guide id="25" pos="3820">
          <p15:clr>
            <a:srgbClr val="F26B43"/>
          </p15:clr>
        </p15:guide>
        <p15:guide id="26" pos="3860">
          <p15:clr>
            <a:srgbClr val="F26B43"/>
          </p15:clr>
        </p15:guide>
        <p15:guide id="29" pos="5066">
          <p15:clr>
            <a:srgbClr val="F26B43"/>
          </p15:clr>
        </p15:guide>
        <p15:guide id="30" pos="5104">
          <p15:clr>
            <a:srgbClr val="F26B43"/>
          </p15:clr>
        </p15:guide>
        <p15:guide id="31" pos="6314">
          <p15:clr>
            <a:srgbClr val="F26B43"/>
          </p15:clr>
        </p15:guide>
        <p15:guide id="32" pos="6350">
          <p15:clr>
            <a:srgbClr val="F26B43"/>
          </p15:clr>
        </p15:guide>
        <p15:guide id="33" orient="horz" pos="356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0500" y="93227"/>
            <a:ext cx="11247120" cy="640080"/>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190500" y="1050925"/>
            <a:ext cx="11811000" cy="5553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2"/>
          </p:nvPr>
        </p:nvSpPr>
        <p:spPr>
          <a:xfrm>
            <a:off x="838200" y="6688695"/>
            <a:ext cx="2743200" cy="170334"/>
          </a:xfrm>
          <a:prstGeom prst="rect">
            <a:avLst/>
          </a:prstGeom>
        </p:spPr>
        <p:txBody>
          <a:bodyPr vert="horz" lIns="91440" tIns="45720" rIns="91440" bIns="45720" rtlCol="0" anchor="ctr"/>
          <a:lstStyle>
            <a:lvl1pPr algn="l">
              <a:defRPr sz="1200">
                <a:solidFill>
                  <a:schemeClr val="accent4">
                    <a:lumMod val="50000"/>
                    <a:lumOff val="50000"/>
                  </a:schemeClr>
                </a:solidFill>
              </a:defRPr>
            </a:lvl1pPr>
          </a:lstStyle>
          <a:p>
            <a:fld id="{29B0DA09-3306-4BDD-BAA8-90FAF89D1591}" type="datetime1">
              <a:rPr lang="en-IN" smtClean="0"/>
              <a:pPr/>
              <a:t>25/06/24</a:t>
            </a:fld>
            <a:endParaRPr lang="en-IN" dirty="0"/>
          </a:p>
        </p:txBody>
      </p:sp>
      <p:sp>
        <p:nvSpPr>
          <p:cNvPr id="5" name="Footer Placeholder 4"/>
          <p:cNvSpPr>
            <a:spLocks noGrp="1"/>
          </p:cNvSpPr>
          <p:nvPr>
            <p:ph type="ftr" sz="quarter" idx="3"/>
          </p:nvPr>
        </p:nvSpPr>
        <p:spPr>
          <a:xfrm>
            <a:off x="4038600" y="6688695"/>
            <a:ext cx="4114800" cy="170334"/>
          </a:xfrm>
          <a:prstGeom prst="rect">
            <a:avLst/>
          </a:prstGeom>
        </p:spPr>
        <p:txBody>
          <a:bodyPr vert="horz" lIns="91440" tIns="45720" rIns="91440" bIns="45720" rtlCol="0" anchor="ctr"/>
          <a:lstStyle>
            <a:lvl1pPr algn="ctr">
              <a:defRPr sz="1200">
                <a:solidFill>
                  <a:schemeClr val="accent4">
                    <a:lumMod val="50000"/>
                    <a:lumOff val="50000"/>
                  </a:schemeClr>
                </a:solidFill>
              </a:defRPr>
            </a:lvl1pPr>
          </a:lstStyle>
          <a:p>
            <a:endParaRPr lang="en-IN" dirty="0"/>
          </a:p>
        </p:txBody>
      </p:sp>
      <p:sp>
        <p:nvSpPr>
          <p:cNvPr id="6" name="Slide Number Placeholder 5"/>
          <p:cNvSpPr>
            <a:spLocks noGrp="1"/>
          </p:cNvSpPr>
          <p:nvPr>
            <p:ph type="sldNum" sz="quarter" idx="4"/>
          </p:nvPr>
        </p:nvSpPr>
        <p:spPr>
          <a:xfrm>
            <a:off x="11806753" y="6688695"/>
            <a:ext cx="314324" cy="170334"/>
          </a:xfrm>
          <a:prstGeom prst="rect">
            <a:avLst/>
          </a:prstGeom>
        </p:spPr>
        <p:txBody>
          <a:bodyPr vert="horz" lIns="91440" tIns="45720" rIns="91440" bIns="45720" rtlCol="0" anchor="ctr"/>
          <a:lstStyle>
            <a:lvl1pPr algn="ctr">
              <a:defRPr sz="800" b="0">
                <a:solidFill>
                  <a:schemeClr val="tx1">
                    <a:lumMod val="75000"/>
                    <a:lumOff val="25000"/>
                  </a:schemeClr>
                </a:solidFill>
                <a:latin typeface="Arial" panose="020B0604020202020204" pitchFamily="34" charset="0"/>
                <a:cs typeface="Arial" panose="020B0604020202020204" pitchFamily="34" charset="0"/>
              </a:defRPr>
            </a:lvl1pPr>
          </a:lstStyle>
          <a:p>
            <a:fld id="{F77CF02B-2998-4FF3-BBC3-9F8428132E32}" type="slidenum">
              <a:rPr lang="en-IN" smtClean="0"/>
              <a:pPr/>
              <a:t>‹#›</a:t>
            </a:fld>
            <a:endParaRPr lang="en-IN" dirty="0"/>
          </a:p>
        </p:txBody>
      </p:sp>
      <p:grpSp>
        <p:nvGrpSpPr>
          <p:cNvPr id="9" name="Group 8">
            <a:extLst>
              <a:ext uri="{FF2B5EF4-FFF2-40B4-BE49-F238E27FC236}">
                <a16:creationId xmlns:a16="http://schemas.microsoft.com/office/drawing/2014/main" id="{9FECDE60-51BF-4563-88F8-D6E78A5EE1F4}"/>
              </a:ext>
            </a:extLst>
          </p:cNvPr>
          <p:cNvGrpSpPr/>
          <p:nvPr userDrawn="1"/>
        </p:nvGrpSpPr>
        <p:grpSpPr>
          <a:xfrm>
            <a:off x="1524" y="22254"/>
            <a:ext cx="12188952" cy="27432"/>
            <a:chOff x="419100" y="1765867"/>
            <a:chExt cx="11772900" cy="76200"/>
          </a:xfrm>
          <a:solidFill>
            <a:schemeClr val="accent3">
              <a:lumMod val="85000"/>
            </a:schemeClr>
          </a:solidFill>
        </p:grpSpPr>
        <p:sp>
          <p:nvSpPr>
            <p:cNvPr id="10" name="Rectangle 9">
              <a:extLst>
                <a:ext uri="{FF2B5EF4-FFF2-40B4-BE49-F238E27FC236}">
                  <a16:creationId xmlns:a16="http://schemas.microsoft.com/office/drawing/2014/main" id="{A5FF475E-AC4C-4ECE-A120-2516AA1C0DF5}"/>
                </a:ext>
              </a:extLst>
            </p:cNvPr>
            <p:cNvSpPr/>
            <p:nvPr/>
          </p:nvSpPr>
          <p:spPr>
            <a:xfrm>
              <a:off x="419100" y="1765867"/>
              <a:ext cx="1257300" cy="76200"/>
            </a:xfrm>
            <a:prstGeom prst="rect">
              <a:avLst/>
            </a:prstGeom>
            <a:solidFill>
              <a:srgbClr val="003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214B21D-09B7-4C8C-AE5D-F5F490D4A359}"/>
                </a:ext>
              </a:extLst>
            </p:cNvPr>
            <p:cNvSpPr/>
            <p:nvPr/>
          </p:nvSpPr>
          <p:spPr>
            <a:xfrm>
              <a:off x="1733550" y="1765867"/>
              <a:ext cx="1257300" cy="76200"/>
            </a:xfrm>
            <a:prstGeom prst="rect">
              <a:avLst/>
            </a:prstGeom>
            <a:solidFill>
              <a:srgbClr val="2CB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9F51123-98F9-48CA-AB0A-4DC52C43B89E}"/>
                </a:ext>
              </a:extLst>
            </p:cNvPr>
            <p:cNvSpPr/>
            <p:nvPr/>
          </p:nvSpPr>
          <p:spPr>
            <a:xfrm>
              <a:off x="3048000" y="1765867"/>
              <a:ext cx="9144000" cy="76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D8C8C895-8EB6-4D57-ABA4-6C49C7FBF53D}"/>
              </a:ext>
            </a:extLst>
          </p:cNvPr>
          <p:cNvGrpSpPr/>
          <p:nvPr userDrawn="1"/>
        </p:nvGrpSpPr>
        <p:grpSpPr>
          <a:xfrm>
            <a:off x="11754021" y="6745187"/>
            <a:ext cx="419788" cy="57351"/>
            <a:chOff x="11732783" y="6692799"/>
            <a:chExt cx="419788" cy="57351"/>
          </a:xfrm>
          <a:solidFill>
            <a:srgbClr val="66C2FF"/>
          </a:solidFill>
        </p:grpSpPr>
        <p:sp>
          <p:nvSpPr>
            <p:cNvPr id="20" name="Right Arrow 9">
              <a:extLst>
                <a:ext uri="{FF2B5EF4-FFF2-40B4-BE49-F238E27FC236}">
                  <a16:creationId xmlns:a16="http://schemas.microsoft.com/office/drawing/2014/main" id="{A948A094-3F41-4347-A70A-B432CE35DB1D}"/>
                </a:ext>
              </a:extLst>
            </p:cNvPr>
            <p:cNvSpPr/>
            <p:nvPr userDrawn="1"/>
          </p:nvSpPr>
          <p:spPr>
            <a:xfrm>
              <a:off x="12050486" y="6692799"/>
              <a:ext cx="102085" cy="57351"/>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ight Arrow 10">
              <a:extLst>
                <a:ext uri="{FF2B5EF4-FFF2-40B4-BE49-F238E27FC236}">
                  <a16:creationId xmlns:a16="http://schemas.microsoft.com/office/drawing/2014/main" id="{133A93B8-A4A8-4EBF-A6D9-C776EA1F17CE}"/>
                </a:ext>
              </a:extLst>
            </p:cNvPr>
            <p:cNvSpPr/>
            <p:nvPr userDrawn="1"/>
          </p:nvSpPr>
          <p:spPr>
            <a:xfrm flipH="1">
              <a:off x="11732783" y="6692799"/>
              <a:ext cx="102085" cy="57351"/>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Content Placeholder 5" descr="Icon&#10;&#10;Description automatically generated">
            <a:extLst>
              <a:ext uri="{FF2B5EF4-FFF2-40B4-BE49-F238E27FC236}">
                <a16:creationId xmlns:a16="http://schemas.microsoft.com/office/drawing/2014/main" id="{36DE3250-76D1-2858-33C1-9EB07530E69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623063" y="413267"/>
            <a:ext cx="340852" cy="340852"/>
          </a:xfrm>
          <a:prstGeom prst="rect">
            <a:avLst/>
          </a:prstGeom>
        </p:spPr>
      </p:pic>
    </p:spTree>
    <p:extLst>
      <p:ext uri="{BB962C8B-B14F-4D97-AF65-F5344CB8AC3E}">
        <p14:creationId xmlns:p14="http://schemas.microsoft.com/office/powerpoint/2010/main" val="173135529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20">
          <p15:clr>
            <a:srgbClr val="F26B43"/>
          </p15:clr>
        </p15:guide>
        <p15:guide id="4" pos="7560">
          <p15:clr>
            <a:srgbClr val="F26B43"/>
          </p15:clr>
        </p15:guide>
        <p15:guide id="5" orient="horz" pos="4200">
          <p15:clr>
            <a:srgbClr val="F26B43"/>
          </p15:clr>
        </p15:guide>
        <p15:guide id="6" orient="horz" pos="120">
          <p15:clr>
            <a:srgbClr val="F26B43"/>
          </p15:clr>
        </p15:guide>
        <p15:guide id="7" orient="horz" pos="621">
          <p15:clr>
            <a:srgbClr val="F26B43"/>
          </p15:clr>
        </p15:guide>
        <p15:guide id="8" orient="horz" pos="662">
          <p15:clr>
            <a:srgbClr val="F26B43"/>
          </p15:clr>
        </p15:guide>
        <p15:guide id="9" orient="horz" pos="4152">
          <p15:clr>
            <a:srgbClr val="F26B43"/>
          </p15:clr>
        </p15:guide>
        <p15:guide id="10" orient="horz" pos="1210">
          <p15:clr>
            <a:srgbClr val="F26B43"/>
          </p15:clr>
        </p15:guide>
        <p15:guide id="11" orient="horz" pos="1248">
          <p15:clr>
            <a:srgbClr val="F26B43"/>
          </p15:clr>
        </p15:guide>
        <p15:guide id="12" orient="horz" pos="1798">
          <p15:clr>
            <a:srgbClr val="F26B43"/>
          </p15:clr>
        </p15:guide>
        <p15:guide id="13" orient="horz" pos="1840">
          <p15:clr>
            <a:srgbClr val="F26B43"/>
          </p15:clr>
        </p15:guide>
        <p15:guide id="14" orient="horz" pos="2388">
          <p15:clr>
            <a:srgbClr val="F26B43"/>
          </p15:clr>
        </p15:guide>
        <p15:guide id="15" orient="horz" pos="2428">
          <p15:clr>
            <a:srgbClr val="F26B43"/>
          </p15:clr>
        </p15:guide>
        <p15:guide id="16" orient="horz" pos="2976">
          <p15:clr>
            <a:srgbClr val="F26B43"/>
          </p15:clr>
        </p15:guide>
        <p15:guide id="17" orient="horz" pos="3018">
          <p15:clr>
            <a:srgbClr val="F26B43"/>
          </p15:clr>
        </p15:guide>
        <p15:guide id="19" orient="horz" pos="3609">
          <p15:clr>
            <a:srgbClr val="F26B43"/>
          </p15:clr>
        </p15:guide>
        <p15:guide id="20" pos="1328">
          <p15:clr>
            <a:srgbClr val="F26B43"/>
          </p15:clr>
        </p15:guide>
        <p15:guide id="21" pos="1368">
          <p15:clr>
            <a:srgbClr val="F26B43"/>
          </p15:clr>
        </p15:guide>
        <p15:guide id="23" pos="2612">
          <p15:clr>
            <a:srgbClr val="F26B43"/>
          </p15:clr>
        </p15:guide>
        <p15:guide id="24" pos="2574">
          <p15:clr>
            <a:srgbClr val="F26B43"/>
          </p15:clr>
        </p15:guide>
        <p15:guide id="25" pos="3820">
          <p15:clr>
            <a:srgbClr val="F26B43"/>
          </p15:clr>
        </p15:guide>
        <p15:guide id="26" pos="3860">
          <p15:clr>
            <a:srgbClr val="F26B43"/>
          </p15:clr>
        </p15:guide>
        <p15:guide id="29" pos="5066">
          <p15:clr>
            <a:srgbClr val="F26B43"/>
          </p15:clr>
        </p15:guide>
        <p15:guide id="30" pos="5104">
          <p15:clr>
            <a:srgbClr val="F26B43"/>
          </p15:clr>
        </p15:guide>
        <p15:guide id="31" pos="6314">
          <p15:clr>
            <a:srgbClr val="F26B43"/>
          </p15:clr>
        </p15:guide>
        <p15:guide id="32" pos="6350">
          <p15:clr>
            <a:srgbClr val="F26B43"/>
          </p15:clr>
        </p15:guide>
        <p15:guide id="33" orient="horz" pos="356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01D11C-BB52-1FA2-E861-CB2D7D178D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69EEEB-2E3D-F50E-DE7B-056D83A5AD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B5A3BE-3DD1-6D74-0146-DC14D2C8E8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20C3CB-BFAF-4E83-83A3-FA7417D55BEF}" type="datetimeFigureOut">
              <a:rPr lang="en-US" smtClean="0"/>
              <a:t>6/25/24</a:t>
            </a:fld>
            <a:endParaRPr lang="en-US"/>
          </a:p>
        </p:txBody>
      </p:sp>
      <p:sp>
        <p:nvSpPr>
          <p:cNvPr id="5" name="Footer Placeholder 4">
            <a:extLst>
              <a:ext uri="{FF2B5EF4-FFF2-40B4-BE49-F238E27FC236}">
                <a16:creationId xmlns:a16="http://schemas.microsoft.com/office/drawing/2014/main" id="{C47C04B5-6C78-C071-95D1-3F8902FCD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6E1EF16-5337-4A0F-BA96-85DFE33D51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F0774B-ACD3-43C2-8A88-40EC8BEEEBC5}" type="slidenum">
              <a:rPr lang="en-US" smtClean="0"/>
              <a:t>‹#›</a:t>
            </a:fld>
            <a:endParaRPr lang="en-US"/>
          </a:p>
        </p:txBody>
      </p:sp>
      <p:pic>
        <p:nvPicPr>
          <p:cNvPr id="7" name="Content Placeholder 5" descr="Icon&#10;&#10;Description automatically generated">
            <a:extLst>
              <a:ext uri="{FF2B5EF4-FFF2-40B4-BE49-F238E27FC236}">
                <a16:creationId xmlns:a16="http://schemas.microsoft.com/office/drawing/2014/main" id="{8A7EF992-21F8-788D-F452-AC348C51039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561212" y="194699"/>
            <a:ext cx="340852" cy="340852"/>
          </a:xfrm>
          <a:prstGeom prst="rect">
            <a:avLst/>
          </a:prstGeom>
        </p:spPr>
      </p:pic>
    </p:spTree>
    <p:extLst>
      <p:ext uri="{BB962C8B-B14F-4D97-AF65-F5344CB8AC3E}">
        <p14:creationId xmlns:p14="http://schemas.microsoft.com/office/powerpoint/2010/main" val="321531122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marketplace.spglobal.com/en/datasets/global-machine-readable-filings-(197)?utm_source=linkedin&amp;utm_medium=social&amp;utm_term=fb59abb5-3504-4660-a780-9014bb923805&amp;utm_content=organic&amp;utm_campaign=dms" TargetMode="External"/><Relationship Id="rId2" Type="http://schemas.openxmlformats.org/officeDocument/2006/relationships/hyperlink" Target="https://www.marketplace.spglobal.com/en/datasets/us-machine-readable-filings-(64)" TargetMode="Externa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hyperlink" Target="https://papers.ssrn.com/sol3/papers.cfm?abstract_id=4754678" TargetMode="External"/><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524000" y="6102970"/>
            <a:ext cx="9153070" cy="755151"/>
            <a:chOff x="0" y="6102849"/>
            <a:chExt cx="9153070" cy="755151"/>
          </a:xfrm>
        </p:grpSpPr>
        <p:sp>
          <p:nvSpPr>
            <p:cNvPr id="7" name="Rectangle 6"/>
            <p:cNvSpPr/>
            <p:nvPr/>
          </p:nvSpPr>
          <p:spPr>
            <a:xfrm>
              <a:off x="0" y="6102849"/>
              <a:ext cx="1541210" cy="755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dirty="0">
                <a:solidFill>
                  <a:sysClr val="windowText" lastClr="000000"/>
                </a:solidFill>
              </a:endParaRPr>
            </a:p>
          </p:txBody>
        </p:sp>
        <p:sp>
          <p:nvSpPr>
            <p:cNvPr id="8" name="Rectangle 7"/>
            <p:cNvSpPr/>
            <p:nvPr/>
          </p:nvSpPr>
          <p:spPr>
            <a:xfrm>
              <a:off x="7611860" y="6102849"/>
              <a:ext cx="1541210" cy="755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dirty="0">
                <a:solidFill>
                  <a:sysClr val="windowText" lastClr="000000"/>
                </a:solidFill>
              </a:endParaRPr>
            </a:p>
          </p:txBody>
        </p:sp>
      </p:grpSp>
      <p:sp>
        <p:nvSpPr>
          <p:cNvPr id="12" name="TextBox 11"/>
          <p:cNvSpPr txBox="1"/>
          <p:nvPr/>
        </p:nvSpPr>
        <p:spPr>
          <a:xfrm>
            <a:off x="1800519" y="5095550"/>
            <a:ext cx="8587160" cy="1384995"/>
          </a:xfrm>
          <a:prstGeom prst="rect">
            <a:avLst/>
          </a:prstGeom>
          <a:noFill/>
        </p:spPr>
        <p:txBody>
          <a:bodyPr wrap="square" rtlCol="0">
            <a:spAutoFit/>
          </a:bodyPr>
          <a:lstStyle/>
          <a:p>
            <a:pPr algn="ctr">
              <a:defRPr/>
            </a:pPr>
            <a:r>
              <a:rPr lang="en-US" sz="2800" kern="0" dirty="0">
                <a:solidFill>
                  <a:sysClr val="windowText" lastClr="000000"/>
                </a:solidFill>
                <a:latin typeface="+mj-lt"/>
              </a:rPr>
              <a:t>The Leader In Unstructured Data for Finance</a:t>
            </a:r>
          </a:p>
          <a:p>
            <a:pPr algn="ctr">
              <a:defRPr/>
            </a:pPr>
            <a:r>
              <a:rPr lang="en-US" sz="2800" kern="0" dirty="0">
                <a:solidFill>
                  <a:sysClr val="windowText" lastClr="000000"/>
                </a:solidFill>
                <a:latin typeface="+mj-lt"/>
              </a:rPr>
              <a:t>ContextAnalytics-AI.com</a:t>
            </a:r>
          </a:p>
          <a:p>
            <a:pPr algn="ctr">
              <a:defRPr/>
            </a:pPr>
            <a:r>
              <a:rPr lang="en-US" sz="2800" kern="0" dirty="0">
                <a:solidFill>
                  <a:sysClr val="windowText" lastClr="000000"/>
                </a:solidFill>
                <a:latin typeface="+mj-lt"/>
              </a:rPr>
              <a:t>ContactUs@ContextAnalytics-AI.com</a:t>
            </a:r>
          </a:p>
        </p:txBody>
      </p:sp>
      <p:sp>
        <p:nvSpPr>
          <p:cNvPr id="2" name="Rectangle 1"/>
          <p:cNvSpPr/>
          <p:nvPr/>
        </p:nvSpPr>
        <p:spPr>
          <a:xfrm>
            <a:off x="2633294" y="327088"/>
            <a:ext cx="6125960" cy="923330"/>
          </a:xfrm>
          <a:prstGeom prst="rect">
            <a:avLst/>
          </a:prstGeom>
        </p:spPr>
        <p:txBody>
          <a:bodyPr wrap="square">
            <a:spAutoFit/>
          </a:bodyPr>
          <a:lstStyle/>
          <a:p>
            <a:pPr lvl="0" algn="ctr">
              <a:defRPr/>
            </a:pPr>
            <a:r>
              <a:rPr lang="en-US" sz="3600" b="1" kern="0" dirty="0">
                <a:solidFill>
                  <a:srgbClr val="002060"/>
                </a:solidFill>
                <a:latin typeface="+mj-lt"/>
                <a:cs typeface="Times New Roman" panose="02020603050405020304" pitchFamily="18" charset="0"/>
              </a:rPr>
              <a:t>Context Analytics, Inc.</a:t>
            </a:r>
          </a:p>
          <a:p>
            <a:pPr lvl="0" algn="ctr">
              <a:defRPr/>
            </a:pPr>
            <a:r>
              <a:rPr lang="en-US" b="1" kern="0" dirty="0">
                <a:solidFill>
                  <a:srgbClr val="002060"/>
                </a:solidFill>
                <a:latin typeface="+mj-lt"/>
                <a:cs typeface="Times New Roman" panose="02020603050405020304" pitchFamily="18" charset="0"/>
              </a:rPr>
              <a:t>Formerly Social Market Analytics</a:t>
            </a:r>
          </a:p>
        </p:txBody>
      </p:sp>
      <p:pic>
        <p:nvPicPr>
          <p:cNvPr id="5" name="Picture 4" descr="Icon&#10;&#10;Description automatically generated">
            <a:extLst>
              <a:ext uri="{FF2B5EF4-FFF2-40B4-BE49-F238E27FC236}">
                <a16:creationId xmlns:a16="http://schemas.microsoft.com/office/drawing/2014/main" id="{054A8782-0D21-6B32-E834-6FED28C812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5795" y="1693170"/>
            <a:ext cx="3460957" cy="3460957"/>
          </a:xfrm>
          <a:prstGeom prst="rect">
            <a:avLst/>
          </a:prstGeom>
        </p:spPr>
      </p:pic>
    </p:spTree>
    <p:extLst>
      <p:ext uri="{BB962C8B-B14F-4D97-AF65-F5344CB8AC3E}">
        <p14:creationId xmlns:p14="http://schemas.microsoft.com/office/powerpoint/2010/main" val="296242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773B4F-8146-FFB2-E330-6F2E64B10403}"/>
              </a:ext>
            </a:extLst>
          </p:cNvPr>
          <p:cNvSpPr>
            <a:spLocks noGrp="1"/>
          </p:cNvSpPr>
          <p:nvPr>
            <p:ph idx="1"/>
          </p:nvPr>
        </p:nvSpPr>
        <p:spPr>
          <a:xfrm>
            <a:off x="609599" y="839401"/>
            <a:ext cx="4898571" cy="5768228"/>
          </a:xfrm>
        </p:spPr>
        <p:txBody>
          <a:bodyPr/>
          <a:lstStyle/>
          <a:p>
            <a:pPr marL="0" indent="0">
              <a:buNone/>
            </a:pPr>
            <a:r>
              <a:rPr lang="en-US" b="1" u="sng" dirty="0">
                <a:latin typeface="+mn-lt"/>
              </a:rPr>
              <a:t>CA NLP for Sentiment</a:t>
            </a:r>
          </a:p>
          <a:p>
            <a:pPr marL="0" indent="0">
              <a:buNone/>
            </a:pPr>
            <a:r>
              <a:rPr lang="en-US" sz="1800" dirty="0">
                <a:latin typeface="+mn-lt"/>
              </a:rPr>
              <a:t>CAs Patented Natural Language Processing was developed internally. We use a multi-pass phrase evaluation approach combining techniques like stemming and lemmatization.  We apply both supervised and unsupervised machine learning on a ten-year training set. </a:t>
            </a:r>
          </a:p>
          <a:p>
            <a:pPr marL="0" indent="0">
              <a:buNone/>
            </a:pPr>
            <a:endParaRPr lang="en-US" sz="1800" dirty="0">
              <a:latin typeface="+mn-lt"/>
            </a:endParaRPr>
          </a:p>
          <a:p>
            <a:pPr marL="0" indent="0">
              <a:buNone/>
            </a:pPr>
            <a:r>
              <a:rPr lang="en-US" b="1" u="sng" dirty="0">
                <a:latin typeface="+mn-lt"/>
              </a:rPr>
              <a:t>Complex Topic Modeling </a:t>
            </a:r>
          </a:p>
          <a:p>
            <a:pPr marL="0" indent="0">
              <a:buNone/>
            </a:pPr>
            <a:r>
              <a:rPr lang="en-US" sz="1800" dirty="0">
                <a:latin typeface="+mn-lt"/>
              </a:rPr>
              <a:t>Topic Model Engine that utilizes collocation of rules to identify inclusions and exclusions in topic models.  CA’s NLP uses Synonym identification to capture similar phrases to include in topic models. CA also identifies what the conversation is about and classifies news stories into dozens of categories. </a:t>
            </a:r>
          </a:p>
        </p:txBody>
      </p:sp>
      <p:sp>
        <p:nvSpPr>
          <p:cNvPr id="3" name="Title 2">
            <a:extLst>
              <a:ext uri="{FF2B5EF4-FFF2-40B4-BE49-F238E27FC236}">
                <a16:creationId xmlns:a16="http://schemas.microsoft.com/office/drawing/2014/main" id="{57E81E85-824A-4DA7-5345-C5DDE54B5F1E}"/>
              </a:ext>
            </a:extLst>
          </p:cNvPr>
          <p:cNvSpPr>
            <a:spLocks noGrp="1"/>
          </p:cNvSpPr>
          <p:nvPr>
            <p:ph type="title"/>
          </p:nvPr>
        </p:nvSpPr>
        <p:spPr>
          <a:xfrm>
            <a:off x="190500" y="169305"/>
            <a:ext cx="10972800" cy="563563"/>
          </a:xfrm>
        </p:spPr>
        <p:txBody>
          <a:bodyPr/>
          <a:lstStyle/>
          <a:p>
            <a:r>
              <a:rPr lang="en-US" dirty="0">
                <a:solidFill>
                  <a:schemeClr val="accent6"/>
                </a:solidFill>
                <a:latin typeface="+mj-lt"/>
              </a:rPr>
              <a:t>CA Technology</a:t>
            </a:r>
          </a:p>
        </p:txBody>
      </p:sp>
      <p:sp>
        <p:nvSpPr>
          <p:cNvPr id="5" name="Content Placeholder 1">
            <a:extLst>
              <a:ext uri="{FF2B5EF4-FFF2-40B4-BE49-F238E27FC236}">
                <a16:creationId xmlns:a16="http://schemas.microsoft.com/office/drawing/2014/main" id="{A2F0F539-E414-EC80-3752-AB1C6E46376C}"/>
              </a:ext>
            </a:extLst>
          </p:cNvPr>
          <p:cNvSpPr txBox="1">
            <a:spLocks/>
          </p:cNvSpPr>
          <p:nvPr/>
        </p:nvSpPr>
        <p:spPr>
          <a:xfrm>
            <a:off x="6096000" y="839401"/>
            <a:ext cx="4898571" cy="57682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u="sng" dirty="0">
                <a:latin typeface="+mn-lt"/>
              </a:rPr>
              <a:t>CA Parsing Engine</a:t>
            </a:r>
          </a:p>
          <a:p>
            <a:pPr marL="0" indent="0">
              <a:buFont typeface="Arial" panose="020B0604020202020204" pitchFamily="34" charset="0"/>
              <a:buNone/>
            </a:pPr>
            <a:r>
              <a:rPr lang="en-US" sz="1800" dirty="0">
                <a:latin typeface="+mn-lt"/>
              </a:rPr>
              <a:t>CA’s parsing engine can convert any document to machine readable JSON in seconds.  The JSON file is instantly suitable for storage, programmatic analysis and Natural Language Processing. </a:t>
            </a:r>
          </a:p>
          <a:p>
            <a:pPr marL="0" indent="0">
              <a:buFont typeface="Arial" panose="020B0604020202020204" pitchFamily="34" charset="0"/>
              <a:buNone/>
            </a:pPr>
            <a:endParaRPr lang="en-US" sz="1800" dirty="0">
              <a:latin typeface="+mn-lt"/>
            </a:endParaRPr>
          </a:p>
          <a:p>
            <a:pPr marL="0" indent="0">
              <a:buFont typeface="Arial" panose="020B0604020202020204" pitchFamily="34" charset="0"/>
              <a:buNone/>
            </a:pPr>
            <a:endParaRPr lang="en-US" b="1" u="sng" dirty="0">
              <a:latin typeface="+mn-lt"/>
            </a:endParaRPr>
          </a:p>
          <a:p>
            <a:pPr marL="0" indent="0">
              <a:buFont typeface="Arial" panose="020B0604020202020204" pitchFamily="34" charset="0"/>
              <a:buNone/>
            </a:pPr>
            <a:r>
              <a:rPr lang="en-US" b="1" u="sng" dirty="0">
                <a:latin typeface="+mn-lt"/>
              </a:rPr>
              <a:t>LLMs</a:t>
            </a:r>
          </a:p>
          <a:p>
            <a:pPr marL="0" indent="0">
              <a:buFont typeface="Arial" panose="020B0604020202020204" pitchFamily="34" charset="0"/>
              <a:buNone/>
            </a:pPr>
            <a:r>
              <a:rPr lang="en-US" sz="1800" dirty="0">
                <a:latin typeface="+mn-lt"/>
              </a:rPr>
              <a:t>Our processing, filtering, and classification of data makes it suitable to ingest into LLMS.  Filing summarization, dynamic questioning of filings, filing themes…. Summary of sentiment on social feeds </a:t>
            </a:r>
          </a:p>
        </p:txBody>
      </p:sp>
    </p:spTree>
    <p:extLst>
      <p:ext uri="{BB962C8B-B14F-4D97-AF65-F5344CB8AC3E}">
        <p14:creationId xmlns:p14="http://schemas.microsoft.com/office/powerpoint/2010/main" val="49261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27F0CE-1CB9-4C69-97C6-77B11B03A0AC}"/>
              </a:ext>
            </a:extLst>
          </p:cNvPr>
          <p:cNvSpPr>
            <a:spLocks noGrp="1"/>
          </p:cNvSpPr>
          <p:nvPr>
            <p:ph type="sldNum" sz="quarter" idx="12"/>
          </p:nvPr>
        </p:nvSpPr>
        <p:spPr/>
        <p:txBody>
          <a:bodyPr/>
          <a:lstStyle/>
          <a:p>
            <a:fld id="{F77CF02B-2998-4FF3-BBC3-9F8428132E32}" type="slidenum">
              <a:rPr lang="en-IN" smtClean="0"/>
              <a:t>3</a:t>
            </a:fld>
            <a:endParaRPr lang="en-IN" dirty="0"/>
          </a:p>
        </p:txBody>
      </p:sp>
      <p:sp>
        <p:nvSpPr>
          <p:cNvPr id="5" name="Block Arc 4">
            <a:extLst>
              <a:ext uri="{FF2B5EF4-FFF2-40B4-BE49-F238E27FC236}">
                <a16:creationId xmlns:a16="http://schemas.microsoft.com/office/drawing/2014/main" id="{86A6CD96-5953-4C48-B1E4-7A483C408BD9}"/>
              </a:ext>
            </a:extLst>
          </p:cNvPr>
          <p:cNvSpPr/>
          <p:nvPr/>
        </p:nvSpPr>
        <p:spPr>
          <a:xfrm>
            <a:off x="4434659" y="3266403"/>
            <a:ext cx="2996656" cy="2996655"/>
          </a:xfrm>
          <a:prstGeom prst="blockArc">
            <a:avLst>
              <a:gd name="adj1" fmla="val 21400662"/>
              <a:gd name="adj2" fmla="val 10948834"/>
              <a:gd name="adj3" fmla="val 3270"/>
            </a:avLst>
          </a:prstGeom>
          <a:solidFill>
            <a:schemeClr val="bg1">
              <a:lumMod val="95000"/>
            </a:schemeClr>
          </a:solidFill>
          <a:ln>
            <a:solidFill>
              <a:schemeClr val="bg1">
                <a:lumMod val="85000"/>
              </a:schemeClr>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6" name="Freeform: Shape 5">
            <a:extLst>
              <a:ext uri="{FF2B5EF4-FFF2-40B4-BE49-F238E27FC236}">
                <a16:creationId xmlns:a16="http://schemas.microsoft.com/office/drawing/2014/main" id="{A9CE9046-5C57-458E-B946-52E058C76A7A}"/>
              </a:ext>
            </a:extLst>
          </p:cNvPr>
          <p:cNvSpPr/>
          <p:nvPr/>
        </p:nvSpPr>
        <p:spPr>
          <a:xfrm>
            <a:off x="6495688" y="5651224"/>
            <a:ext cx="595152" cy="595152"/>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a:solidFill>
            <a:srgbClr val="66C2FF"/>
          </a:solidFill>
          <a:ln>
            <a:solidFill>
              <a:srgbClr val="66C2F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IN" sz="3200" kern="1200" dirty="0">
              <a:latin typeface="Arial" panose="020B0604020202020204" pitchFamily="34" charset="0"/>
              <a:cs typeface="Arial" panose="020B0604020202020204" pitchFamily="34" charset="0"/>
            </a:endParaRPr>
          </a:p>
        </p:txBody>
      </p:sp>
      <p:sp>
        <p:nvSpPr>
          <p:cNvPr id="7" name="Freeform: Shape 6">
            <a:extLst>
              <a:ext uri="{FF2B5EF4-FFF2-40B4-BE49-F238E27FC236}">
                <a16:creationId xmlns:a16="http://schemas.microsoft.com/office/drawing/2014/main" id="{89CBCC51-DCA5-4B61-80A3-B20667B35DBD}"/>
              </a:ext>
            </a:extLst>
          </p:cNvPr>
          <p:cNvSpPr/>
          <p:nvPr/>
        </p:nvSpPr>
        <p:spPr>
          <a:xfrm>
            <a:off x="4775134" y="5651224"/>
            <a:ext cx="595152" cy="595152"/>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a:solidFill>
            <a:srgbClr val="5DBAF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5110" tIns="275110" rIns="275110" bIns="275110" numCol="1" spcCol="1270" anchor="ctr" anchorCtr="0">
            <a:noAutofit/>
          </a:bodyPr>
          <a:lstStyle/>
          <a:p>
            <a:pPr marL="0" lvl="0" indent="0" algn="ctr" defTabSz="2266950">
              <a:lnSpc>
                <a:spcPct val="90000"/>
              </a:lnSpc>
              <a:spcBef>
                <a:spcPct val="0"/>
              </a:spcBef>
              <a:spcAft>
                <a:spcPct val="35000"/>
              </a:spcAft>
              <a:buNone/>
            </a:pPr>
            <a:endParaRPr lang="en-IN" sz="5100" kern="12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7E6251B8-7346-4A1E-9002-8FC360663B17}"/>
              </a:ext>
            </a:extLst>
          </p:cNvPr>
          <p:cNvSpPr/>
          <p:nvPr/>
        </p:nvSpPr>
        <p:spPr>
          <a:xfrm>
            <a:off x="9173" y="4221055"/>
            <a:ext cx="12192000" cy="481923"/>
          </a:xfrm>
          <a:prstGeom prst="rect">
            <a:avLst/>
          </a:prstGeom>
          <a:pattFill prst="ltVert">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rial" panose="020B0604020202020204" pitchFamily="34" charset="0"/>
              <a:cs typeface="Arial" panose="020B0604020202020204" pitchFamily="34" charset="0"/>
            </a:endParaRPr>
          </a:p>
        </p:txBody>
      </p:sp>
      <p:sp>
        <p:nvSpPr>
          <p:cNvPr id="10" name="Freeform: Shape 9">
            <a:extLst>
              <a:ext uri="{FF2B5EF4-FFF2-40B4-BE49-F238E27FC236}">
                <a16:creationId xmlns:a16="http://schemas.microsoft.com/office/drawing/2014/main" id="{31F51427-2A8F-48B5-B6D5-D5B71AE59CA9}"/>
              </a:ext>
            </a:extLst>
          </p:cNvPr>
          <p:cNvSpPr/>
          <p:nvPr/>
        </p:nvSpPr>
        <p:spPr>
          <a:xfrm>
            <a:off x="5058774" y="3948575"/>
            <a:ext cx="1748426" cy="1748424"/>
          </a:xfrm>
          <a:custGeom>
            <a:avLst/>
            <a:gdLst>
              <a:gd name="connsiteX0" fmla="*/ 0 w 2051843"/>
              <a:gd name="connsiteY0" fmla="*/ 1025922 h 2051843"/>
              <a:gd name="connsiteX1" fmla="*/ 1025922 w 2051843"/>
              <a:gd name="connsiteY1" fmla="*/ 0 h 2051843"/>
              <a:gd name="connsiteX2" fmla="*/ 2051844 w 2051843"/>
              <a:gd name="connsiteY2" fmla="*/ 1025922 h 2051843"/>
              <a:gd name="connsiteX3" fmla="*/ 1025922 w 2051843"/>
              <a:gd name="connsiteY3" fmla="*/ 2051844 h 2051843"/>
              <a:gd name="connsiteX4" fmla="*/ 0 w 2051843"/>
              <a:gd name="connsiteY4" fmla="*/ 1025922 h 2051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843" h="2051843">
                <a:moveTo>
                  <a:pt x="0" y="1025922"/>
                </a:moveTo>
                <a:cubicBezTo>
                  <a:pt x="0" y="459321"/>
                  <a:pt x="459321" y="0"/>
                  <a:pt x="1025922" y="0"/>
                </a:cubicBezTo>
                <a:cubicBezTo>
                  <a:pt x="1592523" y="0"/>
                  <a:pt x="2051844" y="459321"/>
                  <a:pt x="2051844" y="1025922"/>
                </a:cubicBezTo>
                <a:cubicBezTo>
                  <a:pt x="2051844" y="1592523"/>
                  <a:pt x="1592523" y="2051844"/>
                  <a:pt x="1025922" y="2051844"/>
                </a:cubicBezTo>
                <a:cubicBezTo>
                  <a:pt x="459321" y="2051844"/>
                  <a:pt x="0" y="1592523"/>
                  <a:pt x="0" y="1025922"/>
                </a:cubicBezTo>
                <a:close/>
              </a:path>
            </a:pathLst>
          </a:custGeom>
          <a:solidFill>
            <a:srgbClr val="003C6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8905" tIns="358905" rIns="358905" bIns="358905" numCol="1" spcCol="1270" anchor="ctr" anchorCtr="0">
            <a:noAutofit/>
          </a:bodyPr>
          <a:lstStyle/>
          <a:p>
            <a:pPr marL="0" lvl="0" indent="0" algn="ctr" defTabSz="2044700">
              <a:lnSpc>
                <a:spcPct val="90000"/>
              </a:lnSpc>
              <a:spcBef>
                <a:spcPct val="0"/>
              </a:spcBef>
              <a:spcAft>
                <a:spcPct val="35000"/>
              </a:spcAft>
              <a:buNone/>
            </a:pPr>
            <a:endParaRPr lang="en-IN" sz="4600" kern="12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EA38617C-09AD-4C54-8767-F83673207A9F}"/>
              </a:ext>
            </a:extLst>
          </p:cNvPr>
          <p:cNvSpPr txBox="1"/>
          <p:nvPr/>
        </p:nvSpPr>
        <p:spPr>
          <a:xfrm>
            <a:off x="5220210" y="4190313"/>
            <a:ext cx="1494258" cy="1200329"/>
          </a:xfrm>
          <a:prstGeom prst="rect">
            <a:avLst/>
          </a:prstGeom>
          <a:noFill/>
        </p:spPr>
        <p:txBody>
          <a:bodyPr wrap="square">
            <a:spAutoFit/>
          </a:bodyPr>
          <a:lstStyle/>
          <a:p>
            <a:pPr algn="ctr"/>
            <a:r>
              <a:rPr lang="en-US" b="1" dirty="0">
                <a:solidFill>
                  <a:schemeClr val="bg1"/>
                </a:solidFill>
                <a:effectLst>
                  <a:outerShdw blurRad="38100" dist="38100" dir="2700000" algn="tl">
                    <a:srgbClr val="000000">
                      <a:alpha val="43137"/>
                    </a:srgbClr>
                  </a:outerShdw>
                </a:effectLst>
                <a:cs typeface="Arial" panose="020B0604020202020204" pitchFamily="34" charset="0"/>
              </a:rPr>
              <a:t>CA has 3 U.S. Patents behind our process</a:t>
            </a:r>
          </a:p>
        </p:txBody>
      </p:sp>
      <p:grpSp>
        <p:nvGrpSpPr>
          <p:cNvPr id="12" name="Group 11">
            <a:extLst>
              <a:ext uri="{FF2B5EF4-FFF2-40B4-BE49-F238E27FC236}">
                <a16:creationId xmlns:a16="http://schemas.microsoft.com/office/drawing/2014/main" id="{30D22477-3BEA-4F38-AE73-EE87379662DD}"/>
              </a:ext>
            </a:extLst>
          </p:cNvPr>
          <p:cNvGrpSpPr/>
          <p:nvPr/>
        </p:nvGrpSpPr>
        <p:grpSpPr>
          <a:xfrm>
            <a:off x="4883204" y="5783110"/>
            <a:ext cx="331382" cy="331380"/>
            <a:chOff x="3048000" y="381000"/>
            <a:chExt cx="6096000" cy="6096000"/>
          </a:xfrm>
          <a:solidFill>
            <a:schemeClr val="bg1"/>
          </a:solidFill>
        </p:grpSpPr>
        <p:sp>
          <p:nvSpPr>
            <p:cNvPr id="13" name="Freeform: Shape 12">
              <a:extLst>
                <a:ext uri="{FF2B5EF4-FFF2-40B4-BE49-F238E27FC236}">
                  <a16:creationId xmlns:a16="http://schemas.microsoft.com/office/drawing/2014/main" id="{C36C1396-A2B1-45AC-8FF7-299BAF358426}"/>
                </a:ext>
              </a:extLst>
            </p:cNvPr>
            <p:cNvSpPr/>
            <p:nvPr/>
          </p:nvSpPr>
          <p:spPr>
            <a:xfrm>
              <a:off x="5791200" y="787400"/>
              <a:ext cx="2946400" cy="5181600"/>
            </a:xfrm>
            <a:custGeom>
              <a:avLst/>
              <a:gdLst>
                <a:gd name="connsiteX0" fmla="*/ 2946400 w 2946400"/>
                <a:gd name="connsiteY0" fmla="*/ 5181600 h 5181600"/>
                <a:gd name="connsiteX1" fmla="*/ 2743200 w 2946400"/>
                <a:gd name="connsiteY1" fmla="*/ 5181600 h 5181600"/>
                <a:gd name="connsiteX2" fmla="*/ 2743200 w 2946400"/>
                <a:gd name="connsiteY2" fmla="*/ 203200 h 5181600"/>
                <a:gd name="connsiteX3" fmla="*/ 0 w 2946400"/>
                <a:gd name="connsiteY3" fmla="*/ 203200 h 5181600"/>
                <a:gd name="connsiteX4" fmla="*/ 0 w 2946400"/>
                <a:gd name="connsiteY4" fmla="*/ 0 h 5181600"/>
                <a:gd name="connsiteX5" fmla="*/ 2946400 w 2946400"/>
                <a:gd name="connsiteY5" fmla="*/ 0 h 518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6400" h="5181600">
                  <a:moveTo>
                    <a:pt x="2946400" y="5181600"/>
                  </a:moveTo>
                  <a:lnTo>
                    <a:pt x="2743200" y="5181600"/>
                  </a:lnTo>
                  <a:lnTo>
                    <a:pt x="2743200" y="203200"/>
                  </a:lnTo>
                  <a:lnTo>
                    <a:pt x="0" y="203200"/>
                  </a:lnTo>
                  <a:lnTo>
                    <a:pt x="0" y="0"/>
                  </a:lnTo>
                  <a:lnTo>
                    <a:pt x="2946400" y="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14" name="Freeform: Shape 13">
              <a:extLst>
                <a:ext uri="{FF2B5EF4-FFF2-40B4-BE49-F238E27FC236}">
                  <a16:creationId xmlns:a16="http://schemas.microsoft.com/office/drawing/2014/main" id="{35887CA8-A9AA-4213-8E45-2359E31A1B7B}"/>
                </a:ext>
              </a:extLst>
            </p:cNvPr>
            <p:cNvSpPr/>
            <p:nvPr/>
          </p:nvSpPr>
          <p:spPr>
            <a:xfrm>
              <a:off x="6197600" y="381000"/>
              <a:ext cx="2946400" cy="5181600"/>
            </a:xfrm>
            <a:custGeom>
              <a:avLst/>
              <a:gdLst>
                <a:gd name="connsiteX0" fmla="*/ 2946400 w 2946400"/>
                <a:gd name="connsiteY0" fmla="*/ 5181600 h 5181600"/>
                <a:gd name="connsiteX1" fmla="*/ 2743200 w 2946400"/>
                <a:gd name="connsiteY1" fmla="*/ 5181600 h 5181600"/>
                <a:gd name="connsiteX2" fmla="*/ 2743200 w 2946400"/>
                <a:gd name="connsiteY2" fmla="*/ 203200 h 5181600"/>
                <a:gd name="connsiteX3" fmla="*/ 0 w 2946400"/>
                <a:gd name="connsiteY3" fmla="*/ 203200 h 5181600"/>
                <a:gd name="connsiteX4" fmla="*/ 0 w 2946400"/>
                <a:gd name="connsiteY4" fmla="*/ 0 h 5181600"/>
                <a:gd name="connsiteX5" fmla="*/ 2946400 w 2946400"/>
                <a:gd name="connsiteY5" fmla="*/ 0 h 518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6400" h="5181600">
                  <a:moveTo>
                    <a:pt x="2946400" y="5181600"/>
                  </a:moveTo>
                  <a:lnTo>
                    <a:pt x="2743200" y="5181600"/>
                  </a:lnTo>
                  <a:lnTo>
                    <a:pt x="2743200" y="203200"/>
                  </a:lnTo>
                  <a:lnTo>
                    <a:pt x="0" y="203200"/>
                  </a:lnTo>
                  <a:lnTo>
                    <a:pt x="0" y="0"/>
                  </a:lnTo>
                  <a:lnTo>
                    <a:pt x="2946400" y="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15" name="Freeform: Shape 14">
              <a:extLst>
                <a:ext uri="{FF2B5EF4-FFF2-40B4-BE49-F238E27FC236}">
                  <a16:creationId xmlns:a16="http://schemas.microsoft.com/office/drawing/2014/main" id="{3A587B94-4B47-4EF2-B9B3-1F76C58C449E}"/>
                </a:ext>
              </a:extLst>
            </p:cNvPr>
            <p:cNvSpPr/>
            <p:nvPr/>
          </p:nvSpPr>
          <p:spPr>
            <a:xfrm>
              <a:off x="4064000" y="1193800"/>
              <a:ext cx="4267200" cy="5283200"/>
            </a:xfrm>
            <a:custGeom>
              <a:avLst/>
              <a:gdLst>
                <a:gd name="connsiteX0" fmla="*/ 1278738 w 4267200"/>
                <a:gd name="connsiteY0" fmla="*/ 0 h 5283200"/>
                <a:gd name="connsiteX1" fmla="*/ 0 w 4267200"/>
                <a:gd name="connsiteY1" fmla="*/ 1278738 h 5283200"/>
                <a:gd name="connsiteX2" fmla="*/ 0 w 4267200"/>
                <a:gd name="connsiteY2" fmla="*/ 2032000 h 5283200"/>
                <a:gd name="connsiteX3" fmla="*/ 203200 w 4267200"/>
                <a:gd name="connsiteY3" fmla="*/ 2032000 h 5283200"/>
                <a:gd name="connsiteX4" fmla="*/ 203200 w 4267200"/>
                <a:gd name="connsiteY4" fmla="*/ 1422400 h 5283200"/>
                <a:gd name="connsiteX5" fmla="*/ 1422400 w 4267200"/>
                <a:gd name="connsiteY5" fmla="*/ 1422400 h 5283200"/>
                <a:gd name="connsiteX6" fmla="*/ 1422400 w 4267200"/>
                <a:gd name="connsiteY6" fmla="*/ 203200 h 5283200"/>
                <a:gd name="connsiteX7" fmla="*/ 4064000 w 4267200"/>
                <a:gd name="connsiteY7" fmla="*/ 203200 h 5283200"/>
                <a:gd name="connsiteX8" fmla="*/ 4064000 w 4267200"/>
                <a:gd name="connsiteY8" fmla="*/ 5080000 h 5283200"/>
                <a:gd name="connsiteX9" fmla="*/ 1320800 w 4267200"/>
                <a:gd name="connsiteY9" fmla="*/ 5080000 h 5283200"/>
                <a:gd name="connsiteX10" fmla="*/ 1320800 w 4267200"/>
                <a:gd name="connsiteY10" fmla="*/ 5283200 h 5283200"/>
                <a:gd name="connsiteX11" fmla="*/ 4267200 w 4267200"/>
                <a:gd name="connsiteY11" fmla="*/ 5283200 h 5283200"/>
                <a:gd name="connsiteX12" fmla="*/ 4267200 w 4267200"/>
                <a:gd name="connsiteY12" fmla="*/ 0 h 5283200"/>
                <a:gd name="connsiteX13" fmla="*/ 346862 w 4267200"/>
                <a:gd name="connsiteY13" fmla="*/ 1219200 h 5283200"/>
                <a:gd name="connsiteX14" fmla="*/ 1219200 w 4267200"/>
                <a:gd name="connsiteY14" fmla="*/ 346869 h 5283200"/>
                <a:gd name="connsiteX15" fmla="*/ 1219200 w 4267200"/>
                <a:gd name="connsiteY15" fmla="*/ 1219200 h 528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67200" h="5283200">
                  <a:moveTo>
                    <a:pt x="1278738" y="0"/>
                  </a:moveTo>
                  <a:lnTo>
                    <a:pt x="0" y="1278738"/>
                  </a:lnTo>
                  <a:lnTo>
                    <a:pt x="0" y="2032000"/>
                  </a:lnTo>
                  <a:lnTo>
                    <a:pt x="203200" y="2032000"/>
                  </a:lnTo>
                  <a:lnTo>
                    <a:pt x="203200" y="1422400"/>
                  </a:lnTo>
                  <a:lnTo>
                    <a:pt x="1422400" y="1422400"/>
                  </a:lnTo>
                  <a:lnTo>
                    <a:pt x="1422400" y="203200"/>
                  </a:lnTo>
                  <a:lnTo>
                    <a:pt x="4064000" y="203200"/>
                  </a:lnTo>
                  <a:lnTo>
                    <a:pt x="4064000" y="5080000"/>
                  </a:lnTo>
                  <a:lnTo>
                    <a:pt x="1320800" y="5080000"/>
                  </a:lnTo>
                  <a:lnTo>
                    <a:pt x="1320800" y="5283200"/>
                  </a:lnTo>
                  <a:lnTo>
                    <a:pt x="4267200" y="5283200"/>
                  </a:lnTo>
                  <a:lnTo>
                    <a:pt x="4267200" y="0"/>
                  </a:lnTo>
                  <a:close/>
                  <a:moveTo>
                    <a:pt x="346862" y="1219200"/>
                  </a:moveTo>
                  <a:lnTo>
                    <a:pt x="1219200" y="346869"/>
                  </a:lnTo>
                  <a:lnTo>
                    <a:pt x="1219200" y="121920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16" name="Freeform: Shape 15">
              <a:extLst>
                <a:ext uri="{FF2B5EF4-FFF2-40B4-BE49-F238E27FC236}">
                  <a16:creationId xmlns:a16="http://schemas.microsoft.com/office/drawing/2014/main" id="{C621FC2F-99A9-45B7-92C5-F1282D8B37DE}"/>
                </a:ext>
              </a:extLst>
            </p:cNvPr>
            <p:cNvSpPr/>
            <p:nvPr/>
          </p:nvSpPr>
          <p:spPr>
            <a:xfrm>
              <a:off x="3048000" y="3022600"/>
              <a:ext cx="3454400" cy="3454400"/>
            </a:xfrm>
            <a:custGeom>
              <a:avLst/>
              <a:gdLst>
                <a:gd name="connsiteX0" fmla="*/ 2133600 w 3454400"/>
                <a:gd name="connsiteY0" fmla="*/ 3454400 h 3454400"/>
                <a:gd name="connsiteX1" fmla="*/ 1320800 w 3454400"/>
                <a:gd name="connsiteY1" fmla="*/ 3454400 h 3454400"/>
                <a:gd name="connsiteX2" fmla="*/ 1320800 w 3454400"/>
                <a:gd name="connsiteY2" fmla="*/ 2984703 h 3454400"/>
                <a:gd name="connsiteX3" fmla="*/ 1125538 w 3454400"/>
                <a:gd name="connsiteY3" fmla="*/ 2904338 h 3454400"/>
                <a:gd name="connsiteX4" fmla="*/ 793502 w 3454400"/>
                <a:gd name="connsiteY4" fmla="*/ 3236367 h 3454400"/>
                <a:gd name="connsiteX5" fmla="*/ 218034 w 3454400"/>
                <a:gd name="connsiteY5" fmla="*/ 2660904 h 3454400"/>
                <a:gd name="connsiteX6" fmla="*/ 550168 w 3454400"/>
                <a:gd name="connsiteY6" fmla="*/ 2328761 h 3454400"/>
                <a:gd name="connsiteX7" fmla="*/ 470098 w 3454400"/>
                <a:gd name="connsiteY7" fmla="*/ 2133600 h 3454400"/>
                <a:gd name="connsiteX8" fmla="*/ 0 w 3454400"/>
                <a:gd name="connsiteY8" fmla="*/ 2133600 h 3454400"/>
                <a:gd name="connsiteX9" fmla="*/ 0 w 3454400"/>
                <a:gd name="connsiteY9" fmla="*/ 1320800 h 3454400"/>
                <a:gd name="connsiteX10" fmla="*/ 470098 w 3454400"/>
                <a:gd name="connsiteY10" fmla="*/ 1320800 h 3454400"/>
                <a:gd name="connsiteX11" fmla="*/ 550168 w 3454400"/>
                <a:gd name="connsiteY11" fmla="*/ 1125639 h 3454400"/>
                <a:gd name="connsiteX12" fmla="*/ 218034 w 3454400"/>
                <a:gd name="connsiteY12" fmla="*/ 793496 h 3454400"/>
                <a:gd name="connsiteX13" fmla="*/ 793502 w 3454400"/>
                <a:gd name="connsiteY13" fmla="*/ 218034 h 3454400"/>
                <a:gd name="connsiteX14" fmla="*/ 1125637 w 3454400"/>
                <a:gd name="connsiteY14" fmla="*/ 550164 h 3454400"/>
                <a:gd name="connsiteX15" fmla="*/ 1320800 w 3454400"/>
                <a:gd name="connsiteY15" fmla="*/ 470103 h 3454400"/>
                <a:gd name="connsiteX16" fmla="*/ 1320800 w 3454400"/>
                <a:gd name="connsiteY16" fmla="*/ 0 h 3454400"/>
                <a:gd name="connsiteX17" fmla="*/ 2133600 w 3454400"/>
                <a:gd name="connsiteY17" fmla="*/ 0 h 3454400"/>
                <a:gd name="connsiteX18" fmla="*/ 2133600 w 3454400"/>
                <a:gd name="connsiteY18" fmla="*/ 470103 h 3454400"/>
                <a:gd name="connsiteX19" fmla="*/ 2328761 w 3454400"/>
                <a:gd name="connsiteY19" fmla="*/ 550164 h 3454400"/>
                <a:gd name="connsiteX20" fmla="*/ 2660904 w 3454400"/>
                <a:gd name="connsiteY20" fmla="*/ 218034 h 3454400"/>
                <a:gd name="connsiteX21" fmla="*/ 3236367 w 3454400"/>
                <a:gd name="connsiteY21" fmla="*/ 793496 h 3454400"/>
                <a:gd name="connsiteX22" fmla="*/ 2904236 w 3454400"/>
                <a:gd name="connsiteY22" fmla="*/ 1125639 h 3454400"/>
                <a:gd name="connsiteX23" fmla="*/ 2984297 w 3454400"/>
                <a:gd name="connsiteY23" fmla="*/ 1320800 h 3454400"/>
                <a:gd name="connsiteX24" fmla="*/ 3454400 w 3454400"/>
                <a:gd name="connsiteY24" fmla="*/ 1320800 h 3454400"/>
                <a:gd name="connsiteX25" fmla="*/ 3454400 w 3454400"/>
                <a:gd name="connsiteY25" fmla="*/ 2133600 h 3454400"/>
                <a:gd name="connsiteX26" fmla="*/ 2984297 w 3454400"/>
                <a:gd name="connsiteY26" fmla="*/ 2133600 h 3454400"/>
                <a:gd name="connsiteX27" fmla="*/ 2904236 w 3454400"/>
                <a:gd name="connsiteY27" fmla="*/ 2328761 h 3454400"/>
                <a:gd name="connsiteX28" fmla="*/ 3236367 w 3454400"/>
                <a:gd name="connsiteY28" fmla="*/ 2660904 h 3454400"/>
                <a:gd name="connsiteX29" fmla="*/ 2660904 w 3454400"/>
                <a:gd name="connsiteY29" fmla="*/ 3236367 h 3454400"/>
                <a:gd name="connsiteX30" fmla="*/ 2328863 w 3454400"/>
                <a:gd name="connsiteY30" fmla="*/ 2904338 h 3454400"/>
                <a:gd name="connsiteX31" fmla="*/ 2133600 w 3454400"/>
                <a:gd name="connsiteY31" fmla="*/ 2984703 h 3454400"/>
                <a:gd name="connsiteX32" fmla="*/ 1524000 w 3454400"/>
                <a:gd name="connsiteY32" fmla="*/ 3251200 h 3454400"/>
                <a:gd name="connsiteX33" fmla="*/ 1930400 w 3454400"/>
                <a:gd name="connsiteY33" fmla="*/ 3251200 h 3454400"/>
                <a:gd name="connsiteX34" fmla="*/ 1930400 w 3454400"/>
                <a:gd name="connsiteY34" fmla="*/ 2828138 h 3454400"/>
                <a:gd name="connsiteX35" fmla="*/ 2007845 w 3454400"/>
                <a:gd name="connsiteY35" fmla="*/ 2809126 h 3454400"/>
                <a:gd name="connsiteX36" fmla="*/ 2296173 w 3454400"/>
                <a:gd name="connsiteY36" fmla="*/ 2690965 h 3454400"/>
                <a:gd name="connsiteX37" fmla="*/ 2363838 w 3454400"/>
                <a:gd name="connsiteY37" fmla="*/ 2651570 h 3454400"/>
                <a:gd name="connsiteX38" fmla="*/ 2661298 w 3454400"/>
                <a:gd name="connsiteY38" fmla="*/ 2949029 h 3454400"/>
                <a:gd name="connsiteX39" fmla="*/ 2949423 w 3454400"/>
                <a:gd name="connsiteY39" fmla="*/ 2660904 h 3454400"/>
                <a:gd name="connsiteX40" fmla="*/ 2651773 w 3454400"/>
                <a:gd name="connsiteY40" fmla="*/ 2363445 h 3454400"/>
                <a:gd name="connsiteX41" fmla="*/ 2691155 w 3454400"/>
                <a:gd name="connsiteY41" fmla="*/ 2295779 h 3454400"/>
                <a:gd name="connsiteX42" fmla="*/ 2809532 w 3454400"/>
                <a:gd name="connsiteY42" fmla="*/ 2006892 h 3454400"/>
                <a:gd name="connsiteX43" fmla="*/ 2828824 w 3454400"/>
                <a:gd name="connsiteY43" fmla="*/ 1930400 h 3454400"/>
                <a:gd name="connsiteX44" fmla="*/ 3251200 w 3454400"/>
                <a:gd name="connsiteY44" fmla="*/ 1930400 h 3454400"/>
                <a:gd name="connsiteX45" fmla="*/ 3251200 w 3454400"/>
                <a:gd name="connsiteY45" fmla="*/ 1524000 h 3454400"/>
                <a:gd name="connsiteX46" fmla="*/ 2828824 w 3454400"/>
                <a:gd name="connsiteY46" fmla="*/ 1524000 h 3454400"/>
                <a:gd name="connsiteX47" fmla="*/ 2809329 w 3454400"/>
                <a:gd name="connsiteY47" fmla="*/ 1447508 h 3454400"/>
                <a:gd name="connsiteX48" fmla="*/ 2690965 w 3454400"/>
                <a:gd name="connsiteY48" fmla="*/ 1158227 h 3454400"/>
                <a:gd name="connsiteX49" fmla="*/ 2651570 w 3454400"/>
                <a:gd name="connsiteY49" fmla="*/ 1090562 h 3454400"/>
                <a:gd name="connsiteX50" fmla="*/ 2949029 w 3454400"/>
                <a:gd name="connsiteY50" fmla="*/ 793102 h 3454400"/>
                <a:gd name="connsiteX51" fmla="*/ 2660904 w 3454400"/>
                <a:gd name="connsiteY51" fmla="*/ 505371 h 3454400"/>
                <a:gd name="connsiteX52" fmla="*/ 2363445 w 3454400"/>
                <a:gd name="connsiteY52" fmla="*/ 802627 h 3454400"/>
                <a:gd name="connsiteX53" fmla="*/ 2295779 w 3454400"/>
                <a:gd name="connsiteY53" fmla="*/ 763245 h 3454400"/>
                <a:gd name="connsiteX54" fmla="*/ 2006892 w 3454400"/>
                <a:gd name="connsiteY54" fmla="*/ 644868 h 3454400"/>
                <a:gd name="connsiteX55" fmla="*/ 1930400 w 3454400"/>
                <a:gd name="connsiteY55" fmla="*/ 625577 h 3454400"/>
                <a:gd name="connsiteX56" fmla="*/ 1930400 w 3454400"/>
                <a:gd name="connsiteY56" fmla="*/ 203200 h 3454400"/>
                <a:gd name="connsiteX57" fmla="*/ 1524000 w 3454400"/>
                <a:gd name="connsiteY57" fmla="*/ 203200 h 3454400"/>
                <a:gd name="connsiteX58" fmla="*/ 1524000 w 3454400"/>
                <a:gd name="connsiteY58" fmla="*/ 625577 h 3454400"/>
                <a:gd name="connsiteX59" fmla="*/ 1447508 w 3454400"/>
                <a:gd name="connsiteY59" fmla="*/ 645071 h 3454400"/>
                <a:gd name="connsiteX60" fmla="*/ 1158230 w 3454400"/>
                <a:gd name="connsiteY60" fmla="*/ 763435 h 3454400"/>
                <a:gd name="connsiteX61" fmla="*/ 1090563 w 3454400"/>
                <a:gd name="connsiteY61" fmla="*/ 802830 h 3454400"/>
                <a:gd name="connsiteX62" fmla="*/ 793502 w 3454400"/>
                <a:gd name="connsiteY62" fmla="*/ 505371 h 3454400"/>
                <a:gd name="connsiteX63" fmla="*/ 505371 w 3454400"/>
                <a:gd name="connsiteY63" fmla="*/ 793496 h 3454400"/>
                <a:gd name="connsiteX64" fmla="*/ 802630 w 3454400"/>
                <a:gd name="connsiteY64" fmla="*/ 1090956 h 3454400"/>
                <a:gd name="connsiteX65" fmla="*/ 763241 w 3454400"/>
                <a:gd name="connsiteY65" fmla="*/ 1158621 h 3454400"/>
                <a:gd name="connsiteX66" fmla="*/ 644872 w 3454400"/>
                <a:gd name="connsiteY66" fmla="*/ 1447508 h 3454400"/>
                <a:gd name="connsiteX67" fmla="*/ 625574 w 3454400"/>
                <a:gd name="connsiteY67" fmla="*/ 1524000 h 3454400"/>
                <a:gd name="connsiteX68" fmla="*/ 203200 w 3454400"/>
                <a:gd name="connsiteY68" fmla="*/ 1524000 h 3454400"/>
                <a:gd name="connsiteX69" fmla="*/ 203200 w 3454400"/>
                <a:gd name="connsiteY69" fmla="*/ 1930400 h 3454400"/>
                <a:gd name="connsiteX70" fmla="*/ 625574 w 3454400"/>
                <a:gd name="connsiteY70" fmla="*/ 1930400 h 3454400"/>
                <a:gd name="connsiteX71" fmla="*/ 645071 w 3454400"/>
                <a:gd name="connsiteY71" fmla="*/ 2006892 h 3454400"/>
                <a:gd name="connsiteX72" fmla="*/ 763439 w 3454400"/>
                <a:gd name="connsiteY72" fmla="*/ 2296173 h 3454400"/>
                <a:gd name="connsiteX73" fmla="*/ 802828 w 3454400"/>
                <a:gd name="connsiteY73" fmla="*/ 2363838 h 3454400"/>
                <a:gd name="connsiteX74" fmla="*/ 505371 w 3454400"/>
                <a:gd name="connsiteY74" fmla="*/ 2660904 h 3454400"/>
                <a:gd name="connsiteX75" fmla="*/ 793502 w 3454400"/>
                <a:gd name="connsiteY75" fmla="*/ 2949029 h 3454400"/>
                <a:gd name="connsiteX76" fmla="*/ 1090959 w 3454400"/>
                <a:gd name="connsiteY76" fmla="*/ 2651773 h 3454400"/>
                <a:gd name="connsiteX77" fmla="*/ 1158627 w 3454400"/>
                <a:gd name="connsiteY77" fmla="*/ 2691156 h 3454400"/>
                <a:gd name="connsiteX78" fmla="*/ 1446555 w 3454400"/>
                <a:gd name="connsiteY78" fmla="*/ 2809329 h 3454400"/>
                <a:gd name="connsiteX79" fmla="*/ 1524000 w 3454400"/>
                <a:gd name="connsiteY79" fmla="*/ 2828328 h 345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454400" h="3454400">
                  <a:moveTo>
                    <a:pt x="2133600" y="3454400"/>
                  </a:moveTo>
                  <a:lnTo>
                    <a:pt x="1320800" y="3454400"/>
                  </a:lnTo>
                  <a:lnTo>
                    <a:pt x="1320800" y="2984703"/>
                  </a:lnTo>
                  <a:cubicBezTo>
                    <a:pt x="1253628" y="2963266"/>
                    <a:pt x="1188343" y="2936380"/>
                    <a:pt x="1125538" y="2904338"/>
                  </a:cubicBezTo>
                  <a:lnTo>
                    <a:pt x="793502" y="3236367"/>
                  </a:lnTo>
                  <a:lnTo>
                    <a:pt x="218034" y="2660904"/>
                  </a:lnTo>
                  <a:lnTo>
                    <a:pt x="550168" y="2328761"/>
                  </a:lnTo>
                  <a:cubicBezTo>
                    <a:pt x="518319" y="2265959"/>
                    <a:pt x="491579" y="2200669"/>
                    <a:pt x="470098" y="2133600"/>
                  </a:cubicBezTo>
                  <a:lnTo>
                    <a:pt x="0" y="2133600"/>
                  </a:lnTo>
                  <a:lnTo>
                    <a:pt x="0" y="1320800"/>
                  </a:lnTo>
                  <a:lnTo>
                    <a:pt x="470098" y="1320800"/>
                  </a:lnTo>
                  <a:cubicBezTo>
                    <a:pt x="491579" y="1253731"/>
                    <a:pt x="518319" y="1188441"/>
                    <a:pt x="550168" y="1125639"/>
                  </a:cubicBezTo>
                  <a:lnTo>
                    <a:pt x="218034" y="793496"/>
                  </a:lnTo>
                  <a:lnTo>
                    <a:pt x="793502" y="218034"/>
                  </a:lnTo>
                  <a:lnTo>
                    <a:pt x="1125637" y="550164"/>
                  </a:lnTo>
                  <a:cubicBezTo>
                    <a:pt x="1188442" y="518312"/>
                    <a:pt x="1253729" y="491579"/>
                    <a:pt x="1320800" y="470103"/>
                  </a:cubicBezTo>
                  <a:lnTo>
                    <a:pt x="1320800" y="0"/>
                  </a:lnTo>
                  <a:lnTo>
                    <a:pt x="2133600" y="0"/>
                  </a:lnTo>
                  <a:lnTo>
                    <a:pt x="2133600" y="470103"/>
                  </a:lnTo>
                  <a:cubicBezTo>
                    <a:pt x="2200669" y="491579"/>
                    <a:pt x="2265959" y="518312"/>
                    <a:pt x="2328761" y="550164"/>
                  </a:cubicBezTo>
                  <a:lnTo>
                    <a:pt x="2660904" y="218034"/>
                  </a:lnTo>
                  <a:lnTo>
                    <a:pt x="3236367" y="793496"/>
                  </a:lnTo>
                  <a:lnTo>
                    <a:pt x="2904236" y="1125639"/>
                  </a:lnTo>
                  <a:cubicBezTo>
                    <a:pt x="2936088" y="1188441"/>
                    <a:pt x="2962821" y="1253731"/>
                    <a:pt x="2984297" y="1320800"/>
                  </a:cubicBezTo>
                  <a:lnTo>
                    <a:pt x="3454400" y="1320800"/>
                  </a:lnTo>
                  <a:lnTo>
                    <a:pt x="3454400" y="2133600"/>
                  </a:lnTo>
                  <a:lnTo>
                    <a:pt x="2984297" y="2133600"/>
                  </a:lnTo>
                  <a:cubicBezTo>
                    <a:pt x="2962821" y="2200669"/>
                    <a:pt x="2936088" y="2265959"/>
                    <a:pt x="2904236" y="2328761"/>
                  </a:cubicBezTo>
                  <a:lnTo>
                    <a:pt x="3236367" y="2660904"/>
                  </a:lnTo>
                  <a:lnTo>
                    <a:pt x="2660904" y="3236367"/>
                  </a:lnTo>
                  <a:lnTo>
                    <a:pt x="2328863" y="2904338"/>
                  </a:lnTo>
                  <a:cubicBezTo>
                    <a:pt x="2266061" y="2936380"/>
                    <a:pt x="2200770" y="2963266"/>
                    <a:pt x="2133600" y="2984703"/>
                  </a:cubicBezTo>
                  <a:close/>
                  <a:moveTo>
                    <a:pt x="1524000" y="3251200"/>
                  </a:moveTo>
                  <a:lnTo>
                    <a:pt x="1930400" y="3251200"/>
                  </a:lnTo>
                  <a:lnTo>
                    <a:pt x="1930400" y="2828138"/>
                  </a:lnTo>
                  <a:lnTo>
                    <a:pt x="2007845" y="2809126"/>
                  </a:lnTo>
                  <a:cubicBezTo>
                    <a:pt x="2109089" y="2783777"/>
                    <a:pt x="2206231" y="2743988"/>
                    <a:pt x="2296173" y="2690965"/>
                  </a:cubicBezTo>
                  <a:lnTo>
                    <a:pt x="2363838" y="2651570"/>
                  </a:lnTo>
                  <a:lnTo>
                    <a:pt x="2661298" y="2949029"/>
                  </a:lnTo>
                  <a:lnTo>
                    <a:pt x="2949423" y="2660904"/>
                  </a:lnTo>
                  <a:lnTo>
                    <a:pt x="2651773" y="2363445"/>
                  </a:lnTo>
                  <a:lnTo>
                    <a:pt x="2691155" y="2295779"/>
                  </a:lnTo>
                  <a:cubicBezTo>
                    <a:pt x="2743899" y="2205431"/>
                    <a:pt x="2783726" y="2108251"/>
                    <a:pt x="2809532" y="2006892"/>
                  </a:cubicBezTo>
                  <a:lnTo>
                    <a:pt x="2828824" y="1930400"/>
                  </a:lnTo>
                  <a:lnTo>
                    <a:pt x="3251200" y="1930400"/>
                  </a:lnTo>
                  <a:lnTo>
                    <a:pt x="3251200" y="1524000"/>
                  </a:lnTo>
                  <a:lnTo>
                    <a:pt x="2828824" y="1524000"/>
                  </a:lnTo>
                  <a:lnTo>
                    <a:pt x="2809329" y="1447508"/>
                  </a:lnTo>
                  <a:cubicBezTo>
                    <a:pt x="2783586" y="1346048"/>
                    <a:pt x="2743746" y="1248664"/>
                    <a:pt x="2690965" y="1158227"/>
                  </a:cubicBezTo>
                  <a:lnTo>
                    <a:pt x="2651570" y="1090562"/>
                  </a:lnTo>
                  <a:lnTo>
                    <a:pt x="2949029" y="793102"/>
                  </a:lnTo>
                  <a:lnTo>
                    <a:pt x="2660904" y="505371"/>
                  </a:lnTo>
                  <a:lnTo>
                    <a:pt x="2363445" y="802627"/>
                  </a:lnTo>
                  <a:lnTo>
                    <a:pt x="2295779" y="763245"/>
                  </a:lnTo>
                  <a:cubicBezTo>
                    <a:pt x="2205431" y="710502"/>
                    <a:pt x="2108251" y="670674"/>
                    <a:pt x="2006892" y="644868"/>
                  </a:cubicBezTo>
                  <a:lnTo>
                    <a:pt x="1930400" y="625577"/>
                  </a:lnTo>
                  <a:lnTo>
                    <a:pt x="1930400" y="203200"/>
                  </a:lnTo>
                  <a:lnTo>
                    <a:pt x="1524000" y="203200"/>
                  </a:lnTo>
                  <a:lnTo>
                    <a:pt x="1524000" y="625577"/>
                  </a:lnTo>
                  <a:lnTo>
                    <a:pt x="1447508" y="645071"/>
                  </a:lnTo>
                  <a:cubicBezTo>
                    <a:pt x="1346048" y="670814"/>
                    <a:pt x="1248668" y="710654"/>
                    <a:pt x="1158230" y="763435"/>
                  </a:cubicBezTo>
                  <a:lnTo>
                    <a:pt x="1090563" y="802830"/>
                  </a:lnTo>
                  <a:lnTo>
                    <a:pt x="793502" y="505371"/>
                  </a:lnTo>
                  <a:lnTo>
                    <a:pt x="505371" y="793496"/>
                  </a:lnTo>
                  <a:lnTo>
                    <a:pt x="802630" y="1090956"/>
                  </a:lnTo>
                  <a:lnTo>
                    <a:pt x="763241" y="1158621"/>
                  </a:lnTo>
                  <a:cubicBezTo>
                    <a:pt x="710505" y="1248969"/>
                    <a:pt x="670669" y="1346149"/>
                    <a:pt x="644872" y="1447508"/>
                  </a:cubicBezTo>
                  <a:lnTo>
                    <a:pt x="625574" y="1524000"/>
                  </a:lnTo>
                  <a:lnTo>
                    <a:pt x="203200" y="1524000"/>
                  </a:lnTo>
                  <a:lnTo>
                    <a:pt x="203200" y="1930400"/>
                  </a:lnTo>
                  <a:lnTo>
                    <a:pt x="625574" y="1930400"/>
                  </a:lnTo>
                  <a:lnTo>
                    <a:pt x="645071" y="2006892"/>
                  </a:lnTo>
                  <a:cubicBezTo>
                    <a:pt x="670818" y="2108352"/>
                    <a:pt x="710654" y="2205736"/>
                    <a:pt x="763439" y="2296173"/>
                  </a:cubicBezTo>
                  <a:lnTo>
                    <a:pt x="802828" y="2363838"/>
                  </a:lnTo>
                  <a:lnTo>
                    <a:pt x="505371" y="2660904"/>
                  </a:lnTo>
                  <a:lnTo>
                    <a:pt x="793502" y="2949029"/>
                  </a:lnTo>
                  <a:lnTo>
                    <a:pt x="1090959" y="2651773"/>
                  </a:lnTo>
                  <a:lnTo>
                    <a:pt x="1158627" y="2691156"/>
                  </a:lnTo>
                  <a:cubicBezTo>
                    <a:pt x="1248470" y="2744191"/>
                    <a:pt x="1345451" y="2783980"/>
                    <a:pt x="1446555" y="2809329"/>
                  </a:cubicBezTo>
                  <a:lnTo>
                    <a:pt x="1524000" y="2828328"/>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3542E12A-B75D-4792-912C-2F913AB741F9}"/>
                </a:ext>
              </a:extLst>
            </p:cNvPr>
            <p:cNvSpPr/>
            <p:nvPr/>
          </p:nvSpPr>
          <p:spPr>
            <a:xfrm>
              <a:off x="4064000" y="4038600"/>
              <a:ext cx="1422400" cy="1422400"/>
            </a:xfrm>
            <a:custGeom>
              <a:avLst/>
              <a:gdLst>
                <a:gd name="connsiteX0" fmla="*/ 711200 w 1422400"/>
                <a:gd name="connsiteY0" fmla="*/ 1422400 h 1422400"/>
                <a:gd name="connsiteX1" fmla="*/ 0 w 1422400"/>
                <a:gd name="connsiteY1" fmla="*/ 711200 h 1422400"/>
                <a:gd name="connsiteX2" fmla="*/ 711200 w 1422400"/>
                <a:gd name="connsiteY2" fmla="*/ 0 h 1422400"/>
                <a:gd name="connsiteX3" fmla="*/ 1422400 w 1422400"/>
                <a:gd name="connsiteY3" fmla="*/ 711200 h 1422400"/>
                <a:gd name="connsiteX4" fmla="*/ 711200 w 1422400"/>
                <a:gd name="connsiteY4" fmla="*/ 1422400 h 1422400"/>
                <a:gd name="connsiteX5" fmla="*/ 711200 w 1422400"/>
                <a:gd name="connsiteY5" fmla="*/ 203200 h 1422400"/>
                <a:gd name="connsiteX6" fmla="*/ 203200 w 1422400"/>
                <a:gd name="connsiteY6" fmla="*/ 711200 h 1422400"/>
                <a:gd name="connsiteX7" fmla="*/ 711200 w 1422400"/>
                <a:gd name="connsiteY7" fmla="*/ 1219200 h 1422400"/>
                <a:gd name="connsiteX8" fmla="*/ 1219200 w 1422400"/>
                <a:gd name="connsiteY8" fmla="*/ 711200 h 1422400"/>
                <a:gd name="connsiteX9" fmla="*/ 711200 w 1422400"/>
                <a:gd name="connsiteY9" fmla="*/ 203200 h 14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2400" h="1422400">
                  <a:moveTo>
                    <a:pt x="711200" y="1422400"/>
                  </a:moveTo>
                  <a:cubicBezTo>
                    <a:pt x="318389" y="1422400"/>
                    <a:pt x="0" y="1104011"/>
                    <a:pt x="0" y="711200"/>
                  </a:cubicBezTo>
                  <a:cubicBezTo>
                    <a:pt x="0" y="318389"/>
                    <a:pt x="318389" y="0"/>
                    <a:pt x="711200" y="0"/>
                  </a:cubicBezTo>
                  <a:cubicBezTo>
                    <a:pt x="1104011" y="0"/>
                    <a:pt x="1422400" y="318389"/>
                    <a:pt x="1422400" y="711200"/>
                  </a:cubicBezTo>
                  <a:cubicBezTo>
                    <a:pt x="1421956" y="1103808"/>
                    <a:pt x="1103808" y="1421956"/>
                    <a:pt x="711200" y="1422400"/>
                  </a:cubicBezTo>
                  <a:close/>
                  <a:moveTo>
                    <a:pt x="711200" y="203200"/>
                  </a:moveTo>
                  <a:cubicBezTo>
                    <a:pt x="430657" y="203200"/>
                    <a:pt x="203200" y="430657"/>
                    <a:pt x="203200" y="711200"/>
                  </a:cubicBezTo>
                  <a:cubicBezTo>
                    <a:pt x="203200" y="991743"/>
                    <a:pt x="430657" y="1219200"/>
                    <a:pt x="711200" y="1219200"/>
                  </a:cubicBezTo>
                  <a:cubicBezTo>
                    <a:pt x="991743" y="1219200"/>
                    <a:pt x="1219200" y="991743"/>
                    <a:pt x="1219200" y="711200"/>
                  </a:cubicBezTo>
                  <a:cubicBezTo>
                    <a:pt x="1218857" y="430759"/>
                    <a:pt x="991641" y="203543"/>
                    <a:pt x="711200" y="203200"/>
                  </a:cubicBez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18" name="Freeform: Shape 17">
              <a:extLst>
                <a:ext uri="{FF2B5EF4-FFF2-40B4-BE49-F238E27FC236}">
                  <a16:creationId xmlns:a16="http://schemas.microsoft.com/office/drawing/2014/main" id="{4091F64A-15BF-43E7-8487-B6FC937095E5}"/>
                </a:ext>
              </a:extLst>
            </p:cNvPr>
            <p:cNvSpPr/>
            <p:nvPr/>
          </p:nvSpPr>
          <p:spPr>
            <a:xfrm>
              <a:off x="5892800" y="19050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19" name="Freeform: Shape 18">
              <a:extLst>
                <a:ext uri="{FF2B5EF4-FFF2-40B4-BE49-F238E27FC236}">
                  <a16:creationId xmlns:a16="http://schemas.microsoft.com/office/drawing/2014/main" id="{469379A6-5FFF-4200-A639-3BD0F33A2463}"/>
                </a:ext>
              </a:extLst>
            </p:cNvPr>
            <p:cNvSpPr/>
            <p:nvPr/>
          </p:nvSpPr>
          <p:spPr>
            <a:xfrm>
              <a:off x="6299200" y="1905000"/>
              <a:ext cx="1422400" cy="203200"/>
            </a:xfrm>
            <a:custGeom>
              <a:avLst/>
              <a:gdLst>
                <a:gd name="connsiteX0" fmla="*/ 0 w 1422400"/>
                <a:gd name="connsiteY0" fmla="*/ 0 h 203200"/>
                <a:gd name="connsiteX1" fmla="*/ 1422400 w 1422400"/>
                <a:gd name="connsiteY1" fmla="*/ 0 h 203200"/>
                <a:gd name="connsiteX2" fmla="*/ 1422400 w 1422400"/>
                <a:gd name="connsiteY2" fmla="*/ 203200 h 203200"/>
                <a:gd name="connsiteX3" fmla="*/ 0 w 14224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422400" h="203200">
                  <a:moveTo>
                    <a:pt x="0" y="0"/>
                  </a:moveTo>
                  <a:lnTo>
                    <a:pt x="1422400" y="0"/>
                  </a:lnTo>
                  <a:lnTo>
                    <a:pt x="1422400" y="203200"/>
                  </a:lnTo>
                  <a:lnTo>
                    <a:pt x="0" y="20320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20" name="Freeform: Shape 19">
              <a:extLst>
                <a:ext uri="{FF2B5EF4-FFF2-40B4-BE49-F238E27FC236}">
                  <a16:creationId xmlns:a16="http://schemas.microsoft.com/office/drawing/2014/main" id="{152E5F1D-6A03-43B6-8E27-256D22CBC6CE}"/>
                </a:ext>
              </a:extLst>
            </p:cNvPr>
            <p:cNvSpPr/>
            <p:nvPr/>
          </p:nvSpPr>
          <p:spPr>
            <a:xfrm>
              <a:off x="5892800" y="2311400"/>
              <a:ext cx="203200" cy="203200"/>
            </a:xfrm>
            <a:custGeom>
              <a:avLst/>
              <a:gdLst>
                <a:gd name="connsiteX0" fmla="*/ 0 w 203200"/>
                <a:gd name="connsiteY0" fmla="*/ 0 h 203200"/>
                <a:gd name="connsiteX1" fmla="*/ 203200 w 203200"/>
                <a:gd name="connsiteY1" fmla="*/ 0 h 203200"/>
                <a:gd name="connsiteX2" fmla="*/ 203200 w 203200"/>
                <a:gd name="connsiteY2" fmla="*/ 203200 h 203200"/>
                <a:gd name="connsiteX3" fmla="*/ 0 w 2032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203200" h="203200">
                  <a:moveTo>
                    <a:pt x="0" y="0"/>
                  </a:moveTo>
                  <a:lnTo>
                    <a:pt x="203200" y="0"/>
                  </a:lnTo>
                  <a:lnTo>
                    <a:pt x="203200" y="203200"/>
                  </a:lnTo>
                  <a:lnTo>
                    <a:pt x="0" y="20320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21" name="Freeform: Shape 20">
              <a:extLst>
                <a:ext uri="{FF2B5EF4-FFF2-40B4-BE49-F238E27FC236}">
                  <a16:creationId xmlns:a16="http://schemas.microsoft.com/office/drawing/2014/main" id="{26A453B6-B295-405D-8AB4-38A746A13106}"/>
                </a:ext>
              </a:extLst>
            </p:cNvPr>
            <p:cNvSpPr/>
            <p:nvPr/>
          </p:nvSpPr>
          <p:spPr>
            <a:xfrm>
              <a:off x="6299200" y="2311400"/>
              <a:ext cx="1422400" cy="203200"/>
            </a:xfrm>
            <a:custGeom>
              <a:avLst/>
              <a:gdLst>
                <a:gd name="connsiteX0" fmla="*/ 0 w 1422400"/>
                <a:gd name="connsiteY0" fmla="*/ 0 h 203200"/>
                <a:gd name="connsiteX1" fmla="*/ 1422400 w 1422400"/>
                <a:gd name="connsiteY1" fmla="*/ 0 h 203200"/>
                <a:gd name="connsiteX2" fmla="*/ 1422400 w 1422400"/>
                <a:gd name="connsiteY2" fmla="*/ 203200 h 203200"/>
                <a:gd name="connsiteX3" fmla="*/ 0 w 14224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1422400" h="203200">
                  <a:moveTo>
                    <a:pt x="0" y="0"/>
                  </a:moveTo>
                  <a:lnTo>
                    <a:pt x="1422400" y="0"/>
                  </a:lnTo>
                  <a:lnTo>
                    <a:pt x="1422400" y="203200"/>
                  </a:lnTo>
                  <a:lnTo>
                    <a:pt x="0" y="20320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22" name="Freeform: Shape 21">
              <a:extLst>
                <a:ext uri="{FF2B5EF4-FFF2-40B4-BE49-F238E27FC236}">
                  <a16:creationId xmlns:a16="http://schemas.microsoft.com/office/drawing/2014/main" id="{81181C5C-25BA-4D39-A36D-19BCC40BB5D9}"/>
                </a:ext>
              </a:extLst>
            </p:cNvPr>
            <p:cNvSpPr/>
            <p:nvPr/>
          </p:nvSpPr>
          <p:spPr>
            <a:xfrm>
              <a:off x="5892800" y="2717800"/>
              <a:ext cx="1828800" cy="1219200"/>
            </a:xfrm>
            <a:custGeom>
              <a:avLst/>
              <a:gdLst>
                <a:gd name="connsiteX0" fmla="*/ 1828800 w 1828800"/>
                <a:gd name="connsiteY0" fmla="*/ 1219200 h 1219200"/>
                <a:gd name="connsiteX1" fmla="*/ 609600 w 1828800"/>
                <a:gd name="connsiteY1" fmla="*/ 1219200 h 1219200"/>
                <a:gd name="connsiteX2" fmla="*/ 609600 w 1828800"/>
                <a:gd name="connsiteY2" fmla="*/ 1016000 h 1219200"/>
                <a:gd name="connsiteX3" fmla="*/ 1625600 w 1828800"/>
                <a:gd name="connsiteY3" fmla="*/ 1016000 h 1219200"/>
                <a:gd name="connsiteX4" fmla="*/ 1625600 w 1828800"/>
                <a:gd name="connsiteY4" fmla="*/ 203200 h 1219200"/>
                <a:gd name="connsiteX5" fmla="*/ 0 w 1828800"/>
                <a:gd name="connsiteY5" fmla="*/ 203200 h 1219200"/>
                <a:gd name="connsiteX6" fmla="*/ 0 w 1828800"/>
                <a:gd name="connsiteY6" fmla="*/ 0 h 1219200"/>
                <a:gd name="connsiteX7" fmla="*/ 1828800 w 18288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8800" h="1219200">
                  <a:moveTo>
                    <a:pt x="1828800" y="1219200"/>
                  </a:moveTo>
                  <a:lnTo>
                    <a:pt x="609600" y="1219200"/>
                  </a:lnTo>
                  <a:lnTo>
                    <a:pt x="609600" y="1016000"/>
                  </a:lnTo>
                  <a:lnTo>
                    <a:pt x="1625600" y="1016000"/>
                  </a:lnTo>
                  <a:lnTo>
                    <a:pt x="1625600" y="203200"/>
                  </a:lnTo>
                  <a:lnTo>
                    <a:pt x="0" y="203200"/>
                  </a:lnTo>
                  <a:lnTo>
                    <a:pt x="0" y="0"/>
                  </a:lnTo>
                  <a:lnTo>
                    <a:pt x="1828800" y="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23" name="Freeform: Shape 22">
              <a:extLst>
                <a:ext uri="{FF2B5EF4-FFF2-40B4-BE49-F238E27FC236}">
                  <a16:creationId xmlns:a16="http://schemas.microsoft.com/office/drawing/2014/main" id="{1229325B-BD5C-4740-9D1C-886CB52ABE31}"/>
                </a:ext>
              </a:extLst>
            </p:cNvPr>
            <p:cNvSpPr/>
            <p:nvPr/>
          </p:nvSpPr>
          <p:spPr>
            <a:xfrm>
              <a:off x="6908800" y="4140200"/>
              <a:ext cx="812800" cy="203200"/>
            </a:xfrm>
            <a:custGeom>
              <a:avLst/>
              <a:gdLst>
                <a:gd name="connsiteX0" fmla="*/ 0 w 812800"/>
                <a:gd name="connsiteY0" fmla="*/ 0 h 203200"/>
                <a:gd name="connsiteX1" fmla="*/ 812800 w 812800"/>
                <a:gd name="connsiteY1" fmla="*/ 0 h 203200"/>
                <a:gd name="connsiteX2" fmla="*/ 812800 w 812800"/>
                <a:gd name="connsiteY2" fmla="*/ 203200 h 203200"/>
                <a:gd name="connsiteX3" fmla="*/ 0 w 812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812800" h="203200">
                  <a:moveTo>
                    <a:pt x="0" y="0"/>
                  </a:moveTo>
                  <a:lnTo>
                    <a:pt x="812800" y="0"/>
                  </a:lnTo>
                  <a:lnTo>
                    <a:pt x="812800" y="203200"/>
                  </a:lnTo>
                  <a:lnTo>
                    <a:pt x="0" y="203200"/>
                  </a:lnTo>
                  <a:close/>
                </a:path>
              </a:pathLst>
            </a:custGeom>
            <a:grpFill/>
            <a:ln w="127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BEC83A90-9B9C-411E-947B-B4C3A2B45F92}"/>
              </a:ext>
            </a:extLst>
          </p:cNvPr>
          <p:cNvGrpSpPr/>
          <p:nvPr/>
        </p:nvGrpSpPr>
        <p:grpSpPr>
          <a:xfrm>
            <a:off x="6623371" y="5783354"/>
            <a:ext cx="339787" cy="340416"/>
            <a:chOff x="3048889" y="376237"/>
            <a:chExt cx="6092827" cy="6104093"/>
          </a:xfrm>
          <a:solidFill>
            <a:schemeClr val="bg1"/>
          </a:solidFill>
        </p:grpSpPr>
        <p:sp>
          <p:nvSpPr>
            <p:cNvPr id="25" name="Freeform: Shape 24">
              <a:extLst>
                <a:ext uri="{FF2B5EF4-FFF2-40B4-BE49-F238E27FC236}">
                  <a16:creationId xmlns:a16="http://schemas.microsoft.com/office/drawing/2014/main" id="{EA3A21F2-5A0A-4B6A-A0DC-50EA6067ECA3}"/>
                </a:ext>
              </a:extLst>
            </p:cNvPr>
            <p:cNvSpPr/>
            <p:nvPr/>
          </p:nvSpPr>
          <p:spPr>
            <a:xfrm>
              <a:off x="4267455" y="376237"/>
              <a:ext cx="4874261" cy="6080190"/>
            </a:xfrm>
            <a:custGeom>
              <a:avLst/>
              <a:gdLst>
                <a:gd name="connsiteX0" fmla="*/ 4569620 w 4874261"/>
                <a:gd name="connsiteY0" fmla="*/ 2229403 h 6080190"/>
                <a:gd name="connsiteX1" fmla="*/ 4468073 w 4874261"/>
                <a:gd name="connsiteY1" fmla="*/ 2229403 h 6080190"/>
                <a:gd name="connsiteX2" fmla="*/ 4468073 w 4874261"/>
                <a:gd name="connsiteY2" fmla="*/ 0 h 6080190"/>
                <a:gd name="connsiteX3" fmla="*/ 406185 w 4874261"/>
                <a:gd name="connsiteY3" fmla="*/ 0 h 6080190"/>
                <a:gd name="connsiteX4" fmla="*/ 406185 w 4874261"/>
                <a:gd name="connsiteY4" fmla="*/ 405346 h 6080190"/>
                <a:gd name="connsiteX5" fmla="*/ 0 w 4874261"/>
                <a:gd name="connsiteY5" fmla="*/ 405346 h 6080190"/>
                <a:gd name="connsiteX6" fmla="*/ 0 w 4874261"/>
                <a:gd name="connsiteY6" fmla="*/ 5877518 h 6080190"/>
                <a:gd name="connsiteX7" fmla="*/ 2234035 w 4874261"/>
                <a:gd name="connsiteY7" fmla="*/ 5877518 h 6080190"/>
                <a:gd name="connsiteX8" fmla="*/ 2234035 w 4874261"/>
                <a:gd name="connsiteY8" fmla="*/ 6080191 h 6080190"/>
                <a:gd name="connsiteX9" fmla="*/ 4874262 w 4874261"/>
                <a:gd name="connsiteY9" fmla="*/ 6080191 h 6080190"/>
                <a:gd name="connsiteX10" fmla="*/ 4874262 w 4874261"/>
                <a:gd name="connsiteY10" fmla="*/ 2533413 h 6080190"/>
                <a:gd name="connsiteX11" fmla="*/ 4569620 w 4874261"/>
                <a:gd name="connsiteY11" fmla="*/ 2229403 h 6080190"/>
                <a:gd name="connsiteX12" fmla="*/ 609280 w 4874261"/>
                <a:gd name="connsiteY12" fmla="*/ 202673 h 6080190"/>
                <a:gd name="connsiteX13" fmla="*/ 4264979 w 4874261"/>
                <a:gd name="connsiteY13" fmla="*/ 202673 h 6080190"/>
                <a:gd name="connsiteX14" fmla="*/ 4264979 w 4874261"/>
                <a:gd name="connsiteY14" fmla="*/ 2229403 h 6080190"/>
                <a:gd name="connsiteX15" fmla="*/ 4061884 w 4874261"/>
                <a:gd name="connsiteY15" fmla="*/ 2229403 h 6080190"/>
                <a:gd name="connsiteX16" fmla="*/ 4061884 w 4874261"/>
                <a:gd name="connsiteY16" fmla="*/ 1275421 h 6080190"/>
                <a:gd name="connsiteX17" fmla="*/ 3190013 w 4874261"/>
                <a:gd name="connsiteY17" fmla="*/ 405346 h 6080190"/>
                <a:gd name="connsiteX18" fmla="*/ 609280 w 4874261"/>
                <a:gd name="connsiteY18" fmla="*/ 405346 h 6080190"/>
                <a:gd name="connsiteX19" fmla="*/ 3249507 w 4874261"/>
                <a:gd name="connsiteY19" fmla="*/ 751315 h 6080190"/>
                <a:gd name="connsiteX20" fmla="*/ 3715202 w 4874261"/>
                <a:gd name="connsiteY20" fmla="*/ 1216038 h 6080190"/>
                <a:gd name="connsiteX21" fmla="*/ 3249507 w 4874261"/>
                <a:gd name="connsiteY21" fmla="*/ 1216038 h 6080190"/>
                <a:gd name="connsiteX22" fmla="*/ 203091 w 4874261"/>
                <a:gd name="connsiteY22" fmla="*/ 5674845 h 6080190"/>
                <a:gd name="connsiteX23" fmla="*/ 203091 w 4874261"/>
                <a:gd name="connsiteY23" fmla="*/ 608019 h 6080190"/>
                <a:gd name="connsiteX24" fmla="*/ 3046412 w 4874261"/>
                <a:gd name="connsiteY24" fmla="*/ 608019 h 6080190"/>
                <a:gd name="connsiteX25" fmla="*/ 3046412 w 4874261"/>
                <a:gd name="connsiteY25" fmla="*/ 1418711 h 6080190"/>
                <a:gd name="connsiteX26" fmla="*/ 3858790 w 4874261"/>
                <a:gd name="connsiteY26" fmla="*/ 1418711 h 6080190"/>
                <a:gd name="connsiteX27" fmla="*/ 3858790 w 4874261"/>
                <a:gd name="connsiteY27" fmla="*/ 2229403 h 6080190"/>
                <a:gd name="connsiteX28" fmla="*/ 2538676 w 4874261"/>
                <a:gd name="connsiteY28" fmla="*/ 2229403 h 6080190"/>
                <a:gd name="connsiteX29" fmla="*/ 2234035 w 4874261"/>
                <a:gd name="connsiteY29" fmla="*/ 2533413 h 6080190"/>
                <a:gd name="connsiteX30" fmla="*/ 2234035 w 4874261"/>
                <a:gd name="connsiteY30" fmla="*/ 5674845 h 6080190"/>
                <a:gd name="connsiteX31" fmla="*/ 4671167 w 4874261"/>
                <a:gd name="connsiteY31" fmla="*/ 5877518 h 6080190"/>
                <a:gd name="connsiteX32" fmla="*/ 2437129 w 4874261"/>
                <a:gd name="connsiteY32" fmla="*/ 5877518 h 6080190"/>
                <a:gd name="connsiteX33" fmla="*/ 2437129 w 4874261"/>
                <a:gd name="connsiteY33" fmla="*/ 2533413 h 6080190"/>
                <a:gd name="connsiteX34" fmla="*/ 2538676 w 4874261"/>
                <a:gd name="connsiteY34" fmla="*/ 2432076 h 6080190"/>
                <a:gd name="connsiteX35" fmla="*/ 4569620 w 4874261"/>
                <a:gd name="connsiteY35" fmla="*/ 2432076 h 6080190"/>
                <a:gd name="connsiteX36" fmla="*/ 4671167 w 4874261"/>
                <a:gd name="connsiteY36" fmla="*/ 2533413 h 608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74261" h="6080190">
                  <a:moveTo>
                    <a:pt x="4569620" y="2229403"/>
                  </a:moveTo>
                  <a:lnTo>
                    <a:pt x="4468073" y="2229403"/>
                  </a:lnTo>
                  <a:lnTo>
                    <a:pt x="4468073" y="0"/>
                  </a:lnTo>
                  <a:lnTo>
                    <a:pt x="406185" y="0"/>
                  </a:lnTo>
                  <a:lnTo>
                    <a:pt x="406185" y="405346"/>
                  </a:lnTo>
                  <a:lnTo>
                    <a:pt x="0" y="405346"/>
                  </a:lnTo>
                  <a:lnTo>
                    <a:pt x="0" y="5877518"/>
                  </a:lnTo>
                  <a:lnTo>
                    <a:pt x="2234035" y="5877518"/>
                  </a:lnTo>
                  <a:lnTo>
                    <a:pt x="2234035" y="6080191"/>
                  </a:lnTo>
                  <a:lnTo>
                    <a:pt x="4874262" y="6080191"/>
                  </a:lnTo>
                  <a:lnTo>
                    <a:pt x="4874262" y="2533413"/>
                  </a:lnTo>
                  <a:cubicBezTo>
                    <a:pt x="4874262" y="2365524"/>
                    <a:pt x="4737859" y="2229403"/>
                    <a:pt x="4569620" y="2229403"/>
                  </a:cubicBezTo>
                  <a:close/>
                  <a:moveTo>
                    <a:pt x="609280" y="202673"/>
                  </a:moveTo>
                  <a:lnTo>
                    <a:pt x="4264979" y="202673"/>
                  </a:lnTo>
                  <a:lnTo>
                    <a:pt x="4264979" y="2229403"/>
                  </a:lnTo>
                  <a:lnTo>
                    <a:pt x="4061884" y="2229403"/>
                  </a:lnTo>
                  <a:lnTo>
                    <a:pt x="4061884" y="1275421"/>
                  </a:lnTo>
                  <a:lnTo>
                    <a:pt x="3190013" y="405346"/>
                  </a:lnTo>
                  <a:lnTo>
                    <a:pt x="609280" y="405346"/>
                  </a:lnTo>
                  <a:close/>
                  <a:moveTo>
                    <a:pt x="3249507" y="751315"/>
                  </a:moveTo>
                  <a:lnTo>
                    <a:pt x="3715202" y="1216038"/>
                  </a:lnTo>
                  <a:lnTo>
                    <a:pt x="3249507" y="1216038"/>
                  </a:lnTo>
                  <a:close/>
                  <a:moveTo>
                    <a:pt x="203091" y="5674845"/>
                  </a:moveTo>
                  <a:lnTo>
                    <a:pt x="203091" y="608019"/>
                  </a:lnTo>
                  <a:lnTo>
                    <a:pt x="3046412" y="608019"/>
                  </a:lnTo>
                  <a:lnTo>
                    <a:pt x="3046412" y="1418711"/>
                  </a:lnTo>
                  <a:lnTo>
                    <a:pt x="3858790" y="1418711"/>
                  </a:lnTo>
                  <a:lnTo>
                    <a:pt x="3858790" y="2229403"/>
                  </a:lnTo>
                  <a:lnTo>
                    <a:pt x="2538676" y="2229403"/>
                  </a:lnTo>
                  <a:cubicBezTo>
                    <a:pt x="2370400" y="2229403"/>
                    <a:pt x="2234035" y="2365524"/>
                    <a:pt x="2234035" y="2533413"/>
                  </a:cubicBezTo>
                  <a:lnTo>
                    <a:pt x="2234035" y="5674845"/>
                  </a:lnTo>
                  <a:close/>
                  <a:moveTo>
                    <a:pt x="4671167" y="5877518"/>
                  </a:moveTo>
                  <a:lnTo>
                    <a:pt x="2437129" y="5877518"/>
                  </a:lnTo>
                  <a:lnTo>
                    <a:pt x="2437129" y="2533413"/>
                  </a:lnTo>
                  <a:cubicBezTo>
                    <a:pt x="2437129" y="2477450"/>
                    <a:pt x="2482597" y="2432076"/>
                    <a:pt x="2538676" y="2432076"/>
                  </a:cubicBezTo>
                  <a:lnTo>
                    <a:pt x="4569620" y="2432076"/>
                  </a:lnTo>
                  <a:cubicBezTo>
                    <a:pt x="4625700" y="2432076"/>
                    <a:pt x="4671167" y="2477450"/>
                    <a:pt x="4671167" y="2533413"/>
                  </a:cubicBez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26" name="Freeform: Shape 25">
              <a:extLst>
                <a:ext uri="{FF2B5EF4-FFF2-40B4-BE49-F238E27FC236}">
                  <a16:creationId xmlns:a16="http://schemas.microsoft.com/office/drawing/2014/main" id="{E9B96BE8-6FC2-4479-A917-E553EABEA8FE}"/>
                </a:ext>
              </a:extLst>
            </p:cNvPr>
            <p:cNvSpPr/>
            <p:nvPr/>
          </p:nvSpPr>
          <p:spPr>
            <a:xfrm>
              <a:off x="6806131" y="2909649"/>
              <a:ext cx="2030943" cy="810692"/>
            </a:xfrm>
            <a:custGeom>
              <a:avLst/>
              <a:gdLst>
                <a:gd name="connsiteX0" fmla="*/ 0 w 2030943"/>
                <a:gd name="connsiteY0" fmla="*/ 810692 h 810692"/>
                <a:gd name="connsiteX1" fmla="*/ 2030944 w 2030943"/>
                <a:gd name="connsiteY1" fmla="*/ 810692 h 810692"/>
                <a:gd name="connsiteX2" fmla="*/ 2030944 w 2030943"/>
                <a:gd name="connsiteY2" fmla="*/ 0 h 810692"/>
                <a:gd name="connsiteX3" fmla="*/ 0 w 2030943"/>
                <a:gd name="connsiteY3" fmla="*/ 0 h 810692"/>
                <a:gd name="connsiteX4" fmla="*/ 203094 w 2030943"/>
                <a:gd name="connsiteY4" fmla="*/ 202673 h 810692"/>
                <a:gd name="connsiteX5" fmla="*/ 1827850 w 2030943"/>
                <a:gd name="connsiteY5" fmla="*/ 202673 h 810692"/>
                <a:gd name="connsiteX6" fmla="*/ 1827850 w 2030943"/>
                <a:gd name="connsiteY6" fmla="*/ 608019 h 810692"/>
                <a:gd name="connsiteX7" fmla="*/ 203094 w 2030943"/>
                <a:gd name="connsiteY7" fmla="*/ 608019 h 81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0943" h="810692">
                  <a:moveTo>
                    <a:pt x="0" y="810692"/>
                  </a:moveTo>
                  <a:lnTo>
                    <a:pt x="2030944" y="810692"/>
                  </a:lnTo>
                  <a:lnTo>
                    <a:pt x="2030944" y="0"/>
                  </a:lnTo>
                  <a:lnTo>
                    <a:pt x="0" y="0"/>
                  </a:lnTo>
                  <a:close/>
                  <a:moveTo>
                    <a:pt x="203094" y="202673"/>
                  </a:moveTo>
                  <a:lnTo>
                    <a:pt x="1827850" y="202673"/>
                  </a:lnTo>
                  <a:lnTo>
                    <a:pt x="1827850" y="608019"/>
                  </a:lnTo>
                  <a:lnTo>
                    <a:pt x="203094" y="608019"/>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27" name="Freeform: Shape 26">
              <a:extLst>
                <a:ext uri="{FF2B5EF4-FFF2-40B4-BE49-F238E27FC236}">
                  <a16:creationId xmlns:a16="http://schemas.microsoft.com/office/drawing/2014/main" id="{137C595F-4B7D-4832-8E91-4F2FFF124A87}"/>
                </a:ext>
              </a:extLst>
            </p:cNvPr>
            <p:cNvSpPr/>
            <p:nvPr/>
          </p:nvSpPr>
          <p:spPr>
            <a:xfrm>
              <a:off x="6806131" y="4125688"/>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28" name="Freeform: Shape 27">
              <a:extLst>
                <a:ext uri="{FF2B5EF4-FFF2-40B4-BE49-F238E27FC236}">
                  <a16:creationId xmlns:a16="http://schemas.microsoft.com/office/drawing/2014/main" id="{119830A0-2166-4F7C-B241-65D6788FA77E}"/>
                </a:ext>
              </a:extLst>
            </p:cNvPr>
            <p:cNvSpPr/>
            <p:nvPr/>
          </p:nvSpPr>
          <p:spPr>
            <a:xfrm>
              <a:off x="7516962" y="4125688"/>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29" name="Freeform: Shape 28">
              <a:extLst>
                <a:ext uri="{FF2B5EF4-FFF2-40B4-BE49-F238E27FC236}">
                  <a16:creationId xmlns:a16="http://schemas.microsoft.com/office/drawing/2014/main" id="{BCE639E7-694F-4EDD-8AD2-94A4D027F2A7}"/>
                </a:ext>
              </a:extLst>
            </p:cNvPr>
            <p:cNvSpPr/>
            <p:nvPr/>
          </p:nvSpPr>
          <p:spPr>
            <a:xfrm>
              <a:off x="8227792" y="4125688"/>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0" name="Freeform: Shape 29">
              <a:extLst>
                <a:ext uri="{FF2B5EF4-FFF2-40B4-BE49-F238E27FC236}">
                  <a16:creationId xmlns:a16="http://schemas.microsoft.com/office/drawing/2014/main" id="{9CCAFC39-0F70-4C5D-8C16-0BE3C4E3C132}"/>
                </a:ext>
              </a:extLst>
            </p:cNvPr>
            <p:cNvSpPr/>
            <p:nvPr/>
          </p:nvSpPr>
          <p:spPr>
            <a:xfrm>
              <a:off x="6806131" y="4835043"/>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1" name="Freeform: Shape 30">
              <a:extLst>
                <a:ext uri="{FF2B5EF4-FFF2-40B4-BE49-F238E27FC236}">
                  <a16:creationId xmlns:a16="http://schemas.microsoft.com/office/drawing/2014/main" id="{997F49B7-B1A0-4319-92DE-50D274BA4F93}"/>
                </a:ext>
              </a:extLst>
            </p:cNvPr>
            <p:cNvSpPr/>
            <p:nvPr/>
          </p:nvSpPr>
          <p:spPr>
            <a:xfrm>
              <a:off x="7516962" y="4835043"/>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2" name="Freeform: Shape 31">
              <a:extLst>
                <a:ext uri="{FF2B5EF4-FFF2-40B4-BE49-F238E27FC236}">
                  <a16:creationId xmlns:a16="http://schemas.microsoft.com/office/drawing/2014/main" id="{6B9C33A3-91AC-4473-A9B2-7CE4ED16E19D}"/>
                </a:ext>
              </a:extLst>
            </p:cNvPr>
            <p:cNvSpPr/>
            <p:nvPr/>
          </p:nvSpPr>
          <p:spPr>
            <a:xfrm>
              <a:off x="8227792" y="4835043"/>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3" name="Freeform: Shape 32">
              <a:extLst>
                <a:ext uri="{FF2B5EF4-FFF2-40B4-BE49-F238E27FC236}">
                  <a16:creationId xmlns:a16="http://schemas.microsoft.com/office/drawing/2014/main" id="{C84D1EC4-E081-4AAB-BAF3-FB5D7B49E295}"/>
                </a:ext>
              </a:extLst>
            </p:cNvPr>
            <p:cNvSpPr/>
            <p:nvPr/>
          </p:nvSpPr>
          <p:spPr>
            <a:xfrm>
              <a:off x="6806131" y="5544399"/>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4" name="Freeform: Shape 33">
              <a:extLst>
                <a:ext uri="{FF2B5EF4-FFF2-40B4-BE49-F238E27FC236}">
                  <a16:creationId xmlns:a16="http://schemas.microsoft.com/office/drawing/2014/main" id="{7D95D899-2442-428C-9A61-35676160B598}"/>
                </a:ext>
              </a:extLst>
            </p:cNvPr>
            <p:cNvSpPr/>
            <p:nvPr/>
          </p:nvSpPr>
          <p:spPr>
            <a:xfrm>
              <a:off x="7516962" y="5544399"/>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5" name="Freeform: Shape 34">
              <a:extLst>
                <a:ext uri="{FF2B5EF4-FFF2-40B4-BE49-F238E27FC236}">
                  <a16:creationId xmlns:a16="http://schemas.microsoft.com/office/drawing/2014/main" id="{1D3C35B5-0FDA-433F-8B7C-1E95E4C0065D}"/>
                </a:ext>
              </a:extLst>
            </p:cNvPr>
            <p:cNvSpPr/>
            <p:nvPr/>
          </p:nvSpPr>
          <p:spPr>
            <a:xfrm>
              <a:off x="8227792" y="5544399"/>
              <a:ext cx="609283" cy="608019"/>
            </a:xfrm>
            <a:custGeom>
              <a:avLst/>
              <a:gdLst>
                <a:gd name="connsiteX0" fmla="*/ 406189 w 609283"/>
                <a:gd name="connsiteY0" fmla="*/ 0 h 608019"/>
                <a:gd name="connsiteX1" fmla="*/ 203094 w 609283"/>
                <a:gd name="connsiteY1" fmla="*/ 0 h 608019"/>
                <a:gd name="connsiteX2" fmla="*/ 0 w 609283"/>
                <a:gd name="connsiteY2" fmla="*/ 202673 h 608019"/>
                <a:gd name="connsiteX3" fmla="*/ 0 w 609283"/>
                <a:gd name="connsiteY3" fmla="*/ 405346 h 608019"/>
                <a:gd name="connsiteX4" fmla="*/ 203094 w 609283"/>
                <a:gd name="connsiteY4" fmla="*/ 608019 h 608019"/>
                <a:gd name="connsiteX5" fmla="*/ 406189 w 609283"/>
                <a:gd name="connsiteY5" fmla="*/ 608019 h 608019"/>
                <a:gd name="connsiteX6" fmla="*/ 609283 w 609283"/>
                <a:gd name="connsiteY6" fmla="*/ 405346 h 608019"/>
                <a:gd name="connsiteX7" fmla="*/ 609283 w 609283"/>
                <a:gd name="connsiteY7" fmla="*/ 202673 h 608019"/>
                <a:gd name="connsiteX8" fmla="*/ 406189 w 609283"/>
                <a:gd name="connsiteY8" fmla="*/ 0 h 608019"/>
                <a:gd name="connsiteX9" fmla="*/ 203094 w 609283"/>
                <a:gd name="connsiteY9" fmla="*/ 405346 h 608019"/>
                <a:gd name="connsiteX10" fmla="*/ 203094 w 609283"/>
                <a:gd name="connsiteY10" fmla="*/ 202673 h 608019"/>
                <a:gd name="connsiteX11" fmla="*/ 406189 w 609283"/>
                <a:gd name="connsiteY11" fmla="*/ 202673 h 608019"/>
                <a:gd name="connsiteX12" fmla="*/ 406189 w 609283"/>
                <a:gd name="connsiteY12" fmla="*/ 405346 h 60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283" h="608019">
                  <a:moveTo>
                    <a:pt x="406189" y="0"/>
                  </a:moveTo>
                  <a:lnTo>
                    <a:pt x="203094" y="0"/>
                  </a:lnTo>
                  <a:cubicBezTo>
                    <a:pt x="90936" y="0"/>
                    <a:pt x="0" y="90747"/>
                    <a:pt x="0" y="202673"/>
                  </a:cubicBezTo>
                  <a:lnTo>
                    <a:pt x="0" y="405346"/>
                  </a:lnTo>
                  <a:cubicBezTo>
                    <a:pt x="0" y="517272"/>
                    <a:pt x="90936" y="608019"/>
                    <a:pt x="203094" y="608019"/>
                  </a:cubicBezTo>
                  <a:lnTo>
                    <a:pt x="406189" y="608019"/>
                  </a:lnTo>
                  <a:cubicBezTo>
                    <a:pt x="518348" y="608019"/>
                    <a:pt x="609283" y="517272"/>
                    <a:pt x="609283" y="405346"/>
                  </a:cubicBezTo>
                  <a:lnTo>
                    <a:pt x="609283" y="202673"/>
                  </a:lnTo>
                  <a:cubicBezTo>
                    <a:pt x="609283" y="90747"/>
                    <a:pt x="518348" y="0"/>
                    <a:pt x="406189" y="0"/>
                  </a:cubicBezTo>
                  <a:close/>
                  <a:moveTo>
                    <a:pt x="203094" y="405346"/>
                  </a:moveTo>
                  <a:lnTo>
                    <a:pt x="203094" y="202673"/>
                  </a:lnTo>
                  <a:lnTo>
                    <a:pt x="406189" y="202673"/>
                  </a:lnTo>
                  <a:lnTo>
                    <a:pt x="406189" y="405346"/>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6" name="Freeform: Shape 35">
              <a:extLst>
                <a:ext uri="{FF2B5EF4-FFF2-40B4-BE49-F238E27FC236}">
                  <a16:creationId xmlns:a16="http://schemas.microsoft.com/office/drawing/2014/main" id="{C6F4911D-103F-420F-8AE7-221F55CB4663}"/>
                </a:ext>
              </a:extLst>
            </p:cNvPr>
            <p:cNvSpPr/>
            <p:nvPr/>
          </p:nvSpPr>
          <p:spPr>
            <a:xfrm>
              <a:off x="3048889" y="984256"/>
              <a:ext cx="1015471" cy="5496074"/>
            </a:xfrm>
            <a:custGeom>
              <a:avLst/>
              <a:gdLst>
                <a:gd name="connsiteX0" fmla="*/ 507736 w 1015471"/>
                <a:gd name="connsiteY0" fmla="*/ 0 h 5496074"/>
                <a:gd name="connsiteX1" fmla="*/ 0 w 1015471"/>
                <a:gd name="connsiteY1" fmla="*/ 506683 h 5496074"/>
                <a:gd name="connsiteX2" fmla="*/ 0 w 1015471"/>
                <a:gd name="connsiteY2" fmla="*/ 4482710 h 5496074"/>
                <a:gd name="connsiteX3" fmla="*/ 507736 w 1015471"/>
                <a:gd name="connsiteY3" fmla="*/ 5496075 h 5496074"/>
                <a:gd name="connsiteX4" fmla="*/ 1015472 w 1015471"/>
                <a:gd name="connsiteY4" fmla="*/ 4482710 h 5496074"/>
                <a:gd name="connsiteX5" fmla="*/ 1015472 w 1015471"/>
                <a:gd name="connsiteY5" fmla="*/ 506683 h 5496074"/>
                <a:gd name="connsiteX6" fmla="*/ 507736 w 1015471"/>
                <a:gd name="connsiteY6" fmla="*/ 0 h 5496074"/>
                <a:gd name="connsiteX7" fmla="*/ 406189 w 1015471"/>
                <a:gd name="connsiteY7" fmla="*/ 4112844 h 5496074"/>
                <a:gd name="connsiteX8" fmla="*/ 288874 w 1015471"/>
                <a:gd name="connsiteY8" fmla="*/ 3995813 h 5496074"/>
                <a:gd name="connsiteX9" fmla="*/ 203094 w 1015471"/>
                <a:gd name="connsiteY9" fmla="*/ 4124421 h 5496074"/>
                <a:gd name="connsiteX10" fmla="*/ 203094 w 1015471"/>
                <a:gd name="connsiteY10" fmla="*/ 1418711 h 5496074"/>
                <a:gd name="connsiteX11" fmla="*/ 406189 w 1015471"/>
                <a:gd name="connsiteY11" fmla="*/ 1418711 h 5496074"/>
                <a:gd name="connsiteX12" fmla="*/ 218713 w 1015471"/>
                <a:gd name="connsiteY12" fmla="*/ 4466078 h 5496074"/>
                <a:gd name="connsiteX13" fmla="*/ 320261 w 1015471"/>
                <a:gd name="connsiteY13" fmla="*/ 4314073 h 5496074"/>
                <a:gd name="connsiteX14" fmla="*/ 507736 w 1015471"/>
                <a:gd name="connsiteY14" fmla="*/ 4500760 h 5496074"/>
                <a:gd name="connsiteX15" fmla="*/ 695062 w 1015471"/>
                <a:gd name="connsiteY15" fmla="*/ 4313782 h 5496074"/>
                <a:gd name="connsiteX16" fmla="*/ 796610 w 1015471"/>
                <a:gd name="connsiteY16" fmla="*/ 4465786 h 5496074"/>
                <a:gd name="connsiteX17" fmla="*/ 507736 w 1015471"/>
                <a:gd name="connsiteY17" fmla="*/ 5042923 h 5496074"/>
                <a:gd name="connsiteX18" fmla="*/ 812377 w 1015471"/>
                <a:gd name="connsiteY18" fmla="*/ 4124421 h 5496074"/>
                <a:gd name="connsiteX19" fmla="*/ 726548 w 1015471"/>
                <a:gd name="connsiteY19" fmla="*/ 3996016 h 5496074"/>
                <a:gd name="connsiteX20" fmla="*/ 609283 w 1015471"/>
                <a:gd name="connsiteY20" fmla="*/ 4112844 h 5496074"/>
                <a:gd name="connsiteX21" fmla="*/ 609283 w 1015471"/>
                <a:gd name="connsiteY21" fmla="*/ 1418711 h 5496074"/>
                <a:gd name="connsiteX22" fmla="*/ 812377 w 1015471"/>
                <a:gd name="connsiteY22" fmla="*/ 1418711 h 5496074"/>
                <a:gd name="connsiteX23" fmla="*/ 812377 w 1015471"/>
                <a:gd name="connsiteY23" fmla="*/ 1216038 h 5496074"/>
                <a:gd name="connsiteX24" fmla="*/ 203094 w 1015471"/>
                <a:gd name="connsiteY24" fmla="*/ 1216038 h 5496074"/>
                <a:gd name="connsiteX25" fmla="*/ 203094 w 1015471"/>
                <a:gd name="connsiteY25" fmla="*/ 1013365 h 5496074"/>
                <a:gd name="connsiteX26" fmla="*/ 812377 w 1015471"/>
                <a:gd name="connsiteY26" fmla="*/ 1013365 h 5496074"/>
                <a:gd name="connsiteX27" fmla="*/ 203094 w 1015471"/>
                <a:gd name="connsiteY27" fmla="*/ 810692 h 5496074"/>
                <a:gd name="connsiteX28" fmla="*/ 203094 w 1015471"/>
                <a:gd name="connsiteY28" fmla="*/ 506683 h 5496074"/>
                <a:gd name="connsiteX29" fmla="*/ 507736 w 1015471"/>
                <a:gd name="connsiteY29" fmla="*/ 202673 h 5496074"/>
                <a:gd name="connsiteX30" fmla="*/ 812377 w 1015471"/>
                <a:gd name="connsiteY30" fmla="*/ 506683 h 5496074"/>
                <a:gd name="connsiteX31" fmla="*/ 812377 w 1015471"/>
                <a:gd name="connsiteY31" fmla="*/ 810692 h 549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15471" h="5496074">
                  <a:moveTo>
                    <a:pt x="507736" y="0"/>
                  </a:moveTo>
                  <a:cubicBezTo>
                    <a:pt x="227440" y="346"/>
                    <a:pt x="298" y="226968"/>
                    <a:pt x="0" y="506683"/>
                  </a:cubicBezTo>
                  <a:lnTo>
                    <a:pt x="0" y="4482710"/>
                  </a:lnTo>
                  <a:lnTo>
                    <a:pt x="507736" y="5496075"/>
                  </a:lnTo>
                  <a:lnTo>
                    <a:pt x="1015472" y="4482710"/>
                  </a:lnTo>
                  <a:lnTo>
                    <a:pt x="1015472" y="506683"/>
                  </a:lnTo>
                  <a:cubicBezTo>
                    <a:pt x="1015125" y="226968"/>
                    <a:pt x="787982" y="346"/>
                    <a:pt x="507736" y="0"/>
                  </a:cubicBezTo>
                  <a:close/>
                  <a:moveTo>
                    <a:pt x="406189" y="4112844"/>
                  </a:moveTo>
                  <a:lnTo>
                    <a:pt x="288874" y="3995813"/>
                  </a:lnTo>
                  <a:lnTo>
                    <a:pt x="203094" y="4124421"/>
                  </a:lnTo>
                  <a:lnTo>
                    <a:pt x="203094" y="1418711"/>
                  </a:lnTo>
                  <a:lnTo>
                    <a:pt x="406189" y="1418711"/>
                  </a:lnTo>
                  <a:close/>
                  <a:moveTo>
                    <a:pt x="218713" y="4466078"/>
                  </a:moveTo>
                  <a:lnTo>
                    <a:pt x="320261" y="4314073"/>
                  </a:lnTo>
                  <a:lnTo>
                    <a:pt x="507736" y="4500760"/>
                  </a:lnTo>
                  <a:lnTo>
                    <a:pt x="695062" y="4313782"/>
                  </a:lnTo>
                  <a:lnTo>
                    <a:pt x="796610" y="4465786"/>
                  </a:lnTo>
                  <a:lnTo>
                    <a:pt x="507736" y="5042923"/>
                  </a:lnTo>
                  <a:close/>
                  <a:moveTo>
                    <a:pt x="812377" y="4124421"/>
                  </a:moveTo>
                  <a:lnTo>
                    <a:pt x="726548" y="3996016"/>
                  </a:lnTo>
                  <a:lnTo>
                    <a:pt x="609283" y="4112844"/>
                  </a:lnTo>
                  <a:lnTo>
                    <a:pt x="609283" y="1418711"/>
                  </a:lnTo>
                  <a:lnTo>
                    <a:pt x="812377" y="1418711"/>
                  </a:lnTo>
                  <a:close/>
                  <a:moveTo>
                    <a:pt x="812377" y="1216038"/>
                  </a:moveTo>
                  <a:lnTo>
                    <a:pt x="203094" y="1216038"/>
                  </a:lnTo>
                  <a:lnTo>
                    <a:pt x="203094" y="1013365"/>
                  </a:lnTo>
                  <a:lnTo>
                    <a:pt x="812377" y="1013365"/>
                  </a:lnTo>
                  <a:close/>
                  <a:moveTo>
                    <a:pt x="203094" y="810692"/>
                  </a:moveTo>
                  <a:lnTo>
                    <a:pt x="203094" y="506683"/>
                  </a:lnTo>
                  <a:cubicBezTo>
                    <a:pt x="203094" y="338795"/>
                    <a:pt x="339449" y="202673"/>
                    <a:pt x="507736" y="202673"/>
                  </a:cubicBezTo>
                  <a:cubicBezTo>
                    <a:pt x="675973" y="202673"/>
                    <a:pt x="812377" y="338795"/>
                    <a:pt x="812377" y="506683"/>
                  </a:cubicBezTo>
                  <a:lnTo>
                    <a:pt x="812377" y="810692"/>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7" name="Freeform: Shape 36">
              <a:extLst>
                <a:ext uri="{FF2B5EF4-FFF2-40B4-BE49-F238E27FC236}">
                  <a16:creationId xmlns:a16="http://schemas.microsoft.com/office/drawing/2014/main" id="{66D808BC-9733-485D-8080-ACC8573B1069}"/>
                </a:ext>
              </a:extLst>
            </p:cNvPr>
            <p:cNvSpPr/>
            <p:nvPr/>
          </p:nvSpPr>
          <p:spPr>
            <a:xfrm>
              <a:off x="4876735" y="1794948"/>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8" name="Freeform: Shape 37">
              <a:extLst>
                <a:ext uri="{FF2B5EF4-FFF2-40B4-BE49-F238E27FC236}">
                  <a16:creationId xmlns:a16="http://schemas.microsoft.com/office/drawing/2014/main" id="{1538CDE5-D9CD-40DA-AD99-ED64B8BD6885}"/>
                </a:ext>
              </a:extLst>
            </p:cNvPr>
            <p:cNvSpPr/>
            <p:nvPr/>
          </p:nvSpPr>
          <p:spPr>
            <a:xfrm>
              <a:off x="5282923" y="1794948"/>
              <a:ext cx="1624755" cy="202673"/>
            </a:xfrm>
            <a:custGeom>
              <a:avLst/>
              <a:gdLst>
                <a:gd name="connsiteX0" fmla="*/ 0 w 1624755"/>
                <a:gd name="connsiteY0" fmla="*/ 0 h 202673"/>
                <a:gd name="connsiteX1" fmla="*/ 1624755 w 1624755"/>
                <a:gd name="connsiteY1" fmla="*/ 0 h 202673"/>
                <a:gd name="connsiteX2" fmla="*/ 1624755 w 1624755"/>
                <a:gd name="connsiteY2" fmla="*/ 202673 h 202673"/>
                <a:gd name="connsiteX3" fmla="*/ 0 w 1624755"/>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1624755" h="202673">
                  <a:moveTo>
                    <a:pt x="0" y="0"/>
                  </a:moveTo>
                  <a:lnTo>
                    <a:pt x="1624755" y="0"/>
                  </a:lnTo>
                  <a:lnTo>
                    <a:pt x="1624755"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39" name="Freeform: Shape 38">
              <a:extLst>
                <a:ext uri="{FF2B5EF4-FFF2-40B4-BE49-F238E27FC236}">
                  <a16:creationId xmlns:a16="http://schemas.microsoft.com/office/drawing/2014/main" id="{4104B7E9-6BBF-480C-92E0-4B72F432A8CE}"/>
                </a:ext>
              </a:extLst>
            </p:cNvPr>
            <p:cNvSpPr/>
            <p:nvPr/>
          </p:nvSpPr>
          <p:spPr>
            <a:xfrm>
              <a:off x="4876735" y="2200294"/>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0" name="Freeform: Shape 39">
              <a:extLst>
                <a:ext uri="{FF2B5EF4-FFF2-40B4-BE49-F238E27FC236}">
                  <a16:creationId xmlns:a16="http://schemas.microsoft.com/office/drawing/2014/main" id="{9E0D4A34-8D2D-4131-8CE4-561562EE3D91}"/>
                </a:ext>
              </a:extLst>
            </p:cNvPr>
            <p:cNvSpPr/>
            <p:nvPr/>
          </p:nvSpPr>
          <p:spPr>
            <a:xfrm>
              <a:off x="5282923" y="2200294"/>
              <a:ext cx="1624755" cy="202673"/>
            </a:xfrm>
            <a:custGeom>
              <a:avLst/>
              <a:gdLst>
                <a:gd name="connsiteX0" fmla="*/ 0 w 1624755"/>
                <a:gd name="connsiteY0" fmla="*/ 0 h 202673"/>
                <a:gd name="connsiteX1" fmla="*/ 1624755 w 1624755"/>
                <a:gd name="connsiteY1" fmla="*/ 0 h 202673"/>
                <a:gd name="connsiteX2" fmla="*/ 1624755 w 1624755"/>
                <a:gd name="connsiteY2" fmla="*/ 202673 h 202673"/>
                <a:gd name="connsiteX3" fmla="*/ 0 w 1624755"/>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1624755" h="202673">
                  <a:moveTo>
                    <a:pt x="0" y="0"/>
                  </a:moveTo>
                  <a:lnTo>
                    <a:pt x="1624755" y="0"/>
                  </a:lnTo>
                  <a:lnTo>
                    <a:pt x="1624755"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1" name="Freeform: Shape 40">
              <a:extLst>
                <a:ext uri="{FF2B5EF4-FFF2-40B4-BE49-F238E27FC236}">
                  <a16:creationId xmlns:a16="http://schemas.microsoft.com/office/drawing/2014/main" id="{BE51EF96-0F29-4ADE-9456-2E963FDF924A}"/>
                </a:ext>
              </a:extLst>
            </p:cNvPr>
            <p:cNvSpPr/>
            <p:nvPr/>
          </p:nvSpPr>
          <p:spPr>
            <a:xfrm>
              <a:off x="4876735" y="2605640"/>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2" name="Freeform: Shape 41">
              <a:extLst>
                <a:ext uri="{FF2B5EF4-FFF2-40B4-BE49-F238E27FC236}">
                  <a16:creationId xmlns:a16="http://schemas.microsoft.com/office/drawing/2014/main" id="{B2480C8A-01AD-47ED-8E3A-5A82FEB7FCA2}"/>
                </a:ext>
              </a:extLst>
            </p:cNvPr>
            <p:cNvSpPr/>
            <p:nvPr/>
          </p:nvSpPr>
          <p:spPr>
            <a:xfrm>
              <a:off x="5282923" y="2605640"/>
              <a:ext cx="1015471" cy="202673"/>
            </a:xfrm>
            <a:custGeom>
              <a:avLst/>
              <a:gdLst>
                <a:gd name="connsiteX0" fmla="*/ 0 w 1015471"/>
                <a:gd name="connsiteY0" fmla="*/ 0 h 202673"/>
                <a:gd name="connsiteX1" fmla="*/ 1015472 w 1015471"/>
                <a:gd name="connsiteY1" fmla="*/ 0 h 202673"/>
                <a:gd name="connsiteX2" fmla="*/ 1015472 w 1015471"/>
                <a:gd name="connsiteY2" fmla="*/ 202673 h 202673"/>
                <a:gd name="connsiteX3" fmla="*/ 0 w 1015471"/>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1015471" h="202673">
                  <a:moveTo>
                    <a:pt x="0" y="0"/>
                  </a:moveTo>
                  <a:lnTo>
                    <a:pt x="1015472" y="0"/>
                  </a:lnTo>
                  <a:lnTo>
                    <a:pt x="1015472"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3" name="Freeform: Shape 42">
              <a:extLst>
                <a:ext uri="{FF2B5EF4-FFF2-40B4-BE49-F238E27FC236}">
                  <a16:creationId xmlns:a16="http://schemas.microsoft.com/office/drawing/2014/main" id="{8190F699-1727-4079-BBF8-68C1E025CC27}"/>
                </a:ext>
              </a:extLst>
            </p:cNvPr>
            <p:cNvSpPr/>
            <p:nvPr/>
          </p:nvSpPr>
          <p:spPr>
            <a:xfrm>
              <a:off x="4876735" y="3010986"/>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4" name="Freeform: Shape 43">
              <a:extLst>
                <a:ext uri="{FF2B5EF4-FFF2-40B4-BE49-F238E27FC236}">
                  <a16:creationId xmlns:a16="http://schemas.microsoft.com/office/drawing/2014/main" id="{85347F82-F73B-4EF5-9D89-958F5C09A8FA}"/>
                </a:ext>
              </a:extLst>
            </p:cNvPr>
            <p:cNvSpPr/>
            <p:nvPr/>
          </p:nvSpPr>
          <p:spPr>
            <a:xfrm>
              <a:off x="5282923" y="3010986"/>
              <a:ext cx="1015471" cy="202673"/>
            </a:xfrm>
            <a:custGeom>
              <a:avLst/>
              <a:gdLst>
                <a:gd name="connsiteX0" fmla="*/ 0 w 1015471"/>
                <a:gd name="connsiteY0" fmla="*/ 0 h 202673"/>
                <a:gd name="connsiteX1" fmla="*/ 1015472 w 1015471"/>
                <a:gd name="connsiteY1" fmla="*/ 0 h 202673"/>
                <a:gd name="connsiteX2" fmla="*/ 1015472 w 1015471"/>
                <a:gd name="connsiteY2" fmla="*/ 202673 h 202673"/>
                <a:gd name="connsiteX3" fmla="*/ 0 w 1015471"/>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1015471" h="202673">
                  <a:moveTo>
                    <a:pt x="0" y="0"/>
                  </a:moveTo>
                  <a:lnTo>
                    <a:pt x="1015472" y="0"/>
                  </a:lnTo>
                  <a:lnTo>
                    <a:pt x="1015472"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5" name="Freeform: Shape 44">
              <a:extLst>
                <a:ext uri="{FF2B5EF4-FFF2-40B4-BE49-F238E27FC236}">
                  <a16:creationId xmlns:a16="http://schemas.microsoft.com/office/drawing/2014/main" id="{86BDF0FD-A884-43A6-80EC-5CE997AD4C4B}"/>
                </a:ext>
              </a:extLst>
            </p:cNvPr>
            <p:cNvSpPr/>
            <p:nvPr/>
          </p:nvSpPr>
          <p:spPr>
            <a:xfrm>
              <a:off x="4876735" y="3416332"/>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6" name="Freeform: Shape 45">
              <a:extLst>
                <a:ext uri="{FF2B5EF4-FFF2-40B4-BE49-F238E27FC236}">
                  <a16:creationId xmlns:a16="http://schemas.microsoft.com/office/drawing/2014/main" id="{398BA987-29AC-4F26-AA98-29412869F078}"/>
                </a:ext>
              </a:extLst>
            </p:cNvPr>
            <p:cNvSpPr/>
            <p:nvPr/>
          </p:nvSpPr>
          <p:spPr>
            <a:xfrm>
              <a:off x="5282923" y="3416332"/>
              <a:ext cx="1015471" cy="202673"/>
            </a:xfrm>
            <a:custGeom>
              <a:avLst/>
              <a:gdLst>
                <a:gd name="connsiteX0" fmla="*/ 0 w 1015471"/>
                <a:gd name="connsiteY0" fmla="*/ 0 h 202673"/>
                <a:gd name="connsiteX1" fmla="*/ 1015472 w 1015471"/>
                <a:gd name="connsiteY1" fmla="*/ 0 h 202673"/>
                <a:gd name="connsiteX2" fmla="*/ 1015472 w 1015471"/>
                <a:gd name="connsiteY2" fmla="*/ 202673 h 202673"/>
                <a:gd name="connsiteX3" fmla="*/ 0 w 1015471"/>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1015471" h="202673">
                  <a:moveTo>
                    <a:pt x="0" y="0"/>
                  </a:moveTo>
                  <a:lnTo>
                    <a:pt x="1015472" y="0"/>
                  </a:lnTo>
                  <a:lnTo>
                    <a:pt x="1015472"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7" name="Freeform: Shape 46">
              <a:extLst>
                <a:ext uri="{FF2B5EF4-FFF2-40B4-BE49-F238E27FC236}">
                  <a16:creationId xmlns:a16="http://schemas.microsoft.com/office/drawing/2014/main" id="{116BC20B-73E8-4975-93FD-59D9EA589192}"/>
                </a:ext>
              </a:extLst>
            </p:cNvPr>
            <p:cNvSpPr/>
            <p:nvPr/>
          </p:nvSpPr>
          <p:spPr>
            <a:xfrm>
              <a:off x="4876735" y="3821678"/>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8" name="Freeform: Shape 47">
              <a:extLst>
                <a:ext uri="{FF2B5EF4-FFF2-40B4-BE49-F238E27FC236}">
                  <a16:creationId xmlns:a16="http://schemas.microsoft.com/office/drawing/2014/main" id="{C9C0BE7F-39BD-411D-AA56-077F7D28D87A}"/>
                </a:ext>
              </a:extLst>
            </p:cNvPr>
            <p:cNvSpPr/>
            <p:nvPr/>
          </p:nvSpPr>
          <p:spPr>
            <a:xfrm>
              <a:off x="5282923" y="3821678"/>
              <a:ext cx="1015471" cy="202673"/>
            </a:xfrm>
            <a:custGeom>
              <a:avLst/>
              <a:gdLst>
                <a:gd name="connsiteX0" fmla="*/ 0 w 1015471"/>
                <a:gd name="connsiteY0" fmla="*/ 0 h 202673"/>
                <a:gd name="connsiteX1" fmla="*/ 1015472 w 1015471"/>
                <a:gd name="connsiteY1" fmla="*/ 0 h 202673"/>
                <a:gd name="connsiteX2" fmla="*/ 1015472 w 1015471"/>
                <a:gd name="connsiteY2" fmla="*/ 202673 h 202673"/>
                <a:gd name="connsiteX3" fmla="*/ 0 w 1015471"/>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1015471" h="202673">
                  <a:moveTo>
                    <a:pt x="0" y="0"/>
                  </a:moveTo>
                  <a:lnTo>
                    <a:pt x="1015472" y="0"/>
                  </a:lnTo>
                  <a:lnTo>
                    <a:pt x="1015472"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49" name="Freeform: Shape 48">
              <a:extLst>
                <a:ext uri="{FF2B5EF4-FFF2-40B4-BE49-F238E27FC236}">
                  <a16:creationId xmlns:a16="http://schemas.microsoft.com/office/drawing/2014/main" id="{2F0CA0F3-D91C-4099-9C36-38E507EEFD6C}"/>
                </a:ext>
              </a:extLst>
            </p:cNvPr>
            <p:cNvSpPr/>
            <p:nvPr/>
          </p:nvSpPr>
          <p:spPr>
            <a:xfrm>
              <a:off x="4876735" y="4227024"/>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50" name="Freeform: Shape 49">
              <a:extLst>
                <a:ext uri="{FF2B5EF4-FFF2-40B4-BE49-F238E27FC236}">
                  <a16:creationId xmlns:a16="http://schemas.microsoft.com/office/drawing/2014/main" id="{0EB85373-EF86-4F9C-9C13-7FE6A2E8A4D8}"/>
                </a:ext>
              </a:extLst>
            </p:cNvPr>
            <p:cNvSpPr/>
            <p:nvPr/>
          </p:nvSpPr>
          <p:spPr>
            <a:xfrm>
              <a:off x="5282923" y="4227024"/>
              <a:ext cx="1015471" cy="202673"/>
            </a:xfrm>
            <a:custGeom>
              <a:avLst/>
              <a:gdLst>
                <a:gd name="connsiteX0" fmla="*/ 0 w 1015471"/>
                <a:gd name="connsiteY0" fmla="*/ 0 h 202673"/>
                <a:gd name="connsiteX1" fmla="*/ 1015472 w 1015471"/>
                <a:gd name="connsiteY1" fmla="*/ 0 h 202673"/>
                <a:gd name="connsiteX2" fmla="*/ 1015472 w 1015471"/>
                <a:gd name="connsiteY2" fmla="*/ 202673 h 202673"/>
                <a:gd name="connsiteX3" fmla="*/ 0 w 1015471"/>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1015471" h="202673">
                  <a:moveTo>
                    <a:pt x="0" y="0"/>
                  </a:moveTo>
                  <a:lnTo>
                    <a:pt x="1015472" y="0"/>
                  </a:lnTo>
                  <a:lnTo>
                    <a:pt x="1015472"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51" name="Freeform: Shape 50">
              <a:extLst>
                <a:ext uri="{FF2B5EF4-FFF2-40B4-BE49-F238E27FC236}">
                  <a16:creationId xmlns:a16="http://schemas.microsoft.com/office/drawing/2014/main" id="{DD0E03EA-6CB0-43ED-81A4-D548C14A9929}"/>
                </a:ext>
              </a:extLst>
            </p:cNvPr>
            <p:cNvSpPr/>
            <p:nvPr/>
          </p:nvSpPr>
          <p:spPr>
            <a:xfrm>
              <a:off x="4876735" y="4632370"/>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52" name="Freeform: Shape 51">
              <a:extLst>
                <a:ext uri="{FF2B5EF4-FFF2-40B4-BE49-F238E27FC236}">
                  <a16:creationId xmlns:a16="http://schemas.microsoft.com/office/drawing/2014/main" id="{62ECE086-B205-4D43-AB19-2FAC506D7687}"/>
                </a:ext>
              </a:extLst>
            </p:cNvPr>
            <p:cNvSpPr/>
            <p:nvPr/>
          </p:nvSpPr>
          <p:spPr>
            <a:xfrm>
              <a:off x="5282923" y="4632370"/>
              <a:ext cx="1015471" cy="202673"/>
            </a:xfrm>
            <a:custGeom>
              <a:avLst/>
              <a:gdLst>
                <a:gd name="connsiteX0" fmla="*/ 0 w 1015471"/>
                <a:gd name="connsiteY0" fmla="*/ 0 h 202673"/>
                <a:gd name="connsiteX1" fmla="*/ 1015472 w 1015471"/>
                <a:gd name="connsiteY1" fmla="*/ 0 h 202673"/>
                <a:gd name="connsiteX2" fmla="*/ 1015472 w 1015471"/>
                <a:gd name="connsiteY2" fmla="*/ 202673 h 202673"/>
                <a:gd name="connsiteX3" fmla="*/ 0 w 1015471"/>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1015471" h="202673">
                  <a:moveTo>
                    <a:pt x="0" y="0"/>
                  </a:moveTo>
                  <a:lnTo>
                    <a:pt x="1015472" y="0"/>
                  </a:lnTo>
                  <a:lnTo>
                    <a:pt x="1015472"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53" name="Freeform: Shape 52">
              <a:extLst>
                <a:ext uri="{FF2B5EF4-FFF2-40B4-BE49-F238E27FC236}">
                  <a16:creationId xmlns:a16="http://schemas.microsoft.com/office/drawing/2014/main" id="{7C4BAAF2-77E6-4B9E-914F-58AF5944D7B2}"/>
                </a:ext>
              </a:extLst>
            </p:cNvPr>
            <p:cNvSpPr/>
            <p:nvPr/>
          </p:nvSpPr>
          <p:spPr>
            <a:xfrm>
              <a:off x="5282923" y="5037716"/>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54" name="Freeform: Shape 53">
              <a:extLst>
                <a:ext uri="{FF2B5EF4-FFF2-40B4-BE49-F238E27FC236}">
                  <a16:creationId xmlns:a16="http://schemas.microsoft.com/office/drawing/2014/main" id="{3A4D98FD-0537-41E5-AAF0-300F8C9C3C0F}"/>
                </a:ext>
              </a:extLst>
            </p:cNvPr>
            <p:cNvSpPr/>
            <p:nvPr/>
          </p:nvSpPr>
          <p:spPr>
            <a:xfrm>
              <a:off x="5689112" y="5037716"/>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55" name="Freeform: Shape 54">
              <a:extLst>
                <a:ext uri="{FF2B5EF4-FFF2-40B4-BE49-F238E27FC236}">
                  <a16:creationId xmlns:a16="http://schemas.microsoft.com/office/drawing/2014/main" id="{E542D6D0-6077-48DE-B51C-5A710B100F18}"/>
                </a:ext>
              </a:extLst>
            </p:cNvPr>
            <p:cNvSpPr/>
            <p:nvPr/>
          </p:nvSpPr>
          <p:spPr>
            <a:xfrm>
              <a:off x="6095301" y="5037716"/>
              <a:ext cx="203094" cy="202673"/>
            </a:xfrm>
            <a:custGeom>
              <a:avLst/>
              <a:gdLst>
                <a:gd name="connsiteX0" fmla="*/ 0 w 203094"/>
                <a:gd name="connsiteY0" fmla="*/ 0 h 202673"/>
                <a:gd name="connsiteX1" fmla="*/ 203094 w 203094"/>
                <a:gd name="connsiteY1" fmla="*/ 0 h 202673"/>
                <a:gd name="connsiteX2" fmla="*/ 203094 w 203094"/>
                <a:gd name="connsiteY2" fmla="*/ 202673 h 202673"/>
                <a:gd name="connsiteX3" fmla="*/ 0 w 203094"/>
                <a:gd name="connsiteY3" fmla="*/ 202673 h 202673"/>
              </a:gdLst>
              <a:ahLst/>
              <a:cxnLst>
                <a:cxn ang="0">
                  <a:pos x="connsiteX0" y="connsiteY0"/>
                </a:cxn>
                <a:cxn ang="0">
                  <a:pos x="connsiteX1" y="connsiteY1"/>
                </a:cxn>
                <a:cxn ang="0">
                  <a:pos x="connsiteX2" y="connsiteY2"/>
                </a:cxn>
                <a:cxn ang="0">
                  <a:pos x="connsiteX3" y="connsiteY3"/>
                </a:cxn>
              </a:cxnLst>
              <a:rect l="l" t="t" r="r" b="b"/>
              <a:pathLst>
                <a:path w="203094" h="202673">
                  <a:moveTo>
                    <a:pt x="0" y="0"/>
                  </a:moveTo>
                  <a:lnTo>
                    <a:pt x="203094" y="0"/>
                  </a:lnTo>
                  <a:lnTo>
                    <a:pt x="203094" y="202673"/>
                  </a:lnTo>
                  <a:lnTo>
                    <a:pt x="0" y="202673"/>
                  </a:lnTo>
                  <a:close/>
                </a:path>
              </a:pathLst>
            </a:custGeom>
            <a:grpFill/>
            <a:ln w="12693"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grpSp>
      <p:grpSp>
        <p:nvGrpSpPr>
          <p:cNvPr id="56" name="Group 55">
            <a:extLst>
              <a:ext uri="{FF2B5EF4-FFF2-40B4-BE49-F238E27FC236}">
                <a16:creationId xmlns:a16="http://schemas.microsoft.com/office/drawing/2014/main" id="{29290CA1-52B4-4F72-AD64-D2A61A5BD0EF}"/>
              </a:ext>
            </a:extLst>
          </p:cNvPr>
          <p:cNvGrpSpPr/>
          <p:nvPr/>
        </p:nvGrpSpPr>
        <p:grpSpPr>
          <a:xfrm>
            <a:off x="515043" y="1044353"/>
            <a:ext cx="11184539" cy="2766480"/>
            <a:chOff x="732468" y="1111348"/>
            <a:chExt cx="11184539" cy="2766480"/>
          </a:xfrm>
        </p:grpSpPr>
        <p:sp>
          <p:nvSpPr>
            <p:cNvPr id="57" name="Freeform: Shape 56">
              <a:extLst>
                <a:ext uri="{FF2B5EF4-FFF2-40B4-BE49-F238E27FC236}">
                  <a16:creationId xmlns:a16="http://schemas.microsoft.com/office/drawing/2014/main" id="{C0858D8E-D231-47B6-AA8B-1AC4C80CBAE3}"/>
                </a:ext>
              </a:extLst>
            </p:cNvPr>
            <p:cNvSpPr/>
            <p:nvPr/>
          </p:nvSpPr>
          <p:spPr>
            <a:xfrm>
              <a:off x="2035213" y="1111348"/>
              <a:ext cx="7671495" cy="2766480"/>
            </a:xfrm>
            <a:custGeom>
              <a:avLst/>
              <a:gdLst>
                <a:gd name="connsiteX0" fmla="*/ 0 w 7671495"/>
                <a:gd name="connsiteY0" fmla="*/ 0 h 2766480"/>
                <a:gd name="connsiteX1" fmla="*/ 7174525 w 7671495"/>
                <a:gd name="connsiteY1" fmla="*/ 0 h 2766480"/>
                <a:gd name="connsiteX2" fmla="*/ 7671495 w 7671495"/>
                <a:gd name="connsiteY2" fmla="*/ 1383240 h 2766480"/>
                <a:gd name="connsiteX3" fmla="*/ 7174525 w 7671495"/>
                <a:gd name="connsiteY3" fmla="*/ 2766480 h 2766480"/>
                <a:gd name="connsiteX4" fmla="*/ 0 w 7671495"/>
                <a:gd name="connsiteY4" fmla="*/ 2766480 h 2766480"/>
                <a:gd name="connsiteX5" fmla="*/ 496970 w 7671495"/>
                <a:gd name="connsiteY5" fmla="*/ 1383240 h 2766480"/>
                <a:gd name="connsiteX6" fmla="*/ 0 w 7671495"/>
                <a:gd name="connsiteY6" fmla="*/ 0 h 276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71495" h="2766480">
                  <a:moveTo>
                    <a:pt x="0" y="0"/>
                  </a:moveTo>
                  <a:lnTo>
                    <a:pt x="7174525" y="0"/>
                  </a:lnTo>
                  <a:lnTo>
                    <a:pt x="7671495" y="1383240"/>
                  </a:lnTo>
                  <a:lnTo>
                    <a:pt x="7174525" y="2766480"/>
                  </a:lnTo>
                  <a:lnTo>
                    <a:pt x="0" y="2766480"/>
                  </a:lnTo>
                  <a:lnTo>
                    <a:pt x="496970" y="1383240"/>
                  </a:lnTo>
                  <a:lnTo>
                    <a:pt x="0" y="0"/>
                  </a:lnTo>
                  <a:close/>
                </a:path>
              </a:pathLst>
            </a:custGeom>
            <a:noFill/>
            <a:ln>
              <a:solidFill>
                <a:srgbClr val="003C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dirty="0">
                <a:latin typeface="Arial" panose="020B0604020202020204" pitchFamily="34" charset="0"/>
                <a:cs typeface="Arial" panose="020B0604020202020204" pitchFamily="34" charset="0"/>
              </a:endParaRPr>
            </a:p>
          </p:txBody>
        </p:sp>
        <p:sp>
          <p:nvSpPr>
            <p:cNvPr id="58" name="Freeform: Shape 57">
              <a:extLst>
                <a:ext uri="{FF2B5EF4-FFF2-40B4-BE49-F238E27FC236}">
                  <a16:creationId xmlns:a16="http://schemas.microsoft.com/office/drawing/2014/main" id="{8188216F-CBE0-404D-B126-69064D8702A8}"/>
                </a:ext>
              </a:extLst>
            </p:cNvPr>
            <p:cNvSpPr/>
            <p:nvPr/>
          </p:nvSpPr>
          <p:spPr>
            <a:xfrm>
              <a:off x="754380" y="1111348"/>
              <a:ext cx="1777803" cy="2766480"/>
            </a:xfrm>
            <a:custGeom>
              <a:avLst/>
              <a:gdLst>
                <a:gd name="connsiteX0" fmla="*/ 0 w 1777803"/>
                <a:gd name="connsiteY0" fmla="*/ 0 h 2766480"/>
                <a:gd name="connsiteX1" fmla="*/ 1280833 w 1777803"/>
                <a:gd name="connsiteY1" fmla="*/ 0 h 2766480"/>
                <a:gd name="connsiteX2" fmla="*/ 1777803 w 1777803"/>
                <a:gd name="connsiteY2" fmla="*/ 1383240 h 2766480"/>
                <a:gd name="connsiteX3" fmla="*/ 1280833 w 1777803"/>
                <a:gd name="connsiteY3" fmla="*/ 2766480 h 2766480"/>
                <a:gd name="connsiteX4" fmla="*/ 0 w 1777803"/>
                <a:gd name="connsiteY4" fmla="*/ 2766480 h 2766480"/>
                <a:gd name="connsiteX5" fmla="*/ 0 w 1777803"/>
                <a:gd name="connsiteY5" fmla="*/ 0 h 276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7803" h="2766480">
                  <a:moveTo>
                    <a:pt x="0" y="0"/>
                  </a:moveTo>
                  <a:lnTo>
                    <a:pt x="1280833" y="0"/>
                  </a:lnTo>
                  <a:lnTo>
                    <a:pt x="1777803" y="1383240"/>
                  </a:lnTo>
                  <a:lnTo>
                    <a:pt x="1280833" y="2766480"/>
                  </a:lnTo>
                  <a:lnTo>
                    <a:pt x="0" y="2766480"/>
                  </a:lnTo>
                  <a:lnTo>
                    <a:pt x="0" y="0"/>
                  </a:lnTo>
                  <a:close/>
                </a:path>
              </a:pathLst>
            </a:custGeom>
            <a:solidFill>
              <a:srgbClr val="003C6E"/>
            </a:solidFill>
            <a:ln>
              <a:solidFill>
                <a:srgbClr val="003C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dirty="0">
                <a:latin typeface="Arial" panose="020B0604020202020204" pitchFamily="34" charset="0"/>
                <a:cs typeface="Arial" panose="020B0604020202020204" pitchFamily="34" charset="0"/>
              </a:endParaRPr>
            </a:p>
          </p:txBody>
        </p:sp>
        <p:grpSp>
          <p:nvGrpSpPr>
            <p:cNvPr id="59" name="Group 58">
              <a:extLst>
                <a:ext uri="{FF2B5EF4-FFF2-40B4-BE49-F238E27FC236}">
                  <a16:creationId xmlns:a16="http://schemas.microsoft.com/office/drawing/2014/main" id="{7E05F11D-C35B-499A-B925-53F12970DF9B}"/>
                </a:ext>
              </a:extLst>
            </p:cNvPr>
            <p:cNvGrpSpPr/>
            <p:nvPr/>
          </p:nvGrpSpPr>
          <p:grpSpPr>
            <a:xfrm>
              <a:off x="10156787" y="1612171"/>
              <a:ext cx="1760220" cy="1764835"/>
              <a:chOff x="9835752" y="2364354"/>
              <a:chExt cx="1600200" cy="1604395"/>
            </a:xfrm>
          </p:grpSpPr>
          <p:sp>
            <p:nvSpPr>
              <p:cNvPr id="114" name="Rectangle: Rounded Corners 113">
                <a:extLst>
                  <a:ext uri="{FF2B5EF4-FFF2-40B4-BE49-F238E27FC236}">
                    <a16:creationId xmlns:a16="http://schemas.microsoft.com/office/drawing/2014/main" id="{9BDFF503-A921-4F94-85F2-E725C01C756B}"/>
                  </a:ext>
                </a:extLst>
              </p:cNvPr>
              <p:cNvSpPr/>
              <p:nvPr/>
            </p:nvSpPr>
            <p:spPr>
              <a:xfrm>
                <a:off x="9906000" y="2364354"/>
                <a:ext cx="1459704" cy="1604395"/>
              </a:xfrm>
              <a:prstGeom prst="roundRect">
                <a:avLst/>
              </a:prstGeom>
              <a:noFill/>
              <a:ln>
                <a:solidFill>
                  <a:srgbClr val="66C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rial" panose="020B0604020202020204" pitchFamily="34" charset="0"/>
                  <a:cs typeface="Arial" panose="020B0604020202020204" pitchFamily="34" charset="0"/>
                </a:endParaRPr>
              </a:p>
            </p:txBody>
          </p:sp>
          <p:sp>
            <p:nvSpPr>
              <p:cNvPr id="116" name="Rectangle 115">
                <a:extLst>
                  <a:ext uri="{FF2B5EF4-FFF2-40B4-BE49-F238E27FC236}">
                    <a16:creationId xmlns:a16="http://schemas.microsoft.com/office/drawing/2014/main" id="{460ACA61-8CBA-4CAA-9DCD-C6DD5F3A7560}"/>
                  </a:ext>
                </a:extLst>
              </p:cNvPr>
              <p:cNvSpPr/>
              <p:nvPr/>
            </p:nvSpPr>
            <p:spPr>
              <a:xfrm>
                <a:off x="9913697" y="3099796"/>
                <a:ext cx="1452006" cy="268863"/>
              </a:xfrm>
              <a:prstGeom prst="rect">
                <a:avLst/>
              </a:prstGeom>
              <a:solidFill>
                <a:srgbClr val="5DB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rial" panose="020B0604020202020204" pitchFamily="34" charset="0"/>
                  <a:cs typeface="Arial" panose="020B0604020202020204" pitchFamily="34" charset="0"/>
                </a:endParaRPr>
              </a:p>
            </p:txBody>
          </p:sp>
          <p:sp>
            <p:nvSpPr>
              <p:cNvPr id="117" name="TextBox 116">
                <a:extLst>
                  <a:ext uri="{FF2B5EF4-FFF2-40B4-BE49-F238E27FC236}">
                    <a16:creationId xmlns:a16="http://schemas.microsoft.com/office/drawing/2014/main" id="{DD4B677C-8313-4580-B30C-25081E2A3526}"/>
                  </a:ext>
                </a:extLst>
              </p:cNvPr>
              <p:cNvSpPr txBox="1"/>
              <p:nvPr/>
            </p:nvSpPr>
            <p:spPr>
              <a:xfrm>
                <a:off x="10020755" y="3066997"/>
                <a:ext cx="1352646" cy="335756"/>
              </a:xfrm>
              <a:prstGeom prst="rect">
                <a:avLst/>
              </a:prstGeom>
              <a:noFill/>
            </p:spPr>
            <p:txBody>
              <a:bodyPr wrap="square" anchor="ctr">
                <a:spAutoFit/>
              </a:bodyPr>
              <a:lstStyle/>
              <a:p>
                <a:pPr algn="ctr" defTabSz="844083">
                  <a:defRPr/>
                </a:pPr>
                <a:r>
                  <a:rPr lang="en-US" b="1" kern="0" dirty="0">
                    <a:solidFill>
                      <a:schemeClr val="bg1"/>
                    </a:solidFill>
                    <a:effectLst>
                      <a:outerShdw blurRad="38100" dist="38100" dir="2700000" algn="tl">
                        <a:srgbClr val="000000">
                          <a:alpha val="43137"/>
                        </a:srgbClr>
                      </a:outerShdw>
                    </a:effectLst>
                    <a:cs typeface="Arial" panose="020B0604020202020204" pitchFamily="34" charset="0"/>
                  </a:rPr>
                  <a:t>CA Metrics</a:t>
                </a:r>
              </a:p>
            </p:txBody>
          </p:sp>
          <p:sp>
            <p:nvSpPr>
              <p:cNvPr id="118" name="TextBox 117">
                <a:extLst>
                  <a:ext uri="{FF2B5EF4-FFF2-40B4-BE49-F238E27FC236}">
                    <a16:creationId xmlns:a16="http://schemas.microsoft.com/office/drawing/2014/main" id="{90CE916E-4950-484C-8614-8C5744AE6C64}"/>
                  </a:ext>
                </a:extLst>
              </p:cNvPr>
              <p:cNvSpPr txBox="1"/>
              <p:nvPr/>
            </p:nvSpPr>
            <p:spPr>
              <a:xfrm>
                <a:off x="9835752" y="3427998"/>
                <a:ext cx="1600200" cy="475654"/>
              </a:xfrm>
              <a:prstGeom prst="rect">
                <a:avLst/>
              </a:prstGeom>
              <a:noFill/>
            </p:spPr>
            <p:txBody>
              <a:bodyPr wrap="square" anchor="ctr">
                <a:spAutoFit/>
              </a:bodyPr>
              <a:lstStyle/>
              <a:p>
                <a:pPr algn="ctr" defTabSz="844083">
                  <a:defRPr/>
                </a:pPr>
                <a:r>
                  <a:rPr lang="en-US" sz="1400" b="1" kern="0" dirty="0">
                    <a:solidFill>
                      <a:schemeClr val="tx1">
                        <a:lumMod val="75000"/>
                        <a:lumOff val="25000"/>
                      </a:schemeClr>
                    </a:solidFill>
                    <a:cs typeface="Arial" panose="020B0604020202020204" pitchFamily="34" charset="0"/>
                  </a:rPr>
                  <a:t>Up to 20+ Years</a:t>
                </a:r>
              </a:p>
              <a:p>
                <a:pPr algn="ctr" defTabSz="844083">
                  <a:defRPr/>
                </a:pPr>
                <a:r>
                  <a:rPr lang="en-US" sz="1400" b="1" kern="0" dirty="0">
                    <a:solidFill>
                      <a:schemeClr val="tx1">
                        <a:lumMod val="75000"/>
                        <a:lumOff val="25000"/>
                      </a:schemeClr>
                    </a:solidFill>
                    <a:cs typeface="Arial" panose="020B0604020202020204" pitchFamily="34" charset="0"/>
                  </a:rPr>
                  <a:t>Of Data</a:t>
                </a:r>
              </a:p>
            </p:txBody>
          </p:sp>
        </p:grpSp>
        <p:grpSp>
          <p:nvGrpSpPr>
            <p:cNvPr id="60" name="Group 59">
              <a:extLst>
                <a:ext uri="{FF2B5EF4-FFF2-40B4-BE49-F238E27FC236}">
                  <a16:creationId xmlns:a16="http://schemas.microsoft.com/office/drawing/2014/main" id="{A244BDBA-BD67-41FC-97D6-EB538311D443}"/>
                </a:ext>
              </a:extLst>
            </p:cNvPr>
            <p:cNvGrpSpPr/>
            <p:nvPr/>
          </p:nvGrpSpPr>
          <p:grpSpPr>
            <a:xfrm>
              <a:off x="2917141" y="1216024"/>
              <a:ext cx="5592277" cy="369332"/>
              <a:chOff x="3389462" y="875970"/>
              <a:chExt cx="5592277" cy="369332"/>
            </a:xfrm>
          </p:grpSpPr>
          <p:sp>
            <p:nvSpPr>
              <p:cNvPr id="111" name="TextBox 110">
                <a:extLst>
                  <a:ext uri="{FF2B5EF4-FFF2-40B4-BE49-F238E27FC236}">
                    <a16:creationId xmlns:a16="http://schemas.microsoft.com/office/drawing/2014/main" id="{126B296C-3078-4435-8B33-14BC7FC85A09}"/>
                  </a:ext>
                </a:extLst>
              </p:cNvPr>
              <p:cNvSpPr txBox="1"/>
              <p:nvPr/>
            </p:nvSpPr>
            <p:spPr>
              <a:xfrm>
                <a:off x="4724341" y="875970"/>
                <a:ext cx="2922520" cy="369332"/>
              </a:xfrm>
              <a:prstGeom prst="rect">
                <a:avLst/>
              </a:prstGeom>
              <a:noFill/>
            </p:spPr>
            <p:txBody>
              <a:bodyPr wrap="square" anchor="ctr">
                <a:spAutoFit/>
              </a:bodyPr>
              <a:lstStyle/>
              <a:p>
                <a:pPr algn="ctr" defTabSz="844083">
                  <a:defRPr/>
                </a:pPr>
                <a:r>
                  <a:rPr lang="en-US" b="1" dirty="0">
                    <a:solidFill>
                      <a:schemeClr val="tx1">
                        <a:lumMod val="75000"/>
                        <a:lumOff val="25000"/>
                      </a:schemeClr>
                    </a:solidFill>
                    <a:cs typeface="Arial" panose="020B0604020202020204" pitchFamily="34" charset="0"/>
                  </a:rPr>
                  <a:t>CA Patented Technology</a:t>
                </a:r>
              </a:p>
            </p:txBody>
          </p:sp>
          <p:cxnSp>
            <p:nvCxnSpPr>
              <p:cNvPr id="112" name="Straight Connector 111">
                <a:extLst>
                  <a:ext uri="{FF2B5EF4-FFF2-40B4-BE49-F238E27FC236}">
                    <a16:creationId xmlns:a16="http://schemas.microsoft.com/office/drawing/2014/main" id="{AD5CC068-1FDB-4E2B-B6B9-753121934789}"/>
                  </a:ext>
                </a:extLst>
              </p:cNvPr>
              <p:cNvCxnSpPr>
                <a:cxnSpLocks/>
              </p:cNvCxnSpPr>
              <p:nvPr/>
            </p:nvCxnSpPr>
            <p:spPr>
              <a:xfrm>
                <a:off x="3389462" y="1060636"/>
                <a:ext cx="1434904" cy="0"/>
              </a:xfrm>
              <a:prstGeom prst="line">
                <a:avLst/>
              </a:prstGeom>
              <a:ln>
                <a:solidFill>
                  <a:schemeClr val="bg1">
                    <a:lumMod val="8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92EA63D9-A388-4C96-AD25-0E7244CAA35E}"/>
                  </a:ext>
                </a:extLst>
              </p:cNvPr>
              <p:cNvCxnSpPr>
                <a:cxnSpLocks/>
              </p:cNvCxnSpPr>
              <p:nvPr/>
            </p:nvCxnSpPr>
            <p:spPr>
              <a:xfrm flipH="1">
                <a:off x="7546835" y="1060636"/>
                <a:ext cx="1434904" cy="0"/>
              </a:xfrm>
              <a:prstGeom prst="line">
                <a:avLst/>
              </a:prstGeom>
              <a:ln>
                <a:solidFill>
                  <a:schemeClr val="bg1">
                    <a:lumMod val="8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CADC26D5-11CB-4036-BD95-EB1BC32475FF}"/>
                </a:ext>
              </a:extLst>
            </p:cNvPr>
            <p:cNvGrpSpPr/>
            <p:nvPr/>
          </p:nvGrpSpPr>
          <p:grpSpPr>
            <a:xfrm>
              <a:off x="2857327" y="1780976"/>
              <a:ext cx="2061192" cy="1899484"/>
              <a:chOff x="3002107" y="1720016"/>
              <a:chExt cx="2061192" cy="1899484"/>
            </a:xfrm>
          </p:grpSpPr>
          <p:sp>
            <p:nvSpPr>
              <p:cNvPr id="98" name="Rectangle: Rounded Corners 6">
                <a:extLst>
                  <a:ext uri="{FF2B5EF4-FFF2-40B4-BE49-F238E27FC236}">
                    <a16:creationId xmlns:a16="http://schemas.microsoft.com/office/drawing/2014/main" id="{D9BA3C7C-4EFF-4ADA-8D20-1778C3AE9CD6}"/>
                  </a:ext>
                </a:extLst>
              </p:cNvPr>
              <p:cNvSpPr/>
              <p:nvPr/>
            </p:nvSpPr>
            <p:spPr>
              <a:xfrm>
                <a:off x="3034129" y="1791157"/>
                <a:ext cx="1615288" cy="517351"/>
              </a:xfrm>
              <a:custGeom>
                <a:avLst/>
                <a:gdLst>
                  <a:gd name="connsiteX0" fmla="*/ 0 w 892175"/>
                  <a:gd name="connsiteY0" fmla="*/ 142875 h 285750"/>
                  <a:gd name="connsiteX1" fmla="*/ 142875 w 892175"/>
                  <a:gd name="connsiteY1" fmla="*/ 0 h 285750"/>
                  <a:gd name="connsiteX2" fmla="*/ 749300 w 892175"/>
                  <a:gd name="connsiteY2" fmla="*/ 0 h 285750"/>
                  <a:gd name="connsiteX3" fmla="*/ 892175 w 892175"/>
                  <a:gd name="connsiteY3" fmla="*/ 142875 h 285750"/>
                  <a:gd name="connsiteX4" fmla="*/ 892175 w 892175"/>
                  <a:gd name="connsiteY4" fmla="*/ 142875 h 285750"/>
                  <a:gd name="connsiteX5" fmla="*/ 749300 w 892175"/>
                  <a:gd name="connsiteY5" fmla="*/ 285750 h 285750"/>
                  <a:gd name="connsiteX6" fmla="*/ 142875 w 892175"/>
                  <a:gd name="connsiteY6" fmla="*/ 285750 h 285750"/>
                  <a:gd name="connsiteX7" fmla="*/ 0 w 892175"/>
                  <a:gd name="connsiteY7" fmla="*/ 142875 h 285750"/>
                  <a:gd name="connsiteX0" fmla="*/ 749300 w 892175"/>
                  <a:gd name="connsiteY0" fmla="*/ 285750 h 377190"/>
                  <a:gd name="connsiteX1" fmla="*/ 142875 w 892175"/>
                  <a:gd name="connsiteY1" fmla="*/ 285750 h 377190"/>
                  <a:gd name="connsiteX2" fmla="*/ 0 w 892175"/>
                  <a:gd name="connsiteY2" fmla="*/ 142875 h 377190"/>
                  <a:gd name="connsiteX3" fmla="*/ 142875 w 892175"/>
                  <a:gd name="connsiteY3" fmla="*/ 0 h 377190"/>
                  <a:gd name="connsiteX4" fmla="*/ 749300 w 892175"/>
                  <a:gd name="connsiteY4" fmla="*/ 0 h 377190"/>
                  <a:gd name="connsiteX5" fmla="*/ 892175 w 892175"/>
                  <a:gd name="connsiteY5" fmla="*/ 142875 h 377190"/>
                  <a:gd name="connsiteX6" fmla="*/ 892175 w 892175"/>
                  <a:gd name="connsiteY6" fmla="*/ 142875 h 377190"/>
                  <a:gd name="connsiteX7" fmla="*/ 840740 w 892175"/>
                  <a:gd name="connsiteY7" fmla="*/ 377190 h 377190"/>
                  <a:gd name="connsiteX0" fmla="*/ 749300 w 892175"/>
                  <a:gd name="connsiteY0" fmla="*/ 285750 h 285750"/>
                  <a:gd name="connsiteX1" fmla="*/ 142875 w 892175"/>
                  <a:gd name="connsiteY1" fmla="*/ 285750 h 285750"/>
                  <a:gd name="connsiteX2" fmla="*/ 0 w 892175"/>
                  <a:gd name="connsiteY2" fmla="*/ 142875 h 285750"/>
                  <a:gd name="connsiteX3" fmla="*/ 142875 w 892175"/>
                  <a:gd name="connsiteY3" fmla="*/ 0 h 285750"/>
                  <a:gd name="connsiteX4" fmla="*/ 749300 w 892175"/>
                  <a:gd name="connsiteY4" fmla="*/ 0 h 285750"/>
                  <a:gd name="connsiteX5" fmla="*/ 892175 w 892175"/>
                  <a:gd name="connsiteY5" fmla="*/ 142875 h 285750"/>
                  <a:gd name="connsiteX6" fmla="*/ 892175 w 892175"/>
                  <a:gd name="connsiteY6" fmla="*/ 142875 h 285750"/>
                  <a:gd name="connsiteX0" fmla="*/ 142875 w 892175"/>
                  <a:gd name="connsiteY0" fmla="*/ 285750 h 285750"/>
                  <a:gd name="connsiteX1" fmla="*/ 0 w 892175"/>
                  <a:gd name="connsiteY1" fmla="*/ 142875 h 285750"/>
                  <a:gd name="connsiteX2" fmla="*/ 142875 w 892175"/>
                  <a:gd name="connsiteY2" fmla="*/ 0 h 285750"/>
                  <a:gd name="connsiteX3" fmla="*/ 749300 w 892175"/>
                  <a:gd name="connsiteY3" fmla="*/ 0 h 285750"/>
                  <a:gd name="connsiteX4" fmla="*/ 892175 w 892175"/>
                  <a:gd name="connsiteY4" fmla="*/ 142875 h 285750"/>
                  <a:gd name="connsiteX5" fmla="*/ 892175 w 892175"/>
                  <a:gd name="connsiteY5" fmla="*/ 14287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2175" h="285750">
                    <a:moveTo>
                      <a:pt x="142875" y="285750"/>
                    </a:moveTo>
                    <a:cubicBezTo>
                      <a:pt x="63967" y="285750"/>
                      <a:pt x="0" y="221783"/>
                      <a:pt x="0" y="142875"/>
                    </a:cubicBezTo>
                    <a:cubicBezTo>
                      <a:pt x="0" y="63967"/>
                      <a:pt x="63967" y="0"/>
                      <a:pt x="142875" y="0"/>
                    </a:cubicBezTo>
                    <a:lnTo>
                      <a:pt x="749300" y="0"/>
                    </a:lnTo>
                    <a:cubicBezTo>
                      <a:pt x="828208" y="0"/>
                      <a:pt x="892175" y="63967"/>
                      <a:pt x="892175" y="142875"/>
                    </a:cubicBezTo>
                    <a:lnTo>
                      <a:pt x="892175" y="142875"/>
                    </a:lnTo>
                  </a:path>
                </a:pathLst>
              </a:custGeom>
              <a:noFill/>
              <a:ln w="6350" cap="flat" cmpd="sng" algn="ctr">
                <a:solidFill>
                  <a:srgbClr val="5DBAFF"/>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cxnSp>
            <p:nvCxnSpPr>
              <p:cNvPr id="99" name="Straight Connector 98">
                <a:extLst>
                  <a:ext uri="{FF2B5EF4-FFF2-40B4-BE49-F238E27FC236}">
                    <a16:creationId xmlns:a16="http://schemas.microsoft.com/office/drawing/2014/main" id="{A96C025F-2F8A-4665-B1F1-0150F6963D11}"/>
                  </a:ext>
                </a:extLst>
              </p:cNvPr>
              <p:cNvCxnSpPr>
                <a:cxnSpLocks/>
              </p:cNvCxnSpPr>
              <p:nvPr/>
            </p:nvCxnSpPr>
            <p:spPr>
              <a:xfrm>
                <a:off x="3269812" y="2308508"/>
                <a:ext cx="1793487" cy="0"/>
              </a:xfrm>
              <a:prstGeom prst="line">
                <a:avLst/>
              </a:prstGeom>
              <a:noFill/>
              <a:ln w="6350" cap="flat" cmpd="sng" algn="ctr">
                <a:solidFill>
                  <a:srgbClr val="5DBAFF"/>
                </a:solidFill>
                <a:prstDash val="solid"/>
                <a:miter lim="800000"/>
                <a:tailEnd type="triangle"/>
              </a:ln>
              <a:effectLst/>
            </p:spPr>
          </p:cxnSp>
          <p:grpSp>
            <p:nvGrpSpPr>
              <p:cNvPr id="100" name="Group 99">
                <a:extLst>
                  <a:ext uri="{FF2B5EF4-FFF2-40B4-BE49-F238E27FC236}">
                    <a16:creationId xmlns:a16="http://schemas.microsoft.com/office/drawing/2014/main" id="{4F5235DE-727D-4CC6-AF09-C3371868F611}"/>
                  </a:ext>
                </a:extLst>
              </p:cNvPr>
              <p:cNvGrpSpPr/>
              <p:nvPr/>
            </p:nvGrpSpPr>
            <p:grpSpPr>
              <a:xfrm>
                <a:off x="3154680" y="2420328"/>
                <a:ext cx="1374186" cy="582737"/>
                <a:chOff x="3154681" y="2420328"/>
                <a:chExt cx="1374186" cy="582737"/>
              </a:xfrm>
            </p:grpSpPr>
            <p:sp>
              <p:nvSpPr>
                <p:cNvPr id="109" name="TextBox 108">
                  <a:extLst>
                    <a:ext uri="{FF2B5EF4-FFF2-40B4-BE49-F238E27FC236}">
                      <a16:creationId xmlns:a16="http://schemas.microsoft.com/office/drawing/2014/main" id="{BF27F242-6748-4AF1-9D8A-A818F5CF71BF}"/>
                    </a:ext>
                  </a:extLst>
                </p:cNvPr>
                <p:cNvSpPr txBox="1"/>
                <p:nvPr/>
              </p:nvSpPr>
              <p:spPr>
                <a:xfrm>
                  <a:off x="3154681" y="2726066"/>
                  <a:ext cx="1374186" cy="276999"/>
                </a:xfrm>
                <a:prstGeom prst="rect">
                  <a:avLst/>
                </a:prstGeom>
                <a:noFill/>
              </p:spPr>
              <p:txBody>
                <a:bodyPr wrap="square" rtlCol="0" anchor="t">
                  <a:spAutoFit/>
                </a:bodyPr>
                <a:lstStyle/>
                <a:p>
                  <a:pPr marL="0" marR="0" lvl="0" indent="0" algn="ctr" defTabSz="514350" rtl="0" eaLnBrk="1" fontAlgn="auto" latinLnBrk="0" hangingPunct="1">
                    <a:lnSpc>
                      <a:spcPct val="100000"/>
                    </a:lnSpc>
                    <a:spcBef>
                      <a:spcPts val="0"/>
                    </a:spcBef>
                    <a:spcAft>
                      <a:spcPts val="0"/>
                    </a:spcAft>
                    <a:buClr>
                      <a:srgbClr val="000000">
                        <a:lumMod val="75000"/>
                        <a:lumOff val="25000"/>
                      </a:srgbClr>
                    </a:buClr>
                    <a:buSzTx/>
                    <a:buFontTx/>
                    <a:buNone/>
                    <a:tabLst/>
                    <a:defRPr/>
                  </a:pPr>
                  <a:r>
                    <a:rPr lang="en-US" sz="1200" b="1" kern="0" dirty="0">
                      <a:solidFill>
                        <a:srgbClr val="000000">
                          <a:lumMod val="75000"/>
                          <a:lumOff val="25000"/>
                        </a:srgbClr>
                      </a:solidFill>
                      <a:cs typeface="Arial" panose="020B0604020202020204" pitchFamily="34" charset="0"/>
                    </a:rPr>
                    <a:t>Captures data </a:t>
                  </a:r>
                  <a:endParaRPr kumimoji="0" lang="en-US" sz="1200" b="1" i="0" u="none" strike="noStrike" kern="0" cap="none" spc="0" normalizeH="0" baseline="0" noProof="0" dirty="0">
                    <a:ln>
                      <a:noFill/>
                    </a:ln>
                    <a:solidFill>
                      <a:srgbClr val="000000">
                        <a:lumMod val="75000"/>
                        <a:lumOff val="25000"/>
                      </a:srgbClr>
                    </a:solidFill>
                    <a:effectLst/>
                    <a:uLnTx/>
                    <a:uFillTx/>
                    <a:cs typeface="Arial" panose="020B0604020202020204" pitchFamily="34" charset="0"/>
                  </a:endParaRPr>
                </a:p>
              </p:txBody>
            </p:sp>
            <p:sp>
              <p:nvSpPr>
                <p:cNvPr id="110" name="Rectangle 109">
                  <a:extLst>
                    <a:ext uri="{FF2B5EF4-FFF2-40B4-BE49-F238E27FC236}">
                      <a16:creationId xmlns:a16="http://schemas.microsoft.com/office/drawing/2014/main" id="{F386A36D-9BE7-4FBB-AF79-B247917AC3A6}"/>
                    </a:ext>
                  </a:extLst>
                </p:cNvPr>
                <p:cNvSpPr/>
                <p:nvPr/>
              </p:nvSpPr>
              <p:spPr>
                <a:xfrm>
                  <a:off x="3192789" y="2420328"/>
                  <a:ext cx="1297970" cy="369332"/>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srgbClr val="5DBAFF"/>
                      </a:solidFill>
                      <a:effectLst/>
                      <a:uLnTx/>
                      <a:uFillTx/>
                      <a:cs typeface="Arial" panose="020B0604020202020204" pitchFamily="34" charset="0"/>
                    </a:rPr>
                    <a:t>Extractor</a:t>
                  </a:r>
                </a:p>
              </p:txBody>
            </p:sp>
          </p:grpSp>
          <p:sp>
            <p:nvSpPr>
              <p:cNvPr id="101" name="Round Same Side Corner Rectangle 38">
                <a:extLst>
                  <a:ext uri="{FF2B5EF4-FFF2-40B4-BE49-F238E27FC236}">
                    <a16:creationId xmlns:a16="http://schemas.microsoft.com/office/drawing/2014/main" id="{292308C9-1414-4EEE-809B-1F913990DA3D}"/>
                  </a:ext>
                </a:extLst>
              </p:cNvPr>
              <p:cNvSpPr/>
              <p:nvPr/>
            </p:nvSpPr>
            <p:spPr>
              <a:xfrm>
                <a:off x="3545913" y="1720016"/>
                <a:ext cx="661662" cy="659641"/>
              </a:xfrm>
              <a:prstGeom prst="ellipse">
                <a:avLst/>
              </a:prstGeom>
              <a:solidFill>
                <a:srgbClr val="5DBAFF"/>
              </a:solid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6852F6F9-012A-466B-BF95-72F932F0FF81}"/>
                  </a:ext>
                </a:extLst>
              </p:cNvPr>
              <p:cNvGrpSpPr/>
              <p:nvPr/>
            </p:nvGrpSpPr>
            <p:grpSpPr>
              <a:xfrm>
                <a:off x="3034129" y="2052300"/>
                <a:ext cx="1615288" cy="1567200"/>
                <a:chOff x="3034129" y="2059920"/>
                <a:chExt cx="1615288" cy="1567200"/>
              </a:xfrm>
            </p:grpSpPr>
            <p:sp>
              <p:nvSpPr>
                <p:cNvPr id="107" name="Rectangle: Rounded Corners 215">
                  <a:extLst>
                    <a:ext uri="{FF2B5EF4-FFF2-40B4-BE49-F238E27FC236}">
                      <a16:creationId xmlns:a16="http://schemas.microsoft.com/office/drawing/2014/main" id="{D72EACA2-1BB9-4C8F-967F-68169B20C1D9}"/>
                    </a:ext>
                  </a:extLst>
                </p:cNvPr>
                <p:cNvSpPr/>
                <p:nvPr/>
              </p:nvSpPr>
              <p:spPr>
                <a:xfrm>
                  <a:off x="3034129" y="2059920"/>
                  <a:ext cx="1615288" cy="1567200"/>
                </a:xfrm>
                <a:custGeom>
                  <a:avLst/>
                  <a:gdLst>
                    <a:gd name="connsiteX0" fmla="*/ 0 w 1615288"/>
                    <a:gd name="connsiteY0" fmla="*/ 269220 h 1836420"/>
                    <a:gd name="connsiteX1" fmla="*/ 269220 w 1615288"/>
                    <a:gd name="connsiteY1" fmla="*/ 0 h 1836420"/>
                    <a:gd name="connsiteX2" fmla="*/ 1346068 w 1615288"/>
                    <a:gd name="connsiteY2" fmla="*/ 0 h 1836420"/>
                    <a:gd name="connsiteX3" fmla="*/ 1615288 w 1615288"/>
                    <a:gd name="connsiteY3" fmla="*/ 269220 h 1836420"/>
                    <a:gd name="connsiteX4" fmla="*/ 1615288 w 1615288"/>
                    <a:gd name="connsiteY4" fmla="*/ 1567200 h 1836420"/>
                    <a:gd name="connsiteX5" fmla="*/ 1346068 w 1615288"/>
                    <a:gd name="connsiteY5" fmla="*/ 1836420 h 1836420"/>
                    <a:gd name="connsiteX6" fmla="*/ 269220 w 1615288"/>
                    <a:gd name="connsiteY6" fmla="*/ 1836420 h 1836420"/>
                    <a:gd name="connsiteX7" fmla="*/ 0 w 1615288"/>
                    <a:gd name="connsiteY7" fmla="*/ 1567200 h 1836420"/>
                    <a:gd name="connsiteX8" fmla="*/ 0 w 1615288"/>
                    <a:gd name="connsiteY8" fmla="*/ 269220 h 1836420"/>
                    <a:gd name="connsiteX0" fmla="*/ 269220 w 1615288"/>
                    <a:gd name="connsiteY0" fmla="*/ 0 h 1836420"/>
                    <a:gd name="connsiteX1" fmla="*/ 1346068 w 1615288"/>
                    <a:gd name="connsiteY1" fmla="*/ 0 h 1836420"/>
                    <a:gd name="connsiteX2" fmla="*/ 1615288 w 1615288"/>
                    <a:gd name="connsiteY2" fmla="*/ 269220 h 1836420"/>
                    <a:gd name="connsiteX3" fmla="*/ 1615288 w 1615288"/>
                    <a:gd name="connsiteY3" fmla="*/ 1567200 h 1836420"/>
                    <a:gd name="connsiteX4" fmla="*/ 1346068 w 1615288"/>
                    <a:gd name="connsiteY4" fmla="*/ 1836420 h 1836420"/>
                    <a:gd name="connsiteX5" fmla="*/ 269220 w 1615288"/>
                    <a:gd name="connsiteY5" fmla="*/ 1836420 h 1836420"/>
                    <a:gd name="connsiteX6" fmla="*/ 0 w 1615288"/>
                    <a:gd name="connsiteY6" fmla="*/ 1567200 h 1836420"/>
                    <a:gd name="connsiteX7" fmla="*/ 0 w 1615288"/>
                    <a:gd name="connsiteY7" fmla="*/ 269220 h 1836420"/>
                    <a:gd name="connsiteX8" fmla="*/ 360660 w 1615288"/>
                    <a:gd name="connsiteY8" fmla="*/ 91440 h 1836420"/>
                    <a:gd name="connsiteX0" fmla="*/ 269220 w 1615288"/>
                    <a:gd name="connsiteY0" fmla="*/ 0 h 1836420"/>
                    <a:gd name="connsiteX1" fmla="*/ 1346068 w 1615288"/>
                    <a:gd name="connsiteY1" fmla="*/ 0 h 1836420"/>
                    <a:gd name="connsiteX2" fmla="*/ 1615288 w 1615288"/>
                    <a:gd name="connsiteY2" fmla="*/ 269220 h 1836420"/>
                    <a:gd name="connsiteX3" fmla="*/ 1615288 w 1615288"/>
                    <a:gd name="connsiteY3" fmla="*/ 1567200 h 1836420"/>
                    <a:gd name="connsiteX4" fmla="*/ 1346068 w 1615288"/>
                    <a:gd name="connsiteY4" fmla="*/ 1836420 h 1836420"/>
                    <a:gd name="connsiteX5" fmla="*/ 269220 w 1615288"/>
                    <a:gd name="connsiteY5" fmla="*/ 1836420 h 1836420"/>
                    <a:gd name="connsiteX6" fmla="*/ 0 w 1615288"/>
                    <a:gd name="connsiteY6" fmla="*/ 1567200 h 1836420"/>
                    <a:gd name="connsiteX7" fmla="*/ 0 w 1615288"/>
                    <a:gd name="connsiteY7" fmla="*/ 269220 h 1836420"/>
                    <a:gd name="connsiteX0" fmla="*/ 1346068 w 1615288"/>
                    <a:gd name="connsiteY0" fmla="*/ 0 h 1836420"/>
                    <a:gd name="connsiteX1" fmla="*/ 1615288 w 1615288"/>
                    <a:gd name="connsiteY1" fmla="*/ 269220 h 1836420"/>
                    <a:gd name="connsiteX2" fmla="*/ 1615288 w 1615288"/>
                    <a:gd name="connsiteY2" fmla="*/ 1567200 h 1836420"/>
                    <a:gd name="connsiteX3" fmla="*/ 1346068 w 1615288"/>
                    <a:gd name="connsiteY3" fmla="*/ 1836420 h 1836420"/>
                    <a:gd name="connsiteX4" fmla="*/ 269220 w 1615288"/>
                    <a:gd name="connsiteY4" fmla="*/ 1836420 h 1836420"/>
                    <a:gd name="connsiteX5" fmla="*/ 0 w 1615288"/>
                    <a:gd name="connsiteY5" fmla="*/ 1567200 h 1836420"/>
                    <a:gd name="connsiteX6" fmla="*/ 0 w 1615288"/>
                    <a:gd name="connsiteY6" fmla="*/ 269220 h 1836420"/>
                    <a:gd name="connsiteX0" fmla="*/ 1615288 w 1615288"/>
                    <a:gd name="connsiteY0" fmla="*/ 0 h 1567200"/>
                    <a:gd name="connsiteX1" fmla="*/ 1615288 w 1615288"/>
                    <a:gd name="connsiteY1" fmla="*/ 1297980 h 1567200"/>
                    <a:gd name="connsiteX2" fmla="*/ 1346068 w 1615288"/>
                    <a:gd name="connsiteY2" fmla="*/ 1567200 h 1567200"/>
                    <a:gd name="connsiteX3" fmla="*/ 269220 w 1615288"/>
                    <a:gd name="connsiteY3" fmla="*/ 1567200 h 1567200"/>
                    <a:gd name="connsiteX4" fmla="*/ 0 w 1615288"/>
                    <a:gd name="connsiteY4" fmla="*/ 1297980 h 1567200"/>
                    <a:gd name="connsiteX5" fmla="*/ 0 w 1615288"/>
                    <a:gd name="connsiteY5" fmla="*/ 0 h 1567200"/>
                    <a:gd name="connsiteX0" fmla="*/ 1615288 w 1615288"/>
                    <a:gd name="connsiteY0" fmla="*/ 0 h 1567200"/>
                    <a:gd name="connsiteX1" fmla="*/ 1615288 w 1615288"/>
                    <a:gd name="connsiteY1" fmla="*/ 1297980 h 1567200"/>
                    <a:gd name="connsiteX2" fmla="*/ 1346068 w 1615288"/>
                    <a:gd name="connsiteY2" fmla="*/ 1567200 h 1567200"/>
                    <a:gd name="connsiteX3" fmla="*/ 269220 w 1615288"/>
                    <a:gd name="connsiteY3" fmla="*/ 1567200 h 1567200"/>
                    <a:gd name="connsiteX4" fmla="*/ 0 w 1615288"/>
                    <a:gd name="connsiteY4" fmla="*/ 1297980 h 156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88" h="1567200">
                      <a:moveTo>
                        <a:pt x="1615288" y="0"/>
                      </a:moveTo>
                      <a:lnTo>
                        <a:pt x="1615288" y="1297980"/>
                      </a:lnTo>
                      <a:cubicBezTo>
                        <a:pt x="1615288" y="1446666"/>
                        <a:pt x="1494754" y="1567200"/>
                        <a:pt x="1346068" y="1567200"/>
                      </a:cubicBezTo>
                      <a:lnTo>
                        <a:pt x="269220" y="1567200"/>
                      </a:lnTo>
                      <a:cubicBezTo>
                        <a:pt x="120534" y="1567200"/>
                        <a:pt x="0" y="1446666"/>
                        <a:pt x="0" y="1297980"/>
                      </a:cubicBezTo>
                    </a:path>
                  </a:pathLst>
                </a:custGeom>
                <a:noFill/>
                <a:ln w="6350" cap="flat" cmpd="sng" algn="ctr">
                  <a:solidFill>
                    <a:srgbClr val="5DBAFF"/>
                  </a:solidFill>
                  <a:prstDash val="solid"/>
                  <a:miter lim="800000"/>
                </a:ln>
                <a:effectLst/>
              </p:spPr>
              <p:txBody>
                <a:bodyPr rtlCol="0" anchor="ctr"/>
                <a:lstStyle/>
                <a:p>
                  <a:pPr algn="ctr" defTabSz="685800"/>
                  <a:endParaRPr lang="en-IN" sz="1350" kern="0" dirty="0">
                    <a:solidFill>
                      <a:prstClr val="white"/>
                    </a:solidFill>
                    <a:latin typeface="Arial" panose="020B0604020202020204" pitchFamily="34" charset="0"/>
                    <a:cs typeface="Arial" panose="020B0604020202020204" pitchFamily="34" charset="0"/>
                  </a:endParaRPr>
                </a:p>
              </p:txBody>
            </p:sp>
            <p:cxnSp>
              <p:nvCxnSpPr>
                <p:cNvPr id="108" name="Straight Connector 107">
                  <a:extLst>
                    <a:ext uri="{FF2B5EF4-FFF2-40B4-BE49-F238E27FC236}">
                      <a16:creationId xmlns:a16="http://schemas.microsoft.com/office/drawing/2014/main" id="{D35EB244-FBFF-42A5-81E1-4DB3931BD467}"/>
                    </a:ext>
                  </a:extLst>
                </p:cNvPr>
                <p:cNvCxnSpPr>
                  <a:cxnSpLocks/>
                </p:cNvCxnSpPr>
                <p:nvPr/>
              </p:nvCxnSpPr>
              <p:spPr>
                <a:xfrm>
                  <a:off x="3034129" y="2590800"/>
                  <a:ext cx="0" cy="800100"/>
                </a:xfrm>
                <a:prstGeom prst="line">
                  <a:avLst/>
                </a:prstGeom>
                <a:noFill/>
                <a:ln w="6350" cap="flat" cmpd="sng" algn="ctr">
                  <a:solidFill>
                    <a:srgbClr val="5DBAFF"/>
                  </a:solidFill>
                  <a:prstDash val="solid"/>
                  <a:miter lim="800000"/>
                </a:ln>
                <a:effectLst/>
              </p:spPr>
            </p:cxnSp>
          </p:grpSp>
          <p:grpSp>
            <p:nvGrpSpPr>
              <p:cNvPr id="103" name="Group 102">
                <a:extLst>
                  <a:ext uri="{FF2B5EF4-FFF2-40B4-BE49-F238E27FC236}">
                    <a16:creationId xmlns:a16="http://schemas.microsoft.com/office/drawing/2014/main" id="{7B7C0EB6-2F77-4183-A2D0-E57BD96411EF}"/>
                  </a:ext>
                </a:extLst>
              </p:cNvPr>
              <p:cNvGrpSpPr/>
              <p:nvPr/>
            </p:nvGrpSpPr>
            <p:grpSpPr>
              <a:xfrm>
                <a:off x="3701350" y="1851674"/>
                <a:ext cx="366029" cy="365844"/>
                <a:chOff x="3808222" y="1142989"/>
                <a:chExt cx="4574352" cy="4572010"/>
              </a:xfrm>
              <a:solidFill>
                <a:schemeClr val="bg1"/>
              </a:solidFill>
            </p:grpSpPr>
            <p:sp>
              <p:nvSpPr>
                <p:cNvPr id="105" name="Freeform: Shape 104">
                  <a:extLst>
                    <a:ext uri="{FF2B5EF4-FFF2-40B4-BE49-F238E27FC236}">
                      <a16:creationId xmlns:a16="http://schemas.microsoft.com/office/drawing/2014/main" id="{DFCBA555-E5B7-4658-B62F-B97AD6F2AADD}"/>
                    </a:ext>
                  </a:extLst>
                </p:cNvPr>
                <p:cNvSpPr/>
                <p:nvPr/>
              </p:nvSpPr>
              <p:spPr>
                <a:xfrm>
                  <a:off x="5715000" y="1981200"/>
                  <a:ext cx="762000" cy="762000"/>
                </a:xfrm>
                <a:custGeom>
                  <a:avLst/>
                  <a:gdLst>
                    <a:gd name="connsiteX0" fmla="*/ 381000 w 762000"/>
                    <a:gd name="connsiteY0" fmla="*/ 762000 h 762000"/>
                    <a:gd name="connsiteX1" fmla="*/ 762000 w 762000"/>
                    <a:gd name="connsiteY1" fmla="*/ 381000 h 762000"/>
                    <a:gd name="connsiteX2" fmla="*/ 381000 w 762000"/>
                    <a:gd name="connsiteY2" fmla="*/ 0 h 762000"/>
                    <a:gd name="connsiteX3" fmla="*/ 0 w 762000"/>
                    <a:gd name="connsiteY3" fmla="*/ 381000 h 762000"/>
                    <a:gd name="connsiteX4" fmla="*/ 381000 w 762000"/>
                    <a:gd name="connsiteY4" fmla="*/ 762000 h 762000"/>
                    <a:gd name="connsiteX5" fmla="*/ 166421 w 762000"/>
                    <a:gd name="connsiteY5" fmla="*/ 457200 h 762000"/>
                    <a:gd name="connsiteX6" fmla="*/ 304800 w 762000"/>
                    <a:gd name="connsiteY6" fmla="*/ 457200 h 762000"/>
                    <a:gd name="connsiteX7" fmla="*/ 304800 w 762000"/>
                    <a:gd name="connsiteY7" fmla="*/ 595579 h 762000"/>
                    <a:gd name="connsiteX8" fmla="*/ 166421 w 762000"/>
                    <a:gd name="connsiteY8" fmla="*/ 457200 h 762000"/>
                    <a:gd name="connsiteX9" fmla="*/ 457200 w 762000"/>
                    <a:gd name="connsiteY9" fmla="*/ 595579 h 762000"/>
                    <a:gd name="connsiteX10" fmla="*/ 457200 w 762000"/>
                    <a:gd name="connsiteY10" fmla="*/ 457200 h 762000"/>
                    <a:gd name="connsiteX11" fmla="*/ 595579 w 762000"/>
                    <a:gd name="connsiteY11" fmla="*/ 457200 h 762000"/>
                    <a:gd name="connsiteX12" fmla="*/ 457200 w 762000"/>
                    <a:gd name="connsiteY12" fmla="*/ 595579 h 762000"/>
                    <a:gd name="connsiteX13" fmla="*/ 595579 w 762000"/>
                    <a:gd name="connsiteY13" fmla="*/ 304800 h 762000"/>
                    <a:gd name="connsiteX14" fmla="*/ 457200 w 762000"/>
                    <a:gd name="connsiteY14" fmla="*/ 304800 h 762000"/>
                    <a:gd name="connsiteX15" fmla="*/ 457200 w 762000"/>
                    <a:gd name="connsiteY15" fmla="*/ 166421 h 762000"/>
                    <a:gd name="connsiteX16" fmla="*/ 595579 w 762000"/>
                    <a:gd name="connsiteY16" fmla="*/ 304800 h 762000"/>
                    <a:gd name="connsiteX17" fmla="*/ 304800 w 762000"/>
                    <a:gd name="connsiteY17" fmla="*/ 166421 h 762000"/>
                    <a:gd name="connsiteX18" fmla="*/ 304800 w 762000"/>
                    <a:gd name="connsiteY18" fmla="*/ 304800 h 762000"/>
                    <a:gd name="connsiteX19" fmla="*/ 166421 w 762000"/>
                    <a:gd name="connsiteY19" fmla="*/ 304800 h 762000"/>
                    <a:gd name="connsiteX20" fmla="*/ 304800 w 762000"/>
                    <a:gd name="connsiteY20" fmla="*/ 166421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000" h="762000">
                      <a:moveTo>
                        <a:pt x="381000" y="762000"/>
                      </a:moveTo>
                      <a:cubicBezTo>
                        <a:pt x="591419" y="762000"/>
                        <a:pt x="762000" y="591419"/>
                        <a:pt x="762000" y="381000"/>
                      </a:cubicBezTo>
                      <a:cubicBezTo>
                        <a:pt x="762000" y="170581"/>
                        <a:pt x="591419" y="0"/>
                        <a:pt x="381000" y="0"/>
                      </a:cubicBezTo>
                      <a:cubicBezTo>
                        <a:pt x="170581" y="0"/>
                        <a:pt x="0" y="170581"/>
                        <a:pt x="0" y="381000"/>
                      </a:cubicBezTo>
                      <a:cubicBezTo>
                        <a:pt x="251" y="591320"/>
                        <a:pt x="170680" y="761749"/>
                        <a:pt x="381000" y="762000"/>
                      </a:cubicBezTo>
                      <a:close/>
                      <a:moveTo>
                        <a:pt x="166421" y="457200"/>
                      </a:moveTo>
                      <a:lnTo>
                        <a:pt x="304800" y="457200"/>
                      </a:lnTo>
                      <a:lnTo>
                        <a:pt x="304800" y="595579"/>
                      </a:lnTo>
                      <a:cubicBezTo>
                        <a:pt x="240266" y="572529"/>
                        <a:pt x="189471" y="521734"/>
                        <a:pt x="166421" y="457200"/>
                      </a:cubicBezTo>
                      <a:close/>
                      <a:moveTo>
                        <a:pt x="457200" y="595579"/>
                      </a:moveTo>
                      <a:lnTo>
                        <a:pt x="457200" y="457200"/>
                      </a:lnTo>
                      <a:lnTo>
                        <a:pt x="595579" y="457200"/>
                      </a:lnTo>
                      <a:cubicBezTo>
                        <a:pt x="572529" y="521734"/>
                        <a:pt x="521734" y="572529"/>
                        <a:pt x="457200" y="595579"/>
                      </a:cubicBezTo>
                      <a:close/>
                      <a:moveTo>
                        <a:pt x="595579" y="304800"/>
                      </a:moveTo>
                      <a:lnTo>
                        <a:pt x="457200" y="304800"/>
                      </a:lnTo>
                      <a:lnTo>
                        <a:pt x="457200" y="166421"/>
                      </a:lnTo>
                      <a:cubicBezTo>
                        <a:pt x="521734" y="189471"/>
                        <a:pt x="572529" y="240266"/>
                        <a:pt x="595579" y="304800"/>
                      </a:cubicBezTo>
                      <a:close/>
                      <a:moveTo>
                        <a:pt x="304800" y="166421"/>
                      </a:moveTo>
                      <a:lnTo>
                        <a:pt x="304800" y="304800"/>
                      </a:lnTo>
                      <a:lnTo>
                        <a:pt x="166421" y="304800"/>
                      </a:lnTo>
                      <a:cubicBezTo>
                        <a:pt x="189471" y="240266"/>
                        <a:pt x="240266" y="189471"/>
                        <a:pt x="304800" y="166421"/>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106" name="Freeform: Shape 105">
                  <a:extLst>
                    <a:ext uri="{FF2B5EF4-FFF2-40B4-BE49-F238E27FC236}">
                      <a16:creationId xmlns:a16="http://schemas.microsoft.com/office/drawing/2014/main" id="{54990A70-AB38-4078-BC01-561BADA6045E}"/>
                    </a:ext>
                  </a:extLst>
                </p:cNvPr>
                <p:cNvSpPr/>
                <p:nvPr/>
              </p:nvSpPr>
              <p:spPr>
                <a:xfrm>
                  <a:off x="3808222" y="1142989"/>
                  <a:ext cx="4574352" cy="4572010"/>
                </a:xfrm>
                <a:custGeom>
                  <a:avLst/>
                  <a:gdLst>
                    <a:gd name="connsiteX0" fmla="*/ 4497578 w 4574352"/>
                    <a:gd name="connsiteY0" fmla="*/ 4419611 h 4572010"/>
                    <a:gd name="connsiteX1" fmla="*/ 4268978 w 4574352"/>
                    <a:gd name="connsiteY1" fmla="*/ 4419611 h 4572010"/>
                    <a:gd name="connsiteX2" fmla="*/ 4268978 w 4574352"/>
                    <a:gd name="connsiteY2" fmla="*/ 1824162 h 4572010"/>
                    <a:gd name="connsiteX3" fmla="*/ 4572079 w 4574352"/>
                    <a:gd name="connsiteY3" fmla="*/ 1590929 h 4572010"/>
                    <a:gd name="connsiteX4" fmla="*/ 4445991 w 4574352"/>
                    <a:gd name="connsiteY4" fmla="*/ 1325890 h 4572010"/>
                    <a:gd name="connsiteX5" fmla="*/ 2327936 w 4574352"/>
                    <a:gd name="connsiteY5" fmla="*/ 11440 h 4572010"/>
                    <a:gd name="connsiteX6" fmla="*/ 2247621 w 4574352"/>
                    <a:gd name="connsiteY6" fmla="*/ 11440 h 4572010"/>
                    <a:gd name="connsiteX7" fmla="*/ 129565 w 4574352"/>
                    <a:gd name="connsiteY7" fmla="*/ 1325890 h 4572010"/>
                    <a:gd name="connsiteX8" fmla="*/ 39582 w 4574352"/>
                    <a:gd name="connsiteY8" fmla="*/ 1697381 h 4572010"/>
                    <a:gd name="connsiteX9" fmla="*/ 306578 w 4574352"/>
                    <a:gd name="connsiteY9" fmla="*/ 1824467 h 4572010"/>
                    <a:gd name="connsiteX10" fmla="*/ 306578 w 4574352"/>
                    <a:gd name="connsiteY10" fmla="*/ 4419611 h 4572010"/>
                    <a:gd name="connsiteX11" fmla="*/ 77978 w 4574352"/>
                    <a:gd name="connsiteY11" fmla="*/ 4419611 h 4572010"/>
                    <a:gd name="connsiteX12" fmla="*/ 1778 w 4574352"/>
                    <a:gd name="connsiteY12" fmla="*/ 4495811 h 4572010"/>
                    <a:gd name="connsiteX13" fmla="*/ 77978 w 4574352"/>
                    <a:gd name="connsiteY13" fmla="*/ 4572011 h 4572010"/>
                    <a:gd name="connsiteX14" fmla="*/ 4497578 w 4574352"/>
                    <a:gd name="connsiteY14" fmla="*/ 4572011 h 4572010"/>
                    <a:gd name="connsiteX15" fmla="*/ 4573778 w 4574352"/>
                    <a:gd name="connsiteY15" fmla="*/ 4495811 h 4572010"/>
                    <a:gd name="connsiteX16" fmla="*/ 4497578 w 4574352"/>
                    <a:gd name="connsiteY16" fmla="*/ 4419611 h 4572010"/>
                    <a:gd name="connsiteX17" fmla="*/ 215138 w 4574352"/>
                    <a:gd name="connsiteY17" fmla="*/ 1658961 h 4572010"/>
                    <a:gd name="connsiteX18" fmla="*/ 168837 w 4574352"/>
                    <a:gd name="connsiteY18" fmla="*/ 1498697 h 4572010"/>
                    <a:gd name="connsiteX19" fmla="*/ 209956 w 4574352"/>
                    <a:gd name="connsiteY19" fmla="*/ 1455430 h 4572010"/>
                    <a:gd name="connsiteX20" fmla="*/ 2287778 w 4574352"/>
                    <a:gd name="connsiteY20" fmla="*/ 165898 h 4572010"/>
                    <a:gd name="connsiteX21" fmla="*/ 4365600 w 4574352"/>
                    <a:gd name="connsiteY21" fmla="*/ 1455430 h 4572010"/>
                    <a:gd name="connsiteX22" fmla="*/ 4402839 w 4574352"/>
                    <a:gd name="connsiteY22" fmla="*/ 1618148 h 4572010"/>
                    <a:gd name="connsiteX23" fmla="*/ 4241089 w 4574352"/>
                    <a:gd name="connsiteY23" fmla="*/ 1655989 h 4572010"/>
                    <a:gd name="connsiteX24" fmla="*/ 2327936 w 4574352"/>
                    <a:gd name="connsiteY24" fmla="*/ 468640 h 4572010"/>
                    <a:gd name="connsiteX25" fmla="*/ 2247621 w 4574352"/>
                    <a:gd name="connsiteY25" fmla="*/ 468640 h 4572010"/>
                    <a:gd name="connsiteX26" fmla="*/ 334467 w 4574352"/>
                    <a:gd name="connsiteY26" fmla="*/ 1656141 h 4572010"/>
                    <a:gd name="connsiteX27" fmla="*/ 215138 w 4574352"/>
                    <a:gd name="connsiteY27" fmla="*/ 1658961 h 4572010"/>
                    <a:gd name="connsiteX28" fmla="*/ 458978 w 4574352"/>
                    <a:gd name="connsiteY28" fmla="*/ 1758020 h 4572010"/>
                    <a:gd name="connsiteX29" fmla="*/ 2287778 w 4574352"/>
                    <a:gd name="connsiteY29" fmla="*/ 622640 h 4572010"/>
                    <a:gd name="connsiteX30" fmla="*/ 4116578 w 4574352"/>
                    <a:gd name="connsiteY30" fmla="*/ 1758020 h 4572010"/>
                    <a:gd name="connsiteX31" fmla="*/ 4116578 w 4574352"/>
                    <a:gd name="connsiteY31" fmla="*/ 4419611 h 4572010"/>
                    <a:gd name="connsiteX32" fmla="*/ 3964178 w 4574352"/>
                    <a:gd name="connsiteY32" fmla="*/ 4419611 h 4572010"/>
                    <a:gd name="connsiteX33" fmla="*/ 3964178 w 4574352"/>
                    <a:gd name="connsiteY33" fmla="*/ 1981210 h 4572010"/>
                    <a:gd name="connsiteX34" fmla="*/ 3735578 w 4574352"/>
                    <a:gd name="connsiteY34" fmla="*/ 1752610 h 4572010"/>
                    <a:gd name="connsiteX35" fmla="*/ 839978 w 4574352"/>
                    <a:gd name="connsiteY35" fmla="*/ 1752610 h 4572010"/>
                    <a:gd name="connsiteX36" fmla="*/ 611378 w 4574352"/>
                    <a:gd name="connsiteY36" fmla="*/ 1981210 h 4572010"/>
                    <a:gd name="connsiteX37" fmla="*/ 611378 w 4574352"/>
                    <a:gd name="connsiteY37" fmla="*/ 4419611 h 4572010"/>
                    <a:gd name="connsiteX38" fmla="*/ 458978 w 4574352"/>
                    <a:gd name="connsiteY38" fmla="*/ 4419611 h 4572010"/>
                    <a:gd name="connsiteX39" fmla="*/ 2211578 w 4574352"/>
                    <a:gd name="connsiteY39" fmla="*/ 2438410 h 4572010"/>
                    <a:gd name="connsiteX40" fmla="*/ 2363978 w 4574352"/>
                    <a:gd name="connsiteY40" fmla="*/ 2438410 h 4572010"/>
                    <a:gd name="connsiteX41" fmla="*/ 2363978 w 4574352"/>
                    <a:gd name="connsiteY41" fmla="*/ 2696119 h 4572010"/>
                    <a:gd name="connsiteX42" fmla="*/ 2321839 w 4574352"/>
                    <a:gd name="connsiteY42" fmla="*/ 2675011 h 4572010"/>
                    <a:gd name="connsiteX43" fmla="*/ 2253717 w 4574352"/>
                    <a:gd name="connsiteY43" fmla="*/ 2675011 h 4572010"/>
                    <a:gd name="connsiteX44" fmla="*/ 2211578 w 4574352"/>
                    <a:gd name="connsiteY44" fmla="*/ 2696119 h 4572010"/>
                    <a:gd name="connsiteX45" fmla="*/ 2095297 w 4574352"/>
                    <a:gd name="connsiteY45" fmla="*/ 2884257 h 4572010"/>
                    <a:gd name="connsiteX46" fmla="*/ 2169440 w 4574352"/>
                    <a:gd name="connsiteY46" fmla="*/ 2887609 h 4572010"/>
                    <a:gd name="connsiteX47" fmla="*/ 2287778 w 4574352"/>
                    <a:gd name="connsiteY47" fmla="*/ 2828402 h 4572010"/>
                    <a:gd name="connsiteX48" fmla="*/ 2406117 w 4574352"/>
                    <a:gd name="connsiteY48" fmla="*/ 2887609 h 4572010"/>
                    <a:gd name="connsiteX49" fmla="*/ 2508339 w 4574352"/>
                    <a:gd name="connsiteY49" fmla="*/ 2853510 h 4572010"/>
                    <a:gd name="connsiteX50" fmla="*/ 2516378 w 4574352"/>
                    <a:gd name="connsiteY50" fmla="*/ 2819410 h 4572010"/>
                    <a:gd name="connsiteX51" fmla="*/ 2516378 w 4574352"/>
                    <a:gd name="connsiteY51" fmla="*/ 2438410 h 4572010"/>
                    <a:gd name="connsiteX52" fmla="*/ 2821178 w 4574352"/>
                    <a:gd name="connsiteY52" fmla="*/ 2438410 h 4572010"/>
                    <a:gd name="connsiteX53" fmla="*/ 2821178 w 4574352"/>
                    <a:gd name="connsiteY53" fmla="*/ 3352810 h 4572010"/>
                    <a:gd name="connsiteX54" fmla="*/ 1754378 w 4574352"/>
                    <a:gd name="connsiteY54" fmla="*/ 3352810 h 4572010"/>
                    <a:gd name="connsiteX55" fmla="*/ 1754378 w 4574352"/>
                    <a:gd name="connsiteY55" fmla="*/ 2438410 h 4572010"/>
                    <a:gd name="connsiteX56" fmla="*/ 2059178 w 4574352"/>
                    <a:gd name="connsiteY56" fmla="*/ 2438410 h 4572010"/>
                    <a:gd name="connsiteX57" fmla="*/ 2059178 w 4574352"/>
                    <a:gd name="connsiteY57" fmla="*/ 2819410 h 4572010"/>
                    <a:gd name="connsiteX58" fmla="*/ 2095297 w 4574352"/>
                    <a:gd name="connsiteY58" fmla="*/ 2884257 h 4572010"/>
                    <a:gd name="connsiteX59" fmla="*/ 2821178 w 4574352"/>
                    <a:gd name="connsiteY59" fmla="*/ 3505210 h 4572010"/>
                    <a:gd name="connsiteX60" fmla="*/ 2973578 w 4574352"/>
                    <a:gd name="connsiteY60" fmla="*/ 3505210 h 4572010"/>
                    <a:gd name="connsiteX61" fmla="*/ 2973578 w 4574352"/>
                    <a:gd name="connsiteY61" fmla="*/ 3762919 h 4572010"/>
                    <a:gd name="connsiteX62" fmla="*/ 2931439 w 4574352"/>
                    <a:gd name="connsiteY62" fmla="*/ 3741811 h 4572010"/>
                    <a:gd name="connsiteX63" fmla="*/ 2863317 w 4574352"/>
                    <a:gd name="connsiteY63" fmla="*/ 3741811 h 4572010"/>
                    <a:gd name="connsiteX64" fmla="*/ 2821178 w 4574352"/>
                    <a:gd name="connsiteY64" fmla="*/ 3762919 h 4572010"/>
                    <a:gd name="connsiteX65" fmla="*/ 1754378 w 4574352"/>
                    <a:gd name="connsiteY65" fmla="*/ 3505210 h 4572010"/>
                    <a:gd name="connsiteX66" fmla="*/ 1754378 w 4574352"/>
                    <a:gd name="connsiteY66" fmla="*/ 3762919 h 4572010"/>
                    <a:gd name="connsiteX67" fmla="*/ 1712239 w 4574352"/>
                    <a:gd name="connsiteY67" fmla="*/ 3741811 h 4572010"/>
                    <a:gd name="connsiteX68" fmla="*/ 1644117 w 4574352"/>
                    <a:gd name="connsiteY68" fmla="*/ 3741811 h 4572010"/>
                    <a:gd name="connsiteX69" fmla="*/ 1601978 w 4574352"/>
                    <a:gd name="connsiteY69" fmla="*/ 3762919 h 4572010"/>
                    <a:gd name="connsiteX70" fmla="*/ 1601978 w 4574352"/>
                    <a:gd name="connsiteY70" fmla="*/ 3505210 h 4572010"/>
                    <a:gd name="connsiteX71" fmla="*/ 1485697 w 4574352"/>
                    <a:gd name="connsiteY71" fmla="*/ 3951057 h 4572010"/>
                    <a:gd name="connsiteX72" fmla="*/ 1559839 w 4574352"/>
                    <a:gd name="connsiteY72" fmla="*/ 3954409 h 4572010"/>
                    <a:gd name="connsiteX73" fmla="*/ 1678178 w 4574352"/>
                    <a:gd name="connsiteY73" fmla="*/ 3895202 h 4572010"/>
                    <a:gd name="connsiteX74" fmla="*/ 1796517 w 4574352"/>
                    <a:gd name="connsiteY74" fmla="*/ 3954409 h 4572010"/>
                    <a:gd name="connsiteX75" fmla="*/ 1898739 w 4574352"/>
                    <a:gd name="connsiteY75" fmla="*/ 3920310 h 4572010"/>
                    <a:gd name="connsiteX76" fmla="*/ 1906778 w 4574352"/>
                    <a:gd name="connsiteY76" fmla="*/ 3886210 h 4572010"/>
                    <a:gd name="connsiteX77" fmla="*/ 1906778 w 4574352"/>
                    <a:gd name="connsiteY77" fmla="*/ 3505210 h 4572010"/>
                    <a:gd name="connsiteX78" fmla="*/ 2211578 w 4574352"/>
                    <a:gd name="connsiteY78" fmla="*/ 3505210 h 4572010"/>
                    <a:gd name="connsiteX79" fmla="*/ 2211578 w 4574352"/>
                    <a:gd name="connsiteY79" fmla="*/ 4419611 h 4572010"/>
                    <a:gd name="connsiteX80" fmla="*/ 1144778 w 4574352"/>
                    <a:gd name="connsiteY80" fmla="*/ 4419611 h 4572010"/>
                    <a:gd name="connsiteX81" fmla="*/ 1144778 w 4574352"/>
                    <a:gd name="connsiteY81" fmla="*/ 3505210 h 4572010"/>
                    <a:gd name="connsiteX82" fmla="*/ 1449578 w 4574352"/>
                    <a:gd name="connsiteY82" fmla="*/ 3505210 h 4572010"/>
                    <a:gd name="connsiteX83" fmla="*/ 1449578 w 4574352"/>
                    <a:gd name="connsiteY83" fmla="*/ 3886210 h 4572010"/>
                    <a:gd name="connsiteX84" fmla="*/ 1485697 w 4574352"/>
                    <a:gd name="connsiteY84" fmla="*/ 3951057 h 4572010"/>
                    <a:gd name="connsiteX85" fmla="*/ 2363978 w 4574352"/>
                    <a:gd name="connsiteY85" fmla="*/ 4419611 h 4572010"/>
                    <a:gd name="connsiteX86" fmla="*/ 2363978 w 4574352"/>
                    <a:gd name="connsiteY86" fmla="*/ 3505210 h 4572010"/>
                    <a:gd name="connsiteX87" fmla="*/ 2668778 w 4574352"/>
                    <a:gd name="connsiteY87" fmla="*/ 3505210 h 4572010"/>
                    <a:gd name="connsiteX88" fmla="*/ 2668778 w 4574352"/>
                    <a:gd name="connsiteY88" fmla="*/ 3886210 h 4572010"/>
                    <a:gd name="connsiteX89" fmla="*/ 2744559 w 4574352"/>
                    <a:gd name="connsiteY89" fmla="*/ 3962830 h 4572010"/>
                    <a:gd name="connsiteX90" fmla="*/ 2779039 w 4574352"/>
                    <a:gd name="connsiteY90" fmla="*/ 3954791 h 4572010"/>
                    <a:gd name="connsiteX91" fmla="*/ 2897378 w 4574352"/>
                    <a:gd name="connsiteY91" fmla="*/ 3895202 h 4572010"/>
                    <a:gd name="connsiteX92" fmla="*/ 3015717 w 4574352"/>
                    <a:gd name="connsiteY92" fmla="*/ 3954409 h 4572010"/>
                    <a:gd name="connsiteX93" fmla="*/ 3117939 w 4574352"/>
                    <a:gd name="connsiteY93" fmla="*/ 3920310 h 4572010"/>
                    <a:gd name="connsiteX94" fmla="*/ 3125978 w 4574352"/>
                    <a:gd name="connsiteY94" fmla="*/ 3886210 h 4572010"/>
                    <a:gd name="connsiteX95" fmla="*/ 3125978 w 4574352"/>
                    <a:gd name="connsiteY95" fmla="*/ 3505210 h 4572010"/>
                    <a:gd name="connsiteX96" fmla="*/ 3430778 w 4574352"/>
                    <a:gd name="connsiteY96" fmla="*/ 3505210 h 4572010"/>
                    <a:gd name="connsiteX97" fmla="*/ 3430778 w 4574352"/>
                    <a:gd name="connsiteY97" fmla="*/ 4419611 h 4572010"/>
                    <a:gd name="connsiteX98" fmla="*/ 3583178 w 4574352"/>
                    <a:gd name="connsiteY98" fmla="*/ 4419611 h 4572010"/>
                    <a:gd name="connsiteX99" fmla="*/ 3583178 w 4574352"/>
                    <a:gd name="connsiteY99" fmla="*/ 3429010 h 4572010"/>
                    <a:gd name="connsiteX100" fmla="*/ 3506978 w 4574352"/>
                    <a:gd name="connsiteY100" fmla="*/ 3352810 h 4572010"/>
                    <a:gd name="connsiteX101" fmla="*/ 2973578 w 4574352"/>
                    <a:gd name="connsiteY101" fmla="*/ 3352810 h 4572010"/>
                    <a:gd name="connsiteX102" fmla="*/ 2973578 w 4574352"/>
                    <a:gd name="connsiteY102" fmla="*/ 2362210 h 4572010"/>
                    <a:gd name="connsiteX103" fmla="*/ 2897378 w 4574352"/>
                    <a:gd name="connsiteY103" fmla="*/ 2286010 h 4572010"/>
                    <a:gd name="connsiteX104" fmla="*/ 1678178 w 4574352"/>
                    <a:gd name="connsiteY104" fmla="*/ 2286010 h 4572010"/>
                    <a:gd name="connsiteX105" fmla="*/ 1601978 w 4574352"/>
                    <a:gd name="connsiteY105" fmla="*/ 2362210 h 4572010"/>
                    <a:gd name="connsiteX106" fmla="*/ 1601978 w 4574352"/>
                    <a:gd name="connsiteY106" fmla="*/ 3352810 h 4572010"/>
                    <a:gd name="connsiteX107" fmla="*/ 1068578 w 4574352"/>
                    <a:gd name="connsiteY107" fmla="*/ 3352810 h 4572010"/>
                    <a:gd name="connsiteX108" fmla="*/ 992378 w 4574352"/>
                    <a:gd name="connsiteY108" fmla="*/ 3429010 h 4572010"/>
                    <a:gd name="connsiteX109" fmla="*/ 992378 w 4574352"/>
                    <a:gd name="connsiteY109" fmla="*/ 4419611 h 4572010"/>
                    <a:gd name="connsiteX110" fmla="*/ 763778 w 4574352"/>
                    <a:gd name="connsiteY110" fmla="*/ 4419611 h 4572010"/>
                    <a:gd name="connsiteX111" fmla="*/ 763778 w 4574352"/>
                    <a:gd name="connsiteY111" fmla="*/ 1981210 h 4572010"/>
                    <a:gd name="connsiteX112" fmla="*/ 839978 w 4574352"/>
                    <a:gd name="connsiteY112" fmla="*/ 1905010 h 4572010"/>
                    <a:gd name="connsiteX113" fmla="*/ 3735578 w 4574352"/>
                    <a:gd name="connsiteY113" fmla="*/ 1905010 h 4572010"/>
                    <a:gd name="connsiteX114" fmla="*/ 3811778 w 4574352"/>
                    <a:gd name="connsiteY114" fmla="*/ 1981210 h 4572010"/>
                    <a:gd name="connsiteX115" fmla="*/ 3811778 w 4574352"/>
                    <a:gd name="connsiteY115" fmla="*/ 4419611 h 4572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574352" h="4572010">
                      <a:moveTo>
                        <a:pt x="4497578" y="4419611"/>
                      </a:moveTo>
                      <a:lnTo>
                        <a:pt x="4268978" y="4419611"/>
                      </a:lnTo>
                      <a:lnTo>
                        <a:pt x="4268978" y="1824162"/>
                      </a:lnTo>
                      <a:cubicBezTo>
                        <a:pt x="4417081" y="1843456"/>
                        <a:pt x="4552785" y="1739032"/>
                        <a:pt x="4572079" y="1590929"/>
                      </a:cubicBezTo>
                      <a:cubicBezTo>
                        <a:pt x="4585818" y="1485476"/>
                        <a:pt x="4536478" y="1381760"/>
                        <a:pt x="4445991" y="1325890"/>
                      </a:cubicBezTo>
                      <a:lnTo>
                        <a:pt x="2327936" y="11440"/>
                      </a:lnTo>
                      <a:cubicBezTo>
                        <a:pt x="2303338" y="-3813"/>
                        <a:pt x="2272218" y="-3813"/>
                        <a:pt x="2247621" y="11440"/>
                      </a:cubicBezTo>
                      <a:lnTo>
                        <a:pt x="129565" y="1325890"/>
                      </a:lnTo>
                      <a:cubicBezTo>
                        <a:pt x="2132" y="1403630"/>
                        <a:pt x="-38155" y="1569951"/>
                        <a:pt x="39582" y="1697381"/>
                      </a:cubicBezTo>
                      <a:cubicBezTo>
                        <a:pt x="95464" y="1788988"/>
                        <a:pt x="200243" y="1838861"/>
                        <a:pt x="306578" y="1824467"/>
                      </a:cubicBezTo>
                      <a:lnTo>
                        <a:pt x="306578" y="4419611"/>
                      </a:lnTo>
                      <a:lnTo>
                        <a:pt x="77978" y="4419611"/>
                      </a:lnTo>
                      <a:cubicBezTo>
                        <a:pt x="35894" y="4419611"/>
                        <a:pt x="1778" y="4453725"/>
                        <a:pt x="1778" y="4495811"/>
                      </a:cubicBezTo>
                      <a:cubicBezTo>
                        <a:pt x="1778" y="4537896"/>
                        <a:pt x="35894" y="4572011"/>
                        <a:pt x="77978" y="4572011"/>
                      </a:cubicBezTo>
                      <a:lnTo>
                        <a:pt x="4497578" y="4572011"/>
                      </a:lnTo>
                      <a:cubicBezTo>
                        <a:pt x="4539663" y="4572011"/>
                        <a:pt x="4573778" y="4537896"/>
                        <a:pt x="4573778" y="4495811"/>
                      </a:cubicBezTo>
                      <a:cubicBezTo>
                        <a:pt x="4573778" y="4453725"/>
                        <a:pt x="4539663" y="4419611"/>
                        <a:pt x="4497578" y="4419611"/>
                      </a:cubicBezTo>
                      <a:close/>
                      <a:moveTo>
                        <a:pt x="215138" y="1658961"/>
                      </a:moveTo>
                      <a:cubicBezTo>
                        <a:pt x="158097" y="1627490"/>
                        <a:pt x="137368" y="1555740"/>
                        <a:pt x="168837" y="1498697"/>
                      </a:cubicBezTo>
                      <a:cubicBezTo>
                        <a:pt x="178608" y="1480988"/>
                        <a:pt x="192767" y="1466091"/>
                        <a:pt x="209956" y="1455430"/>
                      </a:cubicBezTo>
                      <a:lnTo>
                        <a:pt x="2287778" y="165898"/>
                      </a:lnTo>
                      <a:lnTo>
                        <a:pt x="4365600" y="1455430"/>
                      </a:lnTo>
                      <a:cubicBezTo>
                        <a:pt x="4420814" y="1490079"/>
                        <a:pt x="4437487" y="1562933"/>
                        <a:pt x="4402839" y="1618148"/>
                      </a:cubicBezTo>
                      <a:cubicBezTo>
                        <a:pt x="4368427" y="1672989"/>
                        <a:pt x="4296258" y="1689867"/>
                        <a:pt x="4241089" y="1655989"/>
                      </a:cubicBezTo>
                      <a:lnTo>
                        <a:pt x="2327936" y="468640"/>
                      </a:lnTo>
                      <a:cubicBezTo>
                        <a:pt x="2303338" y="453387"/>
                        <a:pt x="2272218" y="453387"/>
                        <a:pt x="2247621" y="468640"/>
                      </a:cubicBezTo>
                      <a:lnTo>
                        <a:pt x="334467" y="1656141"/>
                      </a:lnTo>
                      <a:cubicBezTo>
                        <a:pt x="298234" y="1678948"/>
                        <a:pt x="252407" y="1680030"/>
                        <a:pt x="215138" y="1658961"/>
                      </a:cubicBezTo>
                      <a:close/>
                      <a:moveTo>
                        <a:pt x="458978" y="1758020"/>
                      </a:moveTo>
                      <a:lnTo>
                        <a:pt x="2287778" y="622640"/>
                      </a:lnTo>
                      <a:lnTo>
                        <a:pt x="4116578" y="1758020"/>
                      </a:lnTo>
                      <a:lnTo>
                        <a:pt x="4116578" y="4419611"/>
                      </a:lnTo>
                      <a:lnTo>
                        <a:pt x="3964178" y="4419611"/>
                      </a:lnTo>
                      <a:lnTo>
                        <a:pt x="3964178" y="1981210"/>
                      </a:lnTo>
                      <a:cubicBezTo>
                        <a:pt x="3964178" y="1854955"/>
                        <a:pt x="3861834" y="1752610"/>
                        <a:pt x="3735578" y="1752610"/>
                      </a:cubicBezTo>
                      <a:lnTo>
                        <a:pt x="839978" y="1752610"/>
                      </a:lnTo>
                      <a:cubicBezTo>
                        <a:pt x="713722" y="1752610"/>
                        <a:pt x="611378" y="1854955"/>
                        <a:pt x="611378" y="1981210"/>
                      </a:cubicBezTo>
                      <a:lnTo>
                        <a:pt x="611378" y="4419611"/>
                      </a:lnTo>
                      <a:lnTo>
                        <a:pt x="458978" y="4419611"/>
                      </a:lnTo>
                      <a:close/>
                      <a:moveTo>
                        <a:pt x="2211578" y="2438410"/>
                      </a:moveTo>
                      <a:lnTo>
                        <a:pt x="2363978" y="2438410"/>
                      </a:lnTo>
                      <a:lnTo>
                        <a:pt x="2363978" y="2696119"/>
                      </a:lnTo>
                      <a:lnTo>
                        <a:pt x="2321839" y="2675011"/>
                      </a:lnTo>
                      <a:cubicBezTo>
                        <a:pt x="2300397" y="2664298"/>
                        <a:pt x="2275159" y="2664298"/>
                        <a:pt x="2253717" y="2675011"/>
                      </a:cubicBezTo>
                      <a:lnTo>
                        <a:pt x="2211578" y="2696119"/>
                      </a:lnTo>
                      <a:close/>
                      <a:moveTo>
                        <a:pt x="2095297" y="2884257"/>
                      </a:moveTo>
                      <a:cubicBezTo>
                        <a:pt x="2117799" y="2898018"/>
                        <a:pt x="2145787" y="2899283"/>
                        <a:pt x="2169440" y="2887609"/>
                      </a:cubicBezTo>
                      <a:lnTo>
                        <a:pt x="2287778" y="2828402"/>
                      </a:lnTo>
                      <a:lnTo>
                        <a:pt x="2406117" y="2887609"/>
                      </a:lnTo>
                      <a:cubicBezTo>
                        <a:pt x="2443760" y="2906423"/>
                        <a:pt x="2489533" y="2891153"/>
                        <a:pt x="2508339" y="2853510"/>
                      </a:cubicBezTo>
                      <a:cubicBezTo>
                        <a:pt x="2513635" y="2842918"/>
                        <a:pt x="2516386" y="2831244"/>
                        <a:pt x="2516378" y="2819410"/>
                      </a:cubicBezTo>
                      <a:lnTo>
                        <a:pt x="2516378" y="2438410"/>
                      </a:lnTo>
                      <a:lnTo>
                        <a:pt x="2821178" y="2438410"/>
                      </a:lnTo>
                      <a:lnTo>
                        <a:pt x="2821178" y="3352810"/>
                      </a:lnTo>
                      <a:lnTo>
                        <a:pt x="1754378" y="3352810"/>
                      </a:lnTo>
                      <a:lnTo>
                        <a:pt x="1754378" y="2438410"/>
                      </a:lnTo>
                      <a:lnTo>
                        <a:pt x="2059178" y="2438410"/>
                      </a:lnTo>
                      <a:lnTo>
                        <a:pt x="2059178" y="2819410"/>
                      </a:lnTo>
                      <a:cubicBezTo>
                        <a:pt x="2059163" y="2845821"/>
                        <a:pt x="2072833" y="2870365"/>
                        <a:pt x="2095297" y="2884257"/>
                      </a:cubicBezTo>
                      <a:close/>
                      <a:moveTo>
                        <a:pt x="2821178" y="3505210"/>
                      </a:moveTo>
                      <a:lnTo>
                        <a:pt x="2973578" y="3505210"/>
                      </a:lnTo>
                      <a:lnTo>
                        <a:pt x="2973578" y="3762919"/>
                      </a:lnTo>
                      <a:lnTo>
                        <a:pt x="2931439" y="3741811"/>
                      </a:lnTo>
                      <a:cubicBezTo>
                        <a:pt x="2909997" y="3731098"/>
                        <a:pt x="2884759" y="3731098"/>
                        <a:pt x="2863317" y="3741811"/>
                      </a:cubicBezTo>
                      <a:lnTo>
                        <a:pt x="2821178" y="3762919"/>
                      </a:lnTo>
                      <a:close/>
                      <a:moveTo>
                        <a:pt x="1754378" y="3505210"/>
                      </a:moveTo>
                      <a:lnTo>
                        <a:pt x="1754378" y="3762919"/>
                      </a:lnTo>
                      <a:lnTo>
                        <a:pt x="1712239" y="3741811"/>
                      </a:lnTo>
                      <a:cubicBezTo>
                        <a:pt x="1690797" y="3731098"/>
                        <a:pt x="1665559" y="3731098"/>
                        <a:pt x="1644117" y="3741811"/>
                      </a:cubicBezTo>
                      <a:lnTo>
                        <a:pt x="1601978" y="3762919"/>
                      </a:lnTo>
                      <a:lnTo>
                        <a:pt x="1601978" y="3505210"/>
                      </a:lnTo>
                      <a:close/>
                      <a:moveTo>
                        <a:pt x="1485697" y="3951057"/>
                      </a:moveTo>
                      <a:cubicBezTo>
                        <a:pt x="1508161" y="3964948"/>
                        <a:pt x="1536217" y="3966213"/>
                        <a:pt x="1559839" y="3954409"/>
                      </a:cubicBezTo>
                      <a:lnTo>
                        <a:pt x="1678178" y="3895202"/>
                      </a:lnTo>
                      <a:lnTo>
                        <a:pt x="1796517" y="3954409"/>
                      </a:lnTo>
                      <a:cubicBezTo>
                        <a:pt x="1834160" y="3973223"/>
                        <a:pt x="1879933" y="3957953"/>
                        <a:pt x="1898739" y="3920310"/>
                      </a:cubicBezTo>
                      <a:cubicBezTo>
                        <a:pt x="1904035" y="3909718"/>
                        <a:pt x="1906786" y="3898044"/>
                        <a:pt x="1906778" y="3886210"/>
                      </a:cubicBezTo>
                      <a:lnTo>
                        <a:pt x="1906778" y="3505210"/>
                      </a:lnTo>
                      <a:lnTo>
                        <a:pt x="2211578" y="3505210"/>
                      </a:lnTo>
                      <a:lnTo>
                        <a:pt x="2211578" y="4419611"/>
                      </a:lnTo>
                      <a:lnTo>
                        <a:pt x="1144778" y="4419611"/>
                      </a:lnTo>
                      <a:lnTo>
                        <a:pt x="1144778" y="3505210"/>
                      </a:lnTo>
                      <a:lnTo>
                        <a:pt x="1449578" y="3505210"/>
                      </a:lnTo>
                      <a:lnTo>
                        <a:pt x="1449578" y="3886210"/>
                      </a:lnTo>
                      <a:cubicBezTo>
                        <a:pt x="1449563" y="3912621"/>
                        <a:pt x="1463233" y="3937165"/>
                        <a:pt x="1485697" y="3951057"/>
                      </a:cubicBezTo>
                      <a:close/>
                      <a:moveTo>
                        <a:pt x="2363978" y="4419611"/>
                      </a:moveTo>
                      <a:lnTo>
                        <a:pt x="2363978" y="3505210"/>
                      </a:lnTo>
                      <a:lnTo>
                        <a:pt x="2668778" y="3505210"/>
                      </a:lnTo>
                      <a:lnTo>
                        <a:pt x="2668778" y="3886210"/>
                      </a:lnTo>
                      <a:cubicBezTo>
                        <a:pt x="2668550" y="3928296"/>
                        <a:pt x="2702474" y="3962593"/>
                        <a:pt x="2744559" y="3962830"/>
                      </a:cubicBezTo>
                      <a:cubicBezTo>
                        <a:pt x="2756522" y="3962891"/>
                        <a:pt x="2768333" y="3960140"/>
                        <a:pt x="2779039" y="3954791"/>
                      </a:cubicBezTo>
                      <a:lnTo>
                        <a:pt x="2897378" y="3895202"/>
                      </a:lnTo>
                      <a:lnTo>
                        <a:pt x="3015717" y="3954409"/>
                      </a:lnTo>
                      <a:cubicBezTo>
                        <a:pt x="3053360" y="3973223"/>
                        <a:pt x="3099133" y="3957953"/>
                        <a:pt x="3117939" y="3920310"/>
                      </a:cubicBezTo>
                      <a:cubicBezTo>
                        <a:pt x="3123235" y="3909718"/>
                        <a:pt x="3125986" y="3898044"/>
                        <a:pt x="3125978" y="3886210"/>
                      </a:cubicBezTo>
                      <a:lnTo>
                        <a:pt x="3125978" y="3505210"/>
                      </a:lnTo>
                      <a:lnTo>
                        <a:pt x="3430778" y="3505210"/>
                      </a:lnTo>
                      <a:lnTo>
                        <a:pt x="3430778" y="4419611"/>
                      </a:lnTo>
                      <a:close/>
                      <a:moveTo>
                        <a:pt x="3583178" y="4419611"/>
                      </a:moveTo>
                      <a:lnTo>
                        <a:pt x="3583178" y="3429010"/>
                      </a:lnTo>
                      <a:cubicBezTo>
                        <a:pt x="3583178" y="3386925"/>
                        <a:pt x="3549063" y="3352810"/>
                        <a:pt x="3506978" y="3352810"/>
                      </a:cubicBezTo>
                      <a:lnTo>
                        <a:pt x="2973578" y="3352810"/>
                      </a:lnTo>
                      <a:lnTo>
                        <a:pt x="2973578" y="2362210"/>
                      </a:lnTo>
                      <a:cubicBezTo>
                        <a:pt x="2973578" y="2320125"/>
                        <a:pt x="2939463" y="2286010"/>
                        <a:pt x="2897378" y="2286010"/>
                      </a:cubicBezTo>
                      <a:lnTo>
                        <a:pt x="1678178" y="2286010"/>
                      </a:lnTo>
                      <a:cubicBezTo>
                        <a:pt x="1636093" y="2286010"/>
                        <a:pt x="1601978" y="2320125"/>
                        <a:pt x="1601978" y="2362210"/>
                      </a:cubicBezTo>
                      <a:lnTo>
                        <a:pt x="1601978" y="3352810"/>
                      </a:lnTo>
                      <a:lnTo>
                        <a:pt x="1068578" y="3352810"/>
                      </a:lnTo>
                      <a:cubicBezTo>
                        <a:pt x="1026493" y="3352810"/>
                        <a:pt x="992378" y="3386925"/>
                        <a:pt x="992378" y="3429010"/>
                      </a:cubicBezTo>
                      <a:lnTo>
                        <a:pt x="992378" y="4419611"/>
                      </a:lnTo>
                      <a:lnTo>
                        <a:pt x="763778" y="4419611"/>
                      </a:lnTo>
                      <a:lnTo>
                        <a:pt x="763778" y="1981210"/>
                      </a:lnTo>
                      <a:cubicBezTo>
                        <a:pt x="763778" y="1939125"/>
                        <a:pt x="797893" y="1905010"/>
                        <a:pt x="839978" y="1905010"/>
                      </a:cubicBezTo>
                      <a:lnTo>
                        <a:pt x="3735578" y="1905010"/>
                      </a:lnTo>
                      <a:cubicBezTo>
                        <a:pt x="3777663" y="1905010"/>
                        <a:pt x="3811778" y="1939125"/>
                        <a:pt x="3811778" y="1981210"/>
                      </a:cubicBezTo>
                      <a:lnTo>
                        <a:pt x="3811778" y="4419611"/>
                      </a:ln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grpSp>
          <p:sp>
            <p:nvSpPr>
              <p:cNvPr id="104" name="Oval 103">
                <a:extLst>
                  <a:ext uri="{FF2B5EF4-FFF2-40B4-BE49-F238E27FC236}">
                    <a16:creationId xmlns:a16="http://schemas.microsoft.com/office/drawing/2014/main" id="{80CBF574-3D83-4F33-949D-1B566CEEFBA5}"/>
                  </a:ext>
                </a:extLst>
              </p:cNvPr>
              <p:cNvSpPr/>
              <p:nvPr/>
            </p:nvSpPr>
            <p:spPr>
              <a:xfrm>
                <a:off x="3002107" y="2558778"/>
                <a:ext cx="64008" cy="64008"/>
              </a:xfrm>
              <a:prstGeom prst="ellipse">
                <a:avLst/>
              </a:prstGeom>
              <a:solidFill>
                <a:srgbClr val="5DB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rial" panose="020B0604020202020204" pitchFamily="34" charset="0"/>
                  <a:cs typeface="Arial" panose="020B0604020202020204" pitchFamily="34" charset="0"/>
                </a:endParaRPr>
              </a:p>
            </p:txBody>
          </p:sp>
        </p:grpSp>
        <p:sp>
          <p:nvSpPr>
            <p:cNvPr id="62" name="Rectangle: Rounded Corners 6">
              <a:extLst>
                <a:ext uri="{FF2B5EF4-FFF2-40B4-BE49-F238E27FC236}">
                  <a16:creationId xmlns:a16="http://schemas.microsoft.com/office/drawing/2014/main" id="{E38E071B-8E1D-40F7-BFEE-CE9A886073AD}"/>
                </a:ext>
              </a:extLst>
            </p:cNvPr>
            <p:cNvSpPr/>
            <p:nvPr/>
          </p:nvSpPr>
          <p:spPr>
            <a:xfrm>
              <a:off x="5072479" y="1852117"/>
              <a:ext cx="1615288" cy="517351"/>
            </a:xfrm>
            <a:custGeom>
              <a:avLst/>
              <a:gdLst>
                <a:gd name="connsiteX0" fmla="*/ 0 w 892175"/>
                <a:gd name="connsiteY0" fmla="*/ 142875 h 285750"/>
                <a:gd name="connsiteX1" fmla="*/ 142875 w 892175"/>
                <a:gd name="connsiteY1" fmla="*/ 0 h 285750"/>
                <a:gd name="connsiteX2" fmla="*/ 749300 w 892175"/>
                <a:gd name="connsiteY2" fmla="*/ 0 h 285750"/>
                <a:gd name="connsiteX3" fmla="*/ 892175 w 892175"/>
                <a:gd name="connsiteY3" fmla="*/ 142875 h 285750"/>
                <a:gd name="connsiteX4" fmla="*/ 892175 w 892175"/>
                <a:gd name="connsiteY4" fmla="*/ 142875 h 285750"/>
                <a:gd name="connsiteX5" fmla="*/ 749300 w 892175"/>
                <a:gd name="connsiteY5" fmla="*/ 285750 h 285750"/>
                <a:gd name="connsiteX6" fmla="*/ 142875 w 892175"/>
                <a:gd name="connsiteY6" fmla="*/ 285750 h 285750"/>
                <a:gd name="connsiteX7" fmla="*/ 0 w 892175"/>
                <a:gd name="connsiteY7" fmla="*/ 142875 h 285750"/>
                <a:gd name="connsiteX0" fmla="*/ 749300 w 892175"/>
                <a:gd name="connsiteY0" fmla="*/ 285750 h 377190"/>
                <a:gd name="connsiteX1" fmla="*/ 142875 w 892175"/>
                <a:gd name="connsiteY1" fmla="*/ 285750 h 377190"/>
                <a:gd name="connsiteX2" fmla="*/ 0 w 892175"/>
                <a:gd name="connsiteY2" fmla="*/ 142875 h 377190"/>
                <a:gd name="connsiteX3" fmla="*/ 142875 w 892175"/>
                <a:gd name="connsiteY3" fmla="*/ 0 h 377190"/>
                <a:gd name="connsiteX4" fmla="*/ 749300 w 892175"/>
                <a:gd name="connsiteY4" fmla="*/ 0 h 377190"/>
                <a:gd name="connsiteX5" fmla="*/ 892175 w 892175"/>
                <a:gd name="connsiteY5" fmla="*/ 142875 h 377190"/>
                <a:gd name="connsiteX6" fmla="*/ 892175 w 892175"/>
                <a:gd name="connsiteY6" fmla="*/ 142875 h 377190"/>
                <a:gd name="connsiteX7" fmla="*/ 840740 w 892175"/>
                <a:gd name="connsiteY7" fmla="*/ 377190 h 377190"/>
                <a:gd name="connsiteX0" fmla="*/ 749300 w 892175"/>
                <a:gd name="connsiteY0" fmla="*/ 285750 h 285750"/>
                <a:gd name="connsiteX1" fmla="*/ 142875 w 892175"/>
                <a:gd name="connsiteY1" fmla="*/ 285750 h 285750"/>
                <a:gd name="connsiteX2" fmla="*/ 0 w 892175"/>
                <a:gd name="connsiteY2" fmla="*/ 142875 h 285750"/>
                <a:gd name="connsiteX3" fmla="*/ 142875 w 892175"/>
                <a:gd name="connsiteY3" fmla="*/ 0 h 285750"/>
                <a:gd name="connsiteX4" fmla="*/ 749300 w 892175"/>
                <a:gd name="connsiteY4" fmla="*/ 0 h 285750"/>
                <a:gd name="connsiteX5" fmla="*/ 892175 w 892175"/>
                <a:gd name="connsiteY5" fmla="*/ 142875 h 285750"/>
                <a:gd name="connsiteX6" fmla="*/ 892175 w 892175"/>
                <a:gd name="connsiteY6" fmla="*/ 142875 h 285750"/>
                <a:gd name="connsiteX0" fmla="*/ 142875 w 892175"/>
                <a:gd name="connsiteY0" fmla="*/ 285750 h 285750"/>
                <a:gd name="connsiteX1" fmla="*/ 0 w 892175"/>
                <a:gd name="connsiteY1" fmla="*/ 142875 h 285750"/>
                <a:gd name="connsiteX2" fmla="*/ 142875 w 892175"/>
                <a:gd name="connsiteY2" fmla="*/ 0 h 285750"/>
                <a:gd name="connsiteX3" fmla="*/ 749300 w 892175"/>
                <a:gd name="connsiteY3" fmla="*/ 0 h 285750"/>
                <a:gd name="connsiteX4" fmla="*/ 892175 w 892175"/>
                <a:gd name="connsiteY4" fmla="*/ 142875 h 285750"/>
                <a:gd name="connsiteX5" fmla="*/ 892175 w 892175"/>
                <a:gd name="connsiteY5" fmla="*/ 14287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2175" h="285750">
                  <a:moveTo>
                    <a:pt x="142875" y="285750"/>
                  </a:moveTo>
                  <a:cubicBezTo>
                    <a:pt x="63967" y="285750"/>
                    <a:pt x="0" y="221783"/>
                    <a:pt x="0" y="142875"/>
                  </a:cubicBezTo>
                  <a:cubicBezTo>
                    <a:pt x="0" y="63967"/>
                    <a:pt x="63967" y="0"/>
                    <a:pt x="142875" y="0"/>
                  </a:cubicBezTo>
                  <a:lnTo>
                    <a:pt x="749300" y="0"/>
                  </a:lnTo>
                  <a:cubicBezTo>
                    <a:pt x="828208" y="0"/>
                    <a:pt x="892175" y="63967"/>
                    <a:pt x="892175" y="142875"/>
                  </a:cubicBezTo>
                  <a:lnTo>
                    <a:pt x="892175" y="142875"/>
                  </a:lnTo>
                </a:path>
              </a:pathLst>
            </a:custGeom>
            <a:noFill/>
            <a:ln w="6350" cap="flat" cmpd="sng" algn="ctr">
              <a:solidFill>
                <a:srgbClr val="5DBAFF"/>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cxnSp>
          <p:nvCxnSpPr>
            <p:cNvPr id="63" name="Straight Connector 62">
              <a:extLst>
                <a:ext uri="{FF2B5EF4-FFF2-40B4-BE49-F238E27FC236}">
                  <a16:creationId xmlns:a16="http://schemas.microsoft.com/office/drawing/2014/main" id="{F9609189-06DE-4C5E-8E3E-A93ACF528816}"/>
                </a:ext>
              </a:extLst>
            </p:cNvPr>
            <p:cNvCxnSpPr>
              <a:cxnSpLocks/>
            </p:cNvCxnSpPr>
            <p:nvPr/>
          </p:nvCxnSpPr>
          <p:spPr>
            <a:xfrm>
              <a:off x="5308162" y="2369468"/>
              <a:ext cx="1793487" cy="0"/>
            </a:xfrm>
            <a:prstGeom prst="line">
              <a:avLst/>
            </a:prstGeom>
            <a:noFill/>
            <a:ln w="6350" cap="flat" cmpd="sng" algn="ctr">
              <a:solidFill>
                <a:srgbClr val="5DBAFF"/>
              </a:solidFill>
              <a:prstDash val="solid"/>
              <a:miter lim="800000"/>
              <a:tailEnd type="triangle"/>
            </a:ln>
            <a:effectLst/>
          </p:spPr>
        </p:cxnSp>
        <p:grpSp>
          <p:nvGrpSpPr>
            <p:cNvPr id="64" name="Group 63">
              <a:extLst>
                <a:ext uri="{FF2B5EF4-FFF2-40B4-BE49-F238E27FC236}">
                  <a16:creationId xmlns:a16="http://schemas.microsoft.com/office/drawing/2014/main" id="{3F8C3EED-BBA0-4F8F-A92A-C437C67ADB5F}"/>
                </a:ext>
              </a:extLst>
            </p:cNvPr>
            <p:cNvGrpSpPr/>
            <p:nvPr/>
          </p:nvGrpSpPr>
          <p:grpSpPr>
            <a:xfrm>
              <a:off x="5231138" y="2481288"/>
              <a:ext cx="1472622" cy="1141607"/>
              <a:chOff x="3192789" y="2420328"/>
              <a:chExt cx="1472622" cy="1141607"/>
            </a:xfrm>
          </p:grpSpPr>
          <p:sp>
            <p:nvSpPr>
              <p:cNvPr id="96" name="TextBox 95">
                <a:extLst>
                  <a:ext uri="{FF2B5EF4-FFF2-40B4-BE49-F238E27FC236}">
                    <a16:creationId xmlns:a16="http://schemas.microsoft.com/office/drawing/2014/main" id="{C3211C74-278D-4C36-8695-AE89155C8842}"/>
                  </a:ext>
                </a:extLst>
              </p:cNvPr>
              <p:cNvSpPr txBox="1"/>
              <p:nvPr/>
            </p:nvSpPr>
            <p:spPr>
              <a:xfrm>
                <a:off x="3194905" y="2730938"/>
                <a:ext cx="1470506" cy="830997"/>
              </a:xfrm>
              <a:prstGeom prst="rect">
                <a:avLst/>
              </a:prstGeom>
              <a:noFill/>
            </p:spPr>
            <p:txBody>
              <a:bodyPr wrap="square" rtlCol="0" anchor="t">
                <a:spAutoFit/>
              </a:bodyPr>
              <a:lstStyle/>
              <a:p>
                <a:pPr marL="0" marR="0" lvl="0" indent="0" algn="ctr" defTabSz="514350" rtl="0" eaLnBrk="1" fontAlgn="auto" latinLnBrk="0" hangingPunct="1">
                  <a:lnSpc>
                    <a:spcPct val="100000"/>
                  </a:lnSpc>
                  <a:spcBef>
                    <a:spcPts val="0"/>
                  </a:spcBef>
                  <a:spcAft>
                    <a:spcPts val="0"/>
                  </a:spcAft>
                  <a:buClr>
                    <a:srgbClr val="000000">
                      <a:lumMod val="75000"/>
                      <a:lumOff val="25000"/>
                    </a:srgbClr>
                  </a:buClr>
                  <a:buSzTx/>
                  <a:buFontTx/>
                  <a:buNone/>
                  <a:tabLst/>
                  <a:defRPr/>
                </a:pPr>
                <a:r>
                  <a:rPr lang="en-US" sz="1200" b="1" kern="0" dirty="0">
                    <a:solidFill>
                      <a:srgbClr val="000000">
                        <a:lumMod val="75000"/>
                        <a:lumOff val="25000"/>
                      </a:srgbClr>
                    </a:solidFill>
                    <a:cs typeface="Arial" panose="020B0604020202020204" pitchFamily="34" charset="0"/>
                  </a:rPr>
                  <a:t>Structures content for further analysis with in-house NLP &amp; Topic Modeling</a:t>
                </a:r>
                <a:endParaRPr kumimoji="0" lang="en-US" sz="1200" b="1" i="0" u="none" strike="noStrike" kern="0" cap="none" spc="0" normalizeH="0" baseline="0" noProof="0" dirty="0">
                  <a:ln>
                    <a:noFill/>
                  </a:ln>
                  <a:solidFill>
                    <a:srgbClr val="000000">
                      <a:lumMod val="75000"/>
                      <a:lumOff val="25000"/>
                    </a:srgbClr>
                  </a:solidFill>
                  <a:effectLst/>
                  <a:uLnTx/>
                  <a:uFillTx/>
                  <a:cs typeface="Arial" panose="020B0604020202020204" pitchFamily="34" charset="0"/>
                </a:endParaRPr>
              </a:p>
            </p:txBody>
          </p:sp>
          <p:sp>
            <p:nvSpPr>
              <p:cNvPr id="97" name="Rectangle 96">
                <a:extLst>
                  <a:ext uri="{FF2B5EF4-FFF2-40B4-BE49-F238E27FC236}">
                    <a16:creationId xmlns:a16="http://schemas.microsoft.com/office/drawing/2014/main" id="{CD667664-8CAE-4E46-BA1E-B36B44435397}"/>
                  </a:ext>
                </a:extLst>
              </p:cNvPr>
              <p:cNvSpPr/>
              <p:nvPr/>
            </p:nvSpPr>
            <p:spPr>
              <a:xfrm>
                <a:off x="3192789" y="2420328"/>
                <a:ext cx="1297970" cy="369332"/>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b="1" dirty="0">
                    <a:solidFill>
                      <a:srgbClr val="5DBAFF"/>
                    </a:solidFill>
                    <a:cs typeface="Arial" panose="020B0604020202020204" pitchFamily="34" charset="0"/>
                  </a:rPr>
                  <a:t>Evaluator</a:t>
                </a:r>
                <a:endParaRPr kumimoji="0" lang="en-IN" b="1" i="0" u="none" strike="noStrike" kern="1200" cap="none" spc="0" normalizeH="0" baseline="0" noProof="0" dirty="0">
                  <a:ln>
                    <a:noFill/>
                  </a:ln>
                  <a:solidFill>
                    <a:srgbClr val="5DBAFF"/>
                  </a:solidFill>
                  <a:effectLst/>
                  <a:uLnTx/>
                  <a:uFillTx/>
                  <a:cs typeface="Arial" panose="020B0604020202020204" pitchFamily="34" charset="0"/>
                </a:endParaRPr>
              </a:p>
            </p:txBody>
          </p:sp>
        </p:grpSp>
        <p:sp>
          <p:nvSpPr>
            <p:cNvPr id="65" name="Round Same Side Corner Rectangle 38">
              <a:extLst>
                <a:ext uri="{FF2B5EF4-FFF2-40B4-BE49-F238E27FC236}">
                  <a16:creationId xmlns:a16="http://schemas.microsoft.com/office/drawing/2014/main" id="{F890C88D-792A-4666-AA63-F7D18E58493A}"/>
                </a:ext>
              </a:extLst>
            </p:cNvPr>
            <p:cNvSpPr/>
            <p:nvPr/>
          </p:nvSpPr>
          <p:spPr>
            <a:xfrm>
              <a:off x="5584263" y="1780976"/>
              <a:ext cx="661662" cy="659641"/>
            </a:xfrm>
            <a:prstGeom prst="ellipse">
              <a:avLst/>
            </a:prstGeom>
            <a:solidFill>
              <a:srgbClr val="5DBAFF"/>
            </a:solid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nvGrpSpPr>
            <p:cNvPr id="66" name="Group 65">
              <a:extLst>
                <a:ext uri="{FF2B5EF4-FFF2-40B4-BE49-F238E27FC236}">
                  <a16:creationId xmlns:a16="http://schemas.microsoft.com/office/drawing/2014/main" id="{A6C1A5FF-9C5F-4C7F-BF4C-13B65FED6A07}"/>
                </a:ext>
              </a:extLst>
            </p:cNvPr>
            <p:cNvGrpSpPr/>
            <p:nvPr/>
          </p:nvGrpSpPr>
          <p:grpSpPr>
            <a:xfrm>
              <a:off x="5072479" y="2113260"/>
              <a:ext cx="1615288" cy="1567200"/>
              <a:chOff x="3034129" y="2059920"/>
              <a:chExt cx="1615288" cy="1567200"/>
            </a:xfrm>
          </p:grpSpPr>
          <p:sp>
            <p:nvSpPr>
              <p:cNvPr id="94" name="Rectangle: Rounded Corners 215">
                <a:extLst>
                  <a:ext uri="{FF2B5EF4-FFF2-40B4-BE49-F238E27FC236}">
                    <a16:creationId xmlns:a16="http://schemas.microsoft.com/office/drawing/2014/main" id="{1488C3C0-136D-42B0-9AAE-3E770ECD7C9A}"/>
                  </a:ext>
                </a:extLst>
              </p:cNvPr>
              <p:cNvSpPr/>
              <p:nvPr/>
            </p:nvSpPr>
            <p:spPr>
              <a:xfrm>
                <a:off x="3034129" y="2059920"/>
                <a:ext cx="1615288" cy="1567200"/>
              </a:xfrm>
              <a:custGeom>
                <a:avLst/>
                <a:gdLst>
                  <a:gd name="connsiteX0" fmla="*/ 0 w 1615288"/>
                  <a:gd name="connsiteY0" fmla="*/ 269220 h 1836420"/>
                  <a:gd name="connsiteX1" fmla="*/ 269220 w 1615288"/>
                  <a:gd name="connsiteY1" fmla="*/ 0 h 1836420"/>
                  <a:gd name="connsiteX2" fmla="*/ 1346068 w 1615288"/>
                  <a:gd name="connsiteY2" fmla="*/ 0 h 1836420"/>
                  <a:gd name="connsiteX3" fmla="*/ 1615288 w 1615288"/>
                  <a:gd name="connsiteY3" fmla="*/ 269220 h 1836420"/>
                  <a:gd name="connsiteX4" fmla="*/ 1615288 w 1615288"/>
                  <a:gd name="connsiteY4" fmla="*/ 1567200 h 1836420"/>
                  <a:gd name="connsiteX5" fmla="*/ 1346068 w 1615288"/>
                  <a:gd name="connsiteY5" fmla="*/ 1836420 h 1836420"/>
                  <a:gd name="connsiteX6" fmla="*/ 269220 w 1615288"/>
                  <a:gd name="connsiteY6" fmla="*/ 1836420 h 1836420"/>
                  <a:gd name="connsiteX7" fmla="*/ 0 w 1615288"/>
                  <a:gd name="connsiteY7" fmla="*/ 1567200 h 1836420"/>
                  <a:gd name="connsiteX8" fmla="*/ 0 w 1615288"/>
                  <a:gd name="connsiteY8" fmla="*/ 269220 h 1836420"/>
                  <a:gd name="connsiteX0" fmla="*/ 269220 w 1615288"/>
                  <a:gd name="connsiteY0" fmla="*/ 0 h 1836420"/>
                  <a:gd name="connsiteX1" fmla="*/ 1346068 w 1615288"/>
                  <a:gd name="connsiteY1" fmla="*/ 0 h 1836420"/>
                  <a:gd name="connsiteX2" fmla="*/ 1615288 w 1615288"/>
                  <a:gd name="connsiteY2" fmla="*/ 269220 h 1836420"/>
                  <a:gd name="connsiteX3" fmla="*/ 1615288 w 1615288"/>
                  <a:gd name="connsiteY3" fmla="*/ 1567200 h 1836420"/>
                  <a:gd name="connsiteX4" fmla="*/ 1346068 w 1615288"/>
                  <a:gd name="connsiteY4" fmla="*/ 1836420 h 1836420"/>
                  <a:gd name="connsiteX5" fmla="*/ 269220 w 1615288"/>
                  <a:gd name="connsiteY5" fmla="*/ 1836420 h 1836420"/>
                  <a:gd name="connsiteX6" fmla="*/ 0 w 1615288"/>
                  <a:gd name="connsiteY6" fmla="*/ 1567200 h 1836420"/>
                  <a:gd name="connsiteX7" fmla="*/ 0 w 1615288"/>
                  <a:gd name="connsiteY7" fmla="*/ 269220 h 1836420"/>
                  <a:gd name="connsiteX8" fmla="*/ 360660 w 1615288"/>
                  <a:gd name="connsiteY8" fmla="*/ 91440 h 1836420"/>
                  <a:gd name="connsiteX0" fmla="*/ 269220 w 1615288"/>
                  <a:gd name="connsiteY0" fmla="*/ 0 h 1836420"/>
                  <a:gd name="connsiteX1" fmla="*/ 1346068 w 1615288"/>
                  <a:gd name="connsiteY1" fmla="*/ 0 h 1836420"/>
                  <a:gd name="connsiteX2" fmla="*/ 1615288 w 1615288"/>
                  <a:gd name="connsiteY2" fmla="*/ 269220 h 1836420"/>
                  <a:gd name="connsiteX3" fmla="*/ 1615288 w 1615288"/>
                  <a:gd name="connsiteY3" fmla="*/ 1567200 h 1836420"/>
                  <a:gd name="connsiteX4" fmla="*/ 1346068 w 1615288"/>
                  <a:gd name="connsiteY4" fmla="*/ 1836420 h 1836420"/>
                  <a:gd name="connsiteX5" fmla="*/ 269220 w 1615288"/>
                  <a:gd name="connsiteY5" fmla="*/ 1836420 h 1836420"/>
                  <a:gd name="connsiteX6" fmla="*/ 0 w 1615288"/>
                  <a:gd name="connsiteY6" fmla="*/ 1567200 h 1836420"/>
                  <a:gd name="connsiteX7" fmla="*/ 0 w 1615288"/>
                  <a:gd name="connsiteY7" fmla="*/ 269220 h 1836420"/>
                  <a:gd name="connsiteX0" fmla="*/ 1346068 w 1615288"/>
                  <a:gd name="connsiteY0" fmla="*/ 0 h 1836420"/>
                  <a:gd name="connsiteX1" fmla="*/ 1615288 w 1615288"/>
                  <a:gd name="connsiteY1" fmla="*/ 269220 h 1836420"/>
                  <a:gd name="connsiteX2" fmla="*/ 1615288 w 1615288"/>
                  <a:gd name="connsiteY2" fmla="*/ 1567200 h 1836420"/>
                  <a:gd name="connsiteX3" fmla="*/ 1346068 w 1615288"/>
                  <a:gd name="connsiteY3" fmla="*/ 1836420 h 1836420"/>
                  <a:gd name="connsiteX4" fmla="*/ 269220 w 1615288"/>
                  <a:gd name="connsiteY4" fmla="*/ 1836420 h 1836420"/>
                  <a:gd name="connsiteX5" fmla="*/ 0 w 1615288"/>
                  <a:gd name="connsiteY5" fmla="*/ 1567200 h 1836420"/>
                  <a:gd name="connsiteX6" fmla="*/ 0 w 1615288"/>
                  <a:gd name="connsiteY6" fmla="*/ 269220 h 1836420"/>
                  <a:gd name="connsiteX0" fmla="*/ 1615288 w 1615288"/>
                  <a:gd name="connsiteY0" fmla="*/ 0 h 1567200"/>
                  <a:gd name="connsiteX1" fmla="*/ 1615288 w 1615288"/>
                  <a:gd name="connsiteY1" fmla="*/ 1297980 h 1567200"/>
                  <a:gd name="connsiteX2" fmla="*/ 1346068 w 1615288"/>
                  <a:gd name="connsiteY2" fmla="*/ 1567200 h 1567200"/>
                  <a:gd name="connsiteX3" fmla="*/ 269220 w 1615288"/>
                  <a:gd name="connsiteY3" fmla="*/ 1567200 h 1567200"/>
                  <a:gd name="connsiteX4" fmla="*/ 0 w 1615288"/>
                  <a:gd name="connsiteY4" fmla="*/ 1297980 h 1567200"/>
                  <a:gd name="connsiteX5" fmla="*/ 0 w 1615288"/>
                  <a:gd name="connsiteY5" fmla="*/ 0 h 1567200"/>
                  <a:gd name="connsiteX0" fmla="*/ 1615288 w 1615288"/>
                  <a:gd name="connsiteY0" fmla="*/ 0 h 1567200"/>
                  <a:gd name="connsiteX1" fmla="*/ 1615288 w 1615288"/>
                  <a:gd name="connsiteY1" fmla="*/ 1297980 h 1567200"/>
                  <a:gd name="connsiteX2" fmla="*/ 1346068 w 1615288"/>
                  <a:gd name="connsiteY2" fmla="*/ 1567200 h 1567200"/>
                  <a:gd name="connsiteX3" fmla="*/ 269220 w 1615288"/>
                  <a:gd name="connsiteY3" fmla="*/ 1567200 h 1567200"/>
                  <a:gd name="connsiteX4" fmla="*/ 0 w 1615288"/>
                  <a:gd name="connsiteY4" fmla="*/ 1297980 h 156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88" h="1567200">
                    <a:moveTo>
                      <a:pt x="1615288" y="0"/>
                    </a:moveTo>
                    <a:lnTo>
                      <a:pt x="1615288" y="1297980"/>
                    </a:lnTo>
                    <a:cubicBezTo>
                      <a:pt x="1615288" y="1446666"/>
                      <a:pt x="1494754" y="1567200"/>
                      <a:pt x="1346068" y="1567200"/>
                    </a:cubicBezTo>
                    <a:lnTo>
                      <a:pt x="269220" y="1567200"/>
                    </a:lnTo>
                    <a:cubicBezTo>
                      <a:pt x="120534" y="1567200"/>
                      <a:pt x="0" y="1446666"/>
                      <a:pt x="0" y="1297980"/>
                    </a:cubicBezTo>
                  </a:path>
                </a:pathLst>
              </a:custGeom>
              <a:noFill/>
              <a:ln w="6350" cap="flat" cmpd="sng" algn="ctr">
                <a:solidFill>
                  <a:srgbClr val="5DBAFF"/>
                </a:solidFill>
                <a:prstDash val="solid"/>
                <a:miter lim="800000"/>
              </a:ln>
              <a:effectLst/>
            </p:spPr>
            <p:txBody>
              <a:bodyPr rtlCol="0" anchor="ctr"/>
              <a:lstStyle/>
              <a:p>
                <a:pPr algn="ctr" defTabSz="685800"/>
                <a:endParaRPr lang="en-IN" sz="1350" kern="0" dirty="0">
                  <a:solidFill>
                    <a:prstClr val="white"/>
                  </a:solidFill>
                  <a:latin typeface="Arial" panose="020B0604020202020204" pitchFamily="34" charset="0"/>
                  <a:cs typeface="Arial" panose="020B0604020202020204" pitchFamily="34" charset="0"/>
                </a:endParaRPr>
              </a:p>
            </p:txBody>
          </p:sp>
          <p:cxnSp>
            <p:nvCxnSpPr>
              <p:cNvPr id="95" name="Straight Connector 94">
                <a:extLst>
                  <a:ext uri="{FF2B5EF4-FFF2-40B4-BE49-F238E27FC236}">
                    <a16:creationId xmlns:a16="http://schemas.microsoft.com/office/drawing/2014/main" id="{7AD90FB4-80F9-4057-92AB-645F9F708984}"/>
                  </a:ext>
                </a:extLst>
              </p:cNvPr>
              <p:cNvCxnSpPr>
                <a:cxnSpLocks/>
              </p:cNvCxnSpPr>
              <p:nvPr/>
            </p:nvCxnSpPr>
            <p:spPr>
              <a:xfrm>
                <a:off x="3034129" y="2590800"/>
                <a:ext cx="0" cy="800100"/>
              </a:xfrm>
              <a:prstGeom prst="line">
                <a:avLst/>
              </a:prstGeom>
              <a:noFill/>
              <a:ln w="6350" cap="flat" cmpd="sng" algn="ctr">
                <a:solidFill>
                  <a:srgbClr val="5DBAFF"/>
                </a:solidFill>
                <a:prstDash val="solid"/>
                <a:miter lim="800000"/>
              </a:ln>
              <a:effectLst/>
            </p:spPr>
          </p:cxnSp>
        </p:grpSp>
        <p:sp>
          <p:nvSpPr>
            <p:cNvPr id="67" name="Oval 66">
              <a:extLst>
                <a:ext uri="{FF2B5EF4-FFF2-40B4-BE49-F238E27FC236}">
                  <a16:creationId xmlns:a16="http://schemas.microsoft.com/office/drawing/2014/main" id="{FB113C3B-05CF-4B53-B592-6A5A49628633}"/>
                </a:ext>
              </a:extLst>
            </p:cNvPr>
            <p:cNvSpPr/>
            <p:nvPr/>
          </p:nvSpPr>
          <p:spPr>
            <a:xfrm>
              <a:off x="5040457" y="2619738"/>
              <a:ext cx="64008" cy="64008"/>
            </a:xfrm>
            <a:prstGeom prst="ellipse">
              <a:avLst/>
            </a:prstGeom>
            <a:solidFill>
              <a:srgbClr val="5DB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rial" panose="020B0604020202020204" pitchFamily="34" charset="0"/>
                <a:cs typeface="Arial" panose="020B0604020202020204" pitchFamily="34" charset="0"/>
              </a:endParaRPr>
            </a:p>
          </p:txBody>
        </p:sp>
        <p:sp>
          <p:nvSpPr>
            <p:cNvPr id="68" name="Rectangle: Rounded Corners 6">
              <a:extLst>
                <a:ext uri="{FF2B5EF4-FFF2-40B4-BE49-F238E27FC236}">
                  <a16:creationId xmlns:a16="http://schemas.microsoft.com/office/drawing/2014/main" id="{382DC01E-6F4F-4BAF-8479-315244EFC775}"/>
                </a:ext>
              </a:extLst>
            </p:cNvPr>
            <p:cNvSpPr/>
            <p:nvPr/>
          </p:nvSpPr>
          <p:spPr>
            <a:xfrm>
              <a:off x="7255609" y="1852117"/>
              <a:ext cx="1615288" cy="517351"/>
            </a:xfrm>
            <a:custGeom>
              <a:avLst/>
              <a:gdLst>
                <a:gd name="connsiteX0" fmla="*/ 0 w 892175"/>
                <a:gd name="connsiteY0" fmla="*/ 142875 h 285750"/>
                <a:gd name="connsiteX1" fmla="*/ 142875 w 892175"/>
                <a:gd name="connsiteY1" fmla="*/ 0 h 285750"/>
                <a:gd name="connsiteX2" fmla="*/ 749300 w 892175"/>
                <a:gd name="connsiteY2" fmla="*/ 0 h 285750"/>
                <a:gd name="connsiteX3" fmla="*/ 892175 w 892175"/>
                <a:gd name="connsiteY3" fmla="*/ 142875 h 285750"/>
                <a:gd name="connsiteX4" fmla="*/ 892175 w 892175"/>
                <a:gd name="connsiteY4" fmla="*/ 142875 h 285750"/>
                <a:gd name="connsiteX5" fmla="*/ 749300 w 892175"/>
                <a:gd name="connsiteY5" fmla="*/ 285750 h 285750"/>
                <a:gd name="connsiteX6" fmla="*/ 142875 w 892175"/>
                <a:gd name="connsiteY6" fmla="*/ 285750 h 285750"/>
                <a:gd name="connsiteX7" fmla="*/ 0 w 892175"/>
                <a:gd name="connsiteY7" fmla="*/ 142875 h 285750"/>
                <a:gd name="connsiteX0" fmla="*/ 749300 w 892175"/>
                <a:gd name="connsiteY0" fmla="*/ 285750 h 377190"/>
                <a:gd name="connsiteX1" fmla="*/ 142875 w 892175"/>
                <a:gd name="connsiteY1" fmla="*/ 285750 h 377190"/>
                <a:gd name="connsiteX2" fmla="*/ 0 w 892175"/>
                <a:gd name="connsiteY2" fmla="*/ 142875 h 377190"/>
                <a:gd name="connsiteX3" fmla="*/ 142875 w 892175"/>
                <a:gd name="connsiteY3" fmla="*/ 0 h 377190"/>
                <a:gd name="connsiteX4" fmla="*/ 749300 w 892175"/>
                <a:gd name="connsiteY4" fmla="*/ 0 h 377190"/>
                <a:gd name="connsiteX5" fmla="*/ 892175 w 892175"/>
                <a:gd name="connsiteY5" fmla="*/ 142875 h 377190"/>
                <a:gd name="connsiteX6" fmla="*/ 892175 w 892175"/>
                <a:gd name="connsiteY6" fmla="*/ 142875 h 377190"/>
                <a:gd name="connsiteX7" fmla="*/ 840740 w 892175"/>
                <a:gd name="connsiteY7" fmla="*/ 377190 h 377190"/>
                <a:gd name="connsiteX0" fmla="*/ 749300 w 892175"/>
                <a:gd name="connsiteY0" fmla="*/ 285750 h 285750"/>
                <a:gd name="connsiteX1" fmla="*/ 142875 w 892175"/>
                <a:gd name="connsiteY1" fmla="*/ 285750 h 285750"/>
                <a:gd name="connsiteX2" fmla="*/ 0 w 892175"/>
                <a:gd name="connsiteY2" fmla="*/ 142875 h 285750"/>
                <a:gd name="connsiteX3" fmla="*/ 142875 w 892175"/>
                <a:gd name="connsiteY3" fmla="*/ 0 h 285750"/>
                <a:gd name="connsiteX4" fmla="*/ 749300 w 892175"/>
                <a:gd name="connsiteY4" fmla="*/ 0 h 285750"/>
                <a:gd name="connsiteX5" fmla="*/ 892175 w 892175"/>
                <a:gd name="connsiteY5" fmla="*/ 142875 h 285750"/>
                <a:gd name="connsiteX6" fmla="*/ 892175 w 892175"/>
                <a:gd name="connsiteY6" fmla="*/ 142875 h 285750"/>
                <a:gd name="connsiteX0" fmla="*/ 142875 w 892175"/>
                <a:gd name="connsiteY0" fmla="*/ 285750 h 285750"/>
                <a:gd name="connsiteX1" fmla="*/ 0 w 892175"/>
                <a:gd name="connsiteY1" fmla="*/ 142875 h 285750"/>
                <a:gd name="connsiteX2" fmla="*/ 142875 w 892175"/>
                <a:gd name="connsiteY2" fmla="*/ 0 h 285750"/>
                <a:gd name="connsiteX3" fmla="*/ 749300 w 892175"/>
                <a:gd name="connsiteY3" fmla="*/ 0 h 285750"/>
                <a:gd name="connsiteX4" fmla="*/ 892175 w 892175"/>
                <a:gd name="connsiteY4" fmla="*/ 142875 h 285750"/>
                <a:gd name="connsiteX5" fmla="*/ 892175 w 892175"/>
                <a:gd name="connsiteY5" fmla="*/ 142875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2175" h="285750">
                  <a:moveTo>
                    <a:pt x="142875" y="285750"/>
                  </a:moveTo>
                  <a:cubicBezTo>
                    <a:pt x="63967" y="285750"/>
                    <a:pt x="0" y="221783"/>
                    <a:pt x="0" y="142875"/>
                  </a:cubicBezTo>
                  <a:cubicBezTo>
                    <a:pt x="0" y="63967"/>
                    <a:pt x="63967" y="0"/>
                    <a:pt x="142875" y="0"/>
                  </a:cubicBezTo>
                  <a:lnTo>
                    <a:pt x="749300" y="0"/>
                  </a:lnTo>
                  <a:cubicBezTo>
                    <a:pt x="828208" y="0"/>
                    <a:pt x="892175" y="63967"/>
                    <a:pt x="892175" y="142875"/>
                  </a:cubicBezTo>
                  <a:lnTo>
                    <a:pt x="892175" y="142875"/>
                  </a:lnTo>
                </a:path>
              </a:pathLst>
            </a:custGeom>
            <a:noFill/>
            <a:ln w="6350" cap="flat" cmpd="sng" algn="ctr">
              <a:solidFill>
                <a:srgbClr val="5DBAFF"/>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cxnSp>
          <p:nvCxnSpPr>
            <p:cNvPr id="69" name="Straight Connector 68">
              <a:extLst>
                <a:ext uri="{FF2B5EF4-FFF2-40B4-BE49-F238E27FC236}">
                  <a16:creationId xmlns:a16="http://schemas.microsoft.com/office/drawing/2014/main" id="{F6C953D1-631F-4076-9BDD-71128EFA0C2B}"/>
                </a:ext>
              </a:extLst>
            </p:cNvPr>
            <p:cNvCxnSpPr>
              <a:cxnSpLocks/>
            </p:cNvCxnSpPr>
            <p:nvPr/>
          </p:nvCxnSpPr>
          <p:spPr>
            <a:xfrm>
              <a:off x="7491292" y="2369468"/>
              <a:ext cx="1793487" cy="0"/>
            </a:xfrm>
            <a:prstGeom prst="line">
              <a:avLst/>
            </a:prstGeom>
            <a:noFill/>
            <a:ln w="6350" cap="flat" cmpd="sng" algn="ctr">
              <a:solidFill>
                <a:srgbClr val="5DBAFF"/>
              </a:solidFill>
              <a:prstDash val="solid"/>
              <a:miter lim="800000"/>
              <a:tailEnd type="triangle"/>
            </a:ln>
            <a:effectLst/>
          </p:spPr>
        </p:cxnSp>
        <p:grpSp>
          <p:nvGrpSpPr>
            <p:cNvPr id="70" name="Group 69">
              <a:extLst>
                <a:ext uri="{FF2B5EF4-FFF2-40B4-BE49-F238E27FC236}">
                  <a16:creationId xmlns:a16="http://schemas.microsoft.com/office/drawing/2014/main" id="{E9393419-4BC2-47F6-9F00-D1D49EED99DF}"/>
                </a:ext>
              </a:extLst>
            </p:cNvPr>
            <p:cNvGrpSpPr/>
            <p:nvPr/>
          </p:nvGrpSpPr>
          <p:grpSpPr>
            <a:xfrm>
              <a:off x="7376160" y="2481288"/>
              <a:ext cx="1374186" cy="1161943"/>
              <a:chOff x="3154681" y="2420328"/>
              <a:chExt cx="1374186" cy="1161943"/>
            </a:xfrm>
          </p:grpSpPr>
          <p:sp>
            <p:nvSpPr>
              <p:cNvPr id="92" name="TextBox 91">
                <a:extLst>
                  <a:ext uri="{FF2B5EF4-FFF2-40B4-BE49-F238E27FC236}">
                    <a16:creationId xmlns:a16="http://schemas.microsoft.com/office/drawing/2014/main" id="{192E1EE1-2C64-40FC-A89E-DE5691E6C627}"/>
                  </a:ext>
                </a:extLst>
              </p:cNvPr>
              <p:cNvSpPr txBox="1"/>
              <p:nvPr/>
            </p:nvSpPr>
            <p:spPr>
              <a:xfrm>
                <a:off x="3154681" y="2751274"/>
                <a:ext cx="1374186" cy="830997"/>
              </a:xfrm>
              <a:prstGeom prst="rect">
                <a:avLst/>
              </a:prstGeom>
              <a:noFill/>
            </p:spPr>
            <p:txBody>
              <a:bodyPr wrap="square" rtlCol="0" anchor="t">
                <a:spAutoFit/>
              </a:bodyPr>
              <a:lstStyle/>
              <a:p>
                <a:pPr marL="0" marR="0" lvl="0" indent="0" algn="ctr" defTabSz="514350" rtl="0" eaLnBrk="1" fontAlgn="auto" latinLnBrk="0" hangingPunct="1">
                  <a:lnSpc>
                    <a:spcPct val="100000"/>
                  </a:lnSpc>
                  <a:spcBef>
                    <a:spcPts val="0"/>
                  </a:spcBef>
                  <a:spcAft>
                    <a:spcPts val="0"/>
                  </a:spcAft>
                  <a:buClr>
                    <a:srgbClr val="000000">
                      <a:lumMod val="75000"/>
                      <a:lumOff val="25000"/>
                    </a:srgbClr>
                  </a:buClr>
                  <a:buSzTx/>
                  <a:buFontTx/>
                  <a:buNone/>
                  <a:tabLst/>
                  <a:defRPr/>
                </a:pPr>
                <a:r>
                  <a:rPr kumimoji="0" lang="en-US" sz="1200" b="1" i="0" u="none" strike="noStrike" kern="0" cap="none" spc="0" normalizeH="0" baseline="0" noProof="0" dirty="0">
                    <a:ln>
                      <a:noFill/>
                    </a:ln>
                    <a:solidFill>
                      <a:srgbClr val="000000">
                        <a:lumMod val="75000"/>
                        <a:lumOff val="25000"/>
                      </a:srgbClr>
                    </a:solidFill>
                    <a:effectLst/>
                    <a:uLnTx/>
                    <a:uFillTx/>
                    <a:cs typeface="Arial" panose="020B0604020202020204" pitchFamily="34" charset="0"/>
                  </a:rPr>
                  <a:t>Calculates custom metrics and publishes through JSON API</a:t>
                </a:r>
              </a:p>
            </p:txBody>
          </p:sp>
          <p:sp>
            <p:nvSpPr>
              <p:cNvPr id="93" name="Rectangle 92">
                <a:extLst>
                  <a:ext uri="{FF2B5EF4-FFF2-40B4-BE49-F238E27FC236}">
                    <a16:creationId xmlns:a16="http://schemas.microsoft.com/office/drawing/2014/main" id="{B13B48BB-2914-47D4-AE67-757A49764B8D}"/>
                  </a:ext>
                </a:extLst>
              </p:cNvPr>
              <p:cNvSpPr/>
              <p:nvPr/>
            </p:nvSpPr>
            <p:spPr>
              <a:xfrm>
                <a:off x="3192789" y="2420328"/>
                <a:ext cx="1297970" cy="369332"/>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b="1" i="0" u="none" strike="noStrike" kern="1200" cap="none" spc="0" normalizeH="0" baseline="0" noProof="0" dirty="0">
                    <a:ln>
                      <a:noFill/>
                    </a:ln>
                    <a:solidFill>
                      <a:srgbClr val="5DBAFF"/>
                    </a:solidFill>
                    <a:effectLst/>
                    <a:uLnTx/>
                    <a:uFillTx/>
                    <a:cs typeface="Arial" panose="020B0604020202020204" pitchFamily="34" charset="0"/>
                  </a:rPr>
                  <a:t>Calculator</a:t>
                </a:r>
              </a:p>
            </p:txBody>
          </p:sp>
        </p:grpSp>
        <p:sp>
          <p:nvSpPr>
            <p:cNvPr id="71" name="Round Same Side Corner Rectangle 38">
              <a:extLst>
                <a:ext uri="{FF2B5EF4-FFF2-40B4-BE49-F238E27FC236}">
                  <a16:creationId xmlns:a16="http://schemas.microsoft.com/office/drawing/2014/main" id="{7457AD65-FAD5-4ED5-B001-01694B506CAB}"/>
                </a:ext>
              </a:extLst>
            </p:cNvPr>
            <p:cNvSpPr/>
            <p:nvPr/>
          </p:nvSpPr>
          <p:spPr>
            <a:xfrm>
              <a:off x="7767393" y="1780976"/>
              <a:ext cx="661662" cy="659641"/>
            </a:xfrm>
            <a:prstGeom prst="ellipse">
              <a:avLst/>
            </a:prstGeom>
            <a:solidFill>
              <a:srgbClr val="5DBAFF"/>
            </a:solid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nvGrpSpPr>
            <p:cNvPr id="72" name="Group 71">
              <a:extLst>
                <a:ext uri="{FF2B5EF4-FFF2-40B4-BE49-F238E27FC236}">
                  <a16:creationId xmlns:a16="http://schemas.microsoft.com/office/drawing/2014/main" id="{D94412EB-2BF1-4E82-B0C0-397A9141D963}"/>
                </a:ext>
              </a:extLst>
            </p:cNvPr>
            <p:cNvGrpSpPr/>
            <p:nvPr/>
          </p:nvGrpSpPr>
          <p:grpSpPr>
            <a:xfrm>
              <a:off x="7255609" y="2113260"/>
              <a:ext cx="1615288" cy="1567200"/>
              <a:chOff x="3034129" y="2059920"/>
              <a:chExt cx="1615288" cy="1567200"/>
            </a:xfrm>
          </p:grpSpPr>
          <p:sp>
            <p:nvSpPr>
              <p:cNvPr id="90" name="Rectangle: Rounded Corners 215">
                <a:extLst>
                  <a:ext uri="{FF2B5EF4-FFF2-40B4-BE49-F238E27FC236}">
                    <a16:creationId xmlns:a16="http://schemas.microsoft.com/office/drawing/2014/main" id="{DA08F55C-9C0B-48B4-B7E1-D906825A019F}"/>
                  </a:ext>
                </a:extLst>
              </p:cNvPr>
              <p:cNvSpPr/>
              <p:nvPr/>
            </p:nvSpPr>
            <p:spPr>
              <a:xfrm>
                <a:off x="3034129" y="2059920"/>
                <a:ext cx="1615288" cy="1567200"/>
              </a:xfrm>
              <a:custGeom>
                <a:avLst/>
                <a:gdLst>
                  <a:gd name="connsiteX0" fmla="*/ 0 w 1615288"/>
                  <a:gd name="connsiteY0" fmla="*/ 269220 h 1836420"/>
                  <a:gd name="connsiteX1" fmla="*/ 269220 w 1615288"/>
                  <a:gd name="connsiteY1" fmla="*/ 0 h 1836420"/>
                  <a:gd name="connsiteX2" fmla="*/ 1346068 w 1615288"/>
                  <a:gd name="connsiteY2" fmla="*/ 0 h 1836420"/>
                  <a:gd name="connsiteX3" fmla="*/ 1615288 w 1615288"/>
                  <a:gd name="connsiteY3" fmla="*/ 269220 h 1836420"/>
                  <a:gd name="connsiteX4" fmla="*/ 1615288 w 1615288"/>
                  <a:gd name="connsiteY4" fmla="*/ 1567200 h 1836420"/>
                  <a:gd name="connsiteX5" fmla="*/ 1346068 w 1615288"/>
                  <a:gd name="connsiteY5" fmla="*/ 1836420 h 1836420"/>
                  <a:gd name="connsiteX6" fmla="*/ 269220 w 1615288"/>
                  <a:gd name="connsiteY6" fmla="*/ 1836420 h 1836420"/>
                  <a:gd name="connsiteX7" fmla="*/ 0 w 1615288"/>
                  <a:gd name="connsiteY7" fmla="*/ 1567200 h 1836420"/>
                  <a:gd name="connsiteX8" fmla="*/ 0 w 1615288"/>
                  <a:gd name="connsiteY8" fmla="*/ 269220 h 1836420"/>
                  <a:gd name="connsiteX0" fmla="*/ 269220 w 1615288"/>
                  <a:gd name="connsiteY0" fmla="*/ 0 h 1836420"/>
                  <a:gd name="connsiteX1" fmla="*/ 1346068 w 1615288"/>
                  <a:gd name="connsiteY1" fmla="*/ 0 h 1836420"/>
                  <a:gd name="connsiteX2" fmla="*/ 1615288 w 1615288"/>
                  <a:gd name="connsiteY2" fmla="*/ 269220 h 1836420"/>
                  <a:gd name="connsiteX3" fmla="*/ 1615288 w 1615288"/>
                  <a:gd name="connsiteY3" fmla="*/ 1567200 h 1836420"/>
                  <a:gd name="connsiteX4" fmla="*/ 1346068 w 1615288"/>
                  <a:gd name="connsiteY4" fmla="*/ 1836420 h 1836420"/>
                  <a:gd name="connsiteX5" fmla="*/ 269220 w 1615288"/>
                  <a:gd name="connsiteY5" fmla="*/ 1836420 h 1836420"/>
                  <a:gd name="connsiteX6" fmla="*/ 0 w 1615288"/>
                  <a:gd name="connsiteY6" fmla="*/ 1567200 h 1836420"/>
                  <a:gd name="connsiteX7" fmla="*/ 0 w 1615288"/>
                  <a:gd name="connsiteY7" fmla="*/ 269220 h 1836420"/>
                  <a:gd name="connsiteX8" fmla="*/ 360660 w 1615288"/>
                  <a:gd name="connsiteY8" fmla="*/ 91440 h 1836420"/>
                  <a:gd name="connsiteX0" fmla="*/ 269220 w 1615288"/>
                  <a:gd name="connsiteY0" fmla="*/ 0 h 1836420"/>
                  <a:gd name="connsiteX1" fmla="*/ 1346068 w 1615288"/>
                  <a:gd name="connsiteY1" fmla="*/ 0 h 1836420"/>
                  <a:gd name="connsiteX2" fmla="*/ 1615288 w 1615288"/>
                  <a:gd name="connsiteY2" fmla="*/ 269220 h 1836420"/>
                  <a:gd name="connsiteX3" fmla="*/ 1615288 w 1615288"/>
                  <a:gd name="connsiteY3" fmla="*/ 1567200 h 1836420"/>
                  <a:gd name="connsiteX4" fmla="*/ 1346068 w 1615288"/>
                  <a:gd name="connsiteY4" fmla="*/ 1836420 h 1836420"/>
                  <a:gd name="connsiteX5" fmla="*/ 269220 w 1615288"/>
                  <a:gd name="connsiteY5" fmla="*/ 1836420 h 1836420"/>
                  <a:gd name="connsiteX6" fmla="*/ 0 w 1615288"/>
                  <a:gd name="connsiteY6" fmla="*/ 1567200 h 1836420"/>
                  <a:gd name="connsiteX7" fmla="*/ 0 w 1615288"/>
                  <a:gd name="connsiteY7" fmla="*/ 269220 h 1836420"/>
                  <a:gd name="connsiteX0" fmla="*/ 1346068 w 1615288"/>
                  <a:gd name="connsiteY0" fmla="*/ 0 h 1836420"/>
                  <a:gd name="connsiteX1" fmla="*/ 1615288 w 1615288"/>
                  <a:gd name="connsiteY1" fmla="*/ 269220 h 1836420"/>
                  <a:gd name="connsiteX2" fmla="*/ 1615288 w 1615288"/>
                  <a:gd name="connsiteY2" fmla="*/ 1567200 h 1836420"/>
                  <a:gd name="connsiteX3" fmla="*/ 1346068 w 1615288"/>
                  <a:gd name="connsiteY3" fmla="*/ 1836420 h 1836420"/>
                  <a:gd name="connsiteX4" fmla="*/ 269220 w 1615288"/>
                  <a:gd name="connsiteY4" fmla="*/ 1836420 h 1836420"/>
                  <a:gd name="connsiteX5" fmla="*/ 0 w 1615288"/>
                  <a:gd name="connsiteY5" fmla="*/ 1567200 h 1836420"/>
                  <a:gd name="connsiteX6" fmla="*/ 0 w 1615288"/>
                  <a:gd name="connsiteY6" fmla="*/ 269220 h 1836420"/>
                  <a:gd name="connsiteX0" fmla="*/ 1615288 w 1615288"/>
                  <a:gd name="connsiteY0" fmla="*/ 0 h 1567200"/>
                  <a:gd name="connsiteX1" fmla="*/ 1615288 w 1615288"/>
                  <a:gd name="connsiteY1" fmla="*/ 1297980 h 1567200"/>
                  <a:gd name="connsiteX2" fmla="*/ 1346068 w 1615288"/>
                  <a:gd name="connsiteY2" fmla="*/ 1567200 h 1567200"/>
                  <a:gd name="connsiteX3" fmla="*/ 269220 w 1615288"/>
                  <a:gd name="connsiteY3" fmla="*/ 1567200 h 1567200"/>
                  <a:gd name="connsiteX4" fmla="*/ 0 w 1615288"/>
                  <a:gd name="connsiteY4" fmla="*/ 1297980 h 1567200"/>
                  <a:gd name="connsiteX5" fmla="*/ 0 w 1615288"/>
                  <a:gd name="connsiteY5" fmla="*/ 0 h 1567200"/>
                  <a:gd name="connsiteX0" fmla="*/ 1615288 w 1615288"/>
                  <a:gd name="connsiteY0" fmla="*/ 0 h 1567200"/>
                  <a:gd name="connsiteX1" fmla="*/ 1615288 w 1615288"/>
                  <a:gd name="connsiteY1" fmla="*/ 1297980 h 1567200"/>
                  <a:gd name="connsiteX2" fmla="*/ 1346068 w 1615288"/>
                  <a:gd name="connsiteY2" fmla="*/ 1567200 h 1567200"/>
                  <a:gd name="connsiteX3" fmla="*/ 269220 w 1615288"/>
                  <a:gd name="connsiteY3" fmla="*/ 1567200 h 1567200"/>
                  <a:gd name="connsiteX4" fmla="*/ 0 w 1615288"/>
                  <a:gd name="connsiteY4" fmla="*/ 1297980 h 156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5288" h="1567200">
                    <a:moveTo>
                      <a:pt x="1615288" y="0"/>
                    </a:moveTo>
                    <a:lnTo>
                      <a:pt x="1615288" y="1297980"/>
                    </a:lnTo>
                    <a:cubicBezTo>
                      <a:pt x="1615288" y="1446666"/>
                      <a:pt x="1494754" y="1567200"/>
                      <a:pt x="1346068" y="1567200"/>
                    </a:cubicBezTo>
                    <a:lnTo>
                      <a:pt x="269220" y="1567200"/>
                    </a:lnTo>
                    <a:cubicBezTo>
                      <a:pt x="120534" y="1567200"/>
                      <a:pt x="0" y="1446666"/>
                      <a:pt x="0" y="1297980"/>
                    </a:cubicBezTo>
                  </a:path>
                </a:pathLst>
              </a:custGeom>
              <a:noFill/>
              <a:ln w="6350" cap="flat" cmpd="sng" algn="ctr">
                <a:solidFill>
                  <a:srgbClr val="5DBAFF"/>
                </a:solidFill>
                <a:prstDash val="solid"/>
                <a:miter lim="800000"/>
              </a:ln>
              <a:effectLst/>
            </p:spPr>
            <p:txBody>
              <a:bodyPr rtlCol="0" anchor="ctr"/>
              <a:lstStyle/>
              <a:p>
                <a:pPr algn="ctr" defTabSz="685800"/>
                <a:endParaRPr lang="en-IN" sz="1350" kern="0" dirty="0">
                  <a:solidFill>
                    <a:prstClr val="white"/>
                  </a:solidFill>
                  <a:latin typeface="Arial" panose="020B0604020202020204" pitchFamily="34" charset="0"/>
                  <a:cs typeface="Arial" panose="020B0604020202020204" pitchFamily="34" charset="0"/>
                </a:endParaRPr>
              </a:p>
            </p:txBody>
          </p:sp>
          <p:cxnSp>
            <p:nvCxnSpPr>
              <p:cNvPr id="91" name="Straight Connector 90">
                <a:extLst>
                  <a:ext uri="{FF2B5EF4-FFF2-40B4-BE49-F238E27FC236}">
                    <a16:creationId xmlns:a16="http://schemas.microsoft.com/office/drawing/2014/main" id="{490EC459-AB45-479B-9B29-D0AC9C3493EE}"/>
                  </a:ext>
                </a:extLst>
              </p:cNvPr>
              <p:cNvCxnSpPr>
                <a:cxnSpLocks/>
              </p:cNvCxnSpPr>
              <p:nvPr/>
            </p:nvCxnSpPr>
            <p:spPr>
              <a:xfrm>
                <a:off x="3034129" y="2590800"/>
                <a:ext cx="0" cy="800100"/>
              </a:xfrm>
              <a:prstGeom prst="line">
                <a:avLst/>
              </a:prstGeom>
              <a:noFill/>
              <a:ln w="6350" cap="flat" cmpd="sng" algn="ctr">
                <a:solidFill>
                  <a:srgbClr val="5DBAFF"/>
                </a:solidFill>
                <a:prstDash val="solid"/>
                <a:miter lim="800000"/>
              </a:ln>
              <a:effectLst/>
            </p:spPr>
          </p:cxnSp>
        </p:grpSp>
        <p:sp>
          <p:nvSpPr>
            <p:cNvPr id="73" name="Oval 72">
              <a:extLst>
                <a:ext uri="{FF2B5EF4-FFF2-40B4-BE49-F238E27FC236}">
                  <a16:creationId xmlns:a16="http://schemas.microsoft.com/office/drawing/2014/main" id="{B1D98B0C-94CC-441C-A0AD-F68899193B84}"/>
                </a:ext>
              </a:extLst>
            </p:cNvPr>
            <p:cNvSpPr/>
            <p:nvPr/>
          </p:nvSpPr>
          <p:spPr>
            <a:xfrm>
              <a:off x="7223587" y="2619738"/>
              <a:ext cx="64008" cy="64008"/>
            </a:xfrm>
            <a:prstGeom prst="ellipse">
              <a:avLst/>
            </a:prstGeom>
            <a:solidFill>
              <a:srgbClr val="5DB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rial" panose="020B0604020202020204" pitchFamily="34" charset="0"/>
                <a:cs typeface="Arial" panose="020B0604020202020204" pitchFamily="34" charset="0"/>
              </a:endParaRPr>
            </a:p>
          </p:txBody>
        </p:sp>
        <p:sp>
          <p:nvSpPr>
            <p:cNvPr id="88" name="TextBox 87">
              <a:extLst>
                <a:ext uri="{FF2B5EF4-FFF2-40B4-BE49-F238E27FC236}">
                  <a16:creationId xmlns:a16="http://schemas.microsoft.com/office/drawing/2014/main" id="{591FF56D-C59B-4FEB-83F5-7A84E44D7782}"/>
                </a:ext>
              </a:extLst>
            </p:cNvPr>
            <p:cNvSpPr txBox="1"/>
            <p:nvPr/>
          </p:nvSpPr>
          <p:spPr>
            <a:xfrm>
              <a:off x="732468" y="1163604"/>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X</a:t>
              </a:r>
            </a:p>
          </p:txBody>
        </p:sp>
        <p:sp>
          <p:nvSpPr>
            <p:cNvPr id="75" name="Freeform: Shape 74">
              <a:extLst>
                <a:ext uri="{FF2B5EF4-FFF2-40B4-BE49-F238E27FC236}">
                  <a16:creationId xmlns:a16="http://schemas.microsoft.com/office/drawing/2014/main" id="{F3E73EDB-58B6-4A5B-8F8B-2B33987E2317}"/>
                </a:ext>
              </a:extLst>
            </p:cNvPr>
            <p:cNvSpPr/>
            <p:nvPr/>
          </p:nvSpPr>
          <p:spPr>
            <a:xfrm>
              <a:off x="5716974" y="1916018"/>
              <a:ext cx="381000" cy="381000"/>
            </a:xfrm>
            <a:custGeom>
              <a:avLst/>
              <a:gdLst>
                <a:gd name="connsiteX0" fmla="*/ 2438400 w 4572000"/>
                <a:gd name="connsiteY0" fmla="*/ 3581400 h 4572000"/>
                <a:gd name="connsiteX1" fmla="*/ 4038600 w 4572000"/>
                <a:gd name="connsiteY1" fmla="*/ 3581400 h 4572000"/>
                <a:gd name="connsiteX2" fmla="*/ 4114800 w 4572000"/>
                <a:gd name="connsiteY2" fmla="*/ 3657600 h 4572000"/>
                <a:gd name="connsiteX3" fmla="*/ 4038600 w 4572000"/>
                <a:gd name="connsiteY3" fmla="*/ 3733800 h 4572000"/>
                <a:gd name="connsiteX4" fmla="*/ 2438400 w 4572000"/>
                <a:gd name="connsiteY4" fmla="*/ 3733800 h 4572000"/>
                <a:gd name="connsiteX5" fmla="*/ 2362200 w 4572000"/>
                <a:gd name="connsiteY5" fmla="*/ 3657600 h 4572000"/>
                <a:gd name="connsiteX6" fmla="*/ 2438400 w 4572000"/>
                <a:gd name="connsiteY6" fmla="*/ 3581400 h 4572000"/>
                <a:gd name="connsiteX7" fmla="*/ 2281286 w 4572000"/>
                <a:gd name="connsiteY7" fmla="*/ 3217956 h 4572000"/>
                <a:gd name="connsiteX8" fmla="*/ 2336444 w 4572000"/>
                <a:gd name="connsiteY8" fmla="*/ 3236900 h 4572000"/>
                <a:gd name="connsiteX9" fmla="*/ 2336490 w 4572000"/>
                <a:gd name="connsiteY9" fmla="*/ 3236938 h 4572000"/>
                <a:gd name="connsiteX10" fmla="*/ 2343150 w 4572000"/>
                <a:gd name="connsiteY10" fmla="*/ 3344494 h 4572000"/>
                <a:gd name="connsiteX11" fmla="*/ 152400 w 4572000"/>
                <a:gd name="connsiteY11" fmla="*/ 3542081 h 4572000"/>
                <a:gd name="connsiteX12" fmla="*/ 152400 w 4572000"/>
                <a:gd name="connsiteY12" fmla="*/ 3657600 h 4572000"/>
                <a:gd name="connsiteX13" fmla="*/ 76200 w 4572000"/>
                <a:gd name="connsiteY13" fmla="*/ 3733800 h 4572000"/>
                <a:gd name="connsiteX14" fmla="*/ 0 w 4572000"/>
                <a:gd name="connsiteY14" fmla="*/ 3657600 h 4572000"/>
                <a:gd name="connsiteX15" fmla="*/ 0 w 4572000"/>
                <a:gd name="connsiteY15" fmla="*/ 3352800 h 4572000"/>
                <a:gd name="connsiteX16" fmla="*/ 76200 w 4572000"/>
                <a:gd name="connsiteY16" fmla="*/ 3276600 h 4572000"/>
                <a:gd name="connsiteX17" fmla="*/ 381000 w 4572000"/>
                <a:gd name="connsiteY17" fmla="*/ 3276600 h 4572000"/>
                <a:gd name="connsiteX18" fmla="*/ 457200 w 4572000"/>
                <a:gd name="connsiteY18" fmla="*/ 3352800 h 4572000"/>
                <a:gd name="connsiteX19" fmla="*/ 381000 w 4572000"/>
                <a:gd name="connsiteY19" fmla="*/ 3429000 h 4572000"/>
                <a:gd name="connsiteX20" fmla="*/ 255651 w 4572000"/>
                <a:gd name="connsiteY20" fmla="*/ 3429000 h 4572000"/>
                <a:gd name="connsiteX21" fmla="*/ 2228850 w 4572000"/>
                <a:gd name="connsiteY21" fmla="*/ 3243605 h 4572000"/>
                <a:gd name="connsiteX22" fmla="*/ 2228888 w 4572000"/>
                <a:gd name="connsiteY22" fmla="*/ 3243560 h 4572000"/>
                <a:gd name="connsiteX23" fmla="*/ 2281286 w 4572000"/>
                <a:gd name="connsiteY23" fmla="*/ 3217956 h 4572000"/>
                <a:gd name="connsiteX24" fmla="*/ 2667000 w 4572000"/>
                <a:gd name="connsiteY24" fmla="*/ 3124200 h 4572000"/>
                <a:gd name="connsiteX25" fmla="*/ 4038600 w 4572000"/>
                <a:gd name="connsiteY25" fmla="*/ 3124200 h 4572000"/>
                <a:gd name="connsiteX26" fmla="*/ 4114800 w 4572000"/>
                <a:gd name="connsiteY26" fmla="*/ 3200400 h 4572000"/>
                <a:gd name="connsiteX27" fmla="*/ 4038600 w 4572000"/>
                <a:gd name="connsiteY27" fmla="*/ 3276600 h 4572000"/>
                <a:gd name="connsiteX28" fmla="*/ 2667000 w 4572000"/>
                <a:gd name="connsiteY28" fmla="*/ 3276600 h 4572000"/>
                <a:gd name="connsiteX29" fmla="*/ 2590800 w 4572000"/>
                <a:gd name="connsiteY29" fmla="*/ 3200400 h 4572000"/>
                <a:gd name="connsiteX30" fmla="*/ 2667000 w 4572000"/>
                <a:gd name="connsiteY30" fmla="*/ 3124200 h 4572000"/>
                <a:gd name="connsiteX31" fmla="*/ 2667000 w 4572000"/>
                <a:gd name="connsiteY31" fmla="*/ 2667000 h 4572000"/>
                <a:gd name="connsiteX32" fmla="*/ 4038600 w 4572000"/>
                <a:gd name="connsiteY32" fmla="*/ 2667000 h 4572000"/>
                <a:gd name="connsiteX33" fmla="*/ 4114800 w 4572000"/>
                <a:gd name="connsiteY33" fmla="*/ 2743200 h 4572000"/>
                <a:gd name="connsiteX34" fmla="*/ 4038600 w 4572000"/>
                <a:gd name="connsiteY34" fmla="*/ 2819400 h 4572000"/>
                <a:gd name="connsiteX35" fmla="*/ 2667000 w 4572000"/>
                <a:gd name="connsiteY35" fmla="*/ 2819400 h 4572000"/>
                <a:gd name="connsiteX36" fmla="*/ 2590800 w 4572000"/>
                <a:gd name="connsiteY36" fmla="*/ 2743200 h 4572000"/>
                <a:gd name="connsiteX37" fmla="*/ 2667000 w 4572000"/>
                <a:gd name="connsiteY37" fmla="*/ 2667000 h 4572000"/>
                <a:gd name="connsiteX38" fmla="*/ 2667000 w 4572000"/>
                <a:gd name="connsiteY38" fmla="*/ 2209800 h 4572000"/>
                <a:gd name="connsiteX39" fmla="*/ 4038600 w 4572000"/>
                <a:gd name="connsiteY39" fmla="*/ 2209800 h 4572000"/>
                <a:gd name="connsiteX40" fmla="*/ 4114800 w 4572000"/>
                <a:gd name="connsiteY40" fmla="*/ 2286000 h 4572000"/>
                <a:gd name="connsiteX41" fmla="*/ 4038600 w 4572000"/>
                <a:gd name="connsiteY41" fmla="*/ 2362200 h 4572000"/>
                <a:gd name="connsiteX42" fmla="*/ 2667000 w 4572000"/>
                <a:gd name="connsiteY42" fmla="*/ 2362200 h 4572000"/>
                <a:gd name="connsiteX43" fmla="*/ 2590800 w 4572000"/>
                <a:gd name="connsiteY43" fmla="*/ 2286000 h 4572000"/>
                <a:gd name="connsiteX44" fmla="*/ 2667000 w 4572000"/>
                <a:gd name="connsiteY44" fmla="*/ 2209800 h 4572000"/>
                <a:gd name="connsiteX45" fmla="*/ 1143000 w 4572000"/>
                <a:gd name="connsiteY45" fmla="*/ 1981200 h 4572000"/>
                <a:gd name="connsiteX46" fmla="*/ 838200 w 4572000"/>
                <a:gd name="connsiteY46" fmla="*/ 2286000 h 4572000"/>
                <a:gd name="connsiteX47" fmla="*/ 1143000 w 4572000"/>
                <a:gd name="connsiteY47" fmla="*/ 2590800 h 4572000"/>
                <a:gd name="connsiteX48" fmla="*/ 1447800 w 4572000"/>
                <a:gd name="connsiteY48" fmla="*/ 2286000 h 4572000"/>
                <a:gd name="connsiteX49" fmla="*/ 1143000 w 4572000"/>
                <a:gd name="connsiteY49" fmla="*/ 1981200 h 4572000"/>
                <a:gd name="connsiteX50" fmla="*/ 1143000 w 4572000"/>
                <a:gd name="connsiteY50" fmla="*/ 1828800 h 4572000"/>
                <a:gd name="connsiteX51" fmla="*/ 1600200 w 4572000"/>
                <a:gd name="connsiteY51" fmla="*/ 2286000 h 4572000"/>
                <a:gd name="connsiteX52" fmla="*/ 1143000 w 4572000"/>
                <a:gd name="connsiteY52" fmla="*/ 2743200 h 4572000"/>
                <a:gd name="connsiteX53" fmla="*/ 685800 w 4572000"/>
                <a:gd name="connsiteY53" fmla="*/ 2286000 h 4572000"/>
                <a:gd name="connsiteX54" fmla="*/ 1143000 w 4572000"/>
                <a:gd name="connsiteY54" fmla="*/ 1828800 h 4572000"/>
                <a:gd name="connsiteX55" fmla="*/ 2667000 w 4572000"/>
                <a:gd name="connsiteY55" fmla="*/ 1752600 h 4572000"/>
                <a:gd name="connsiteX56" fmla="*/ 4038600 w 4572000"/>
                <a:gd name="connsiteY56" fmla="*/ 1752600 h 4572000"/>
                <a:gd name="connsiteX57" fmla="*/ 4114800 w 4572000"/>
                <a:gd name="connsiteY57" fmla="*/ 1828800 h 4572000"/>
                <a:gd name="connsiteX58" fmla="*/ 4038600 w 4572000"/>
                <a:gd name="connsiteY58" fmla="*/ 1905000 h 4572000"/>
                <a:gd name="connsiteX59" fmla="*/ 2667000 w 4572000"/>
                <a:gd name="connsiteY59" fmla="*/ 1905000 h 4572000"/>
                <a:gd name="connsiteX60" fmla="*/ 2590800 w 4572000"/>
                <a:gd name="connsiteY60" fmla="*/ 1828800 h 4572000"/>
                <a:gd name="connsiteX61" fmla="*/ 2667000 w 4572000"/>
                <a:gd name="connsiteY61" fmla="*/ 1752600 h 4572000"/>
                <a:gd name="connsiteX62" fmla="*/ 2667000 w 4572000"/>
                <a:gd name="connsiteY62" fmla="*/ 1295400 h 4572000"/>
                <a:gd name="connsiteX63" fmla="*/ 4038600 w 4572000"/>
                <a:gd name="connsiteY63" fmla="*/ 1295400 h 4572000"/>
                <a:gd name="connsiteX64" fmla="*/ 4114800 w 4572000"/>
                <a:gd name="connsiteY64" fmla="*/ 1371600 h 4572000"/>
                <a:gd name="connsiteX65" fmla="*/ 4038600 w 4572000"/>
                <a:gd name="connsiteY65" fmla="*/ 1447800 h 4572000"/>
                <a:gd name="connsiteX66" fmla="*/ 2667000 w 4572000"/>
                <a:gd name="connsiteY66" fmla="*/ 1447800 h 4572000"/>
                <a:gd name="connsiteX67" fmla="*/ 2590800 w 4572000"/>
                <a:gd name="connsiteY67" fmla="*/ 1371600 h 4572000"/>
                <a:gd name="connsiteX68" fmla="*/ 2667000 w 4572000"/>
                <a:gd name="connsiteY68" fmla="*/ 1295400 h 4572000"/>
                <a:gd name="connsiteX69" fmla="*/ 990600 w 4572000"/>
                <a:gd name="connsiteY69" fmla="*/ 1295400 h 4572000"/>
                <a:gd name="connsiteX70" fmla="*/ 990600 w 4572000"/>
                <a:gd name="connsiteY70" fmla="*/ 1559052 h 4572000"/>
                <a:gd name="connsiteX71" fmla="*/ 937793 w 4572000"/>
                <a:gd name="connsiteY71" fmla="*/ 1631594 h 4572000"/>
                <a:gd name="connsiteX72" fmla="*/ 827608 w 4572000"/>
                <a:gd name="connsiteY72" fmla="*/ 1677695 h 4572000"/>
                <a:gd name="connsiteX73" fmla="*/ 737083 w 4572000"/>
                <a:gd name="connsiteY73" fmla="*/ 1664741 h 4572000"/>
                <a:gd name="connsiteX74" fmla="*/ 550164 w 4572000"/>
                <a:gd name="connsiteY74" fmla="*/ 1477823 h 4572000"/>
                <a:gd name="connsiteX75" fmla="*/ 335280 w 4572000"/>
                <a:gd name="connsiteY75" fmla="*/ 1693164 h 4572000"/>
                <a:gd name="connsiteX76" fmla="*/ 522122 w 4572000"/>
                <a:gd name="connsiteY76" fmla="*/ 1880083 h 4572000"/>
                <a:gd name="connsiteX77" fmla="*/ 535076 w 4572000"/>
                <a:gd name="connsiteY77" fmla="*/ 1970532 h 4572000"/>
                <a:gd name="connsiteX78" fmla="*/ 489356 w 4572000"/>
                <a:gd name="connsiteY78" fmla="*/ 2080717 h 4572000"/>
                <a:gd name="connsiteX79" fmla="*/ 416052 w 4572000"/>
                <a:gd name="connsiteY79" fmla="*/ 2133600 h 4572000"/>
                <a:gd name="connsiteX80" fmla="*/ 152400 w 4572000"/>
                <a:gd name="connsiteY80" fmla="*/ 2133600 h 4572000"/>
                <a:gd name="connsiteX81" fmla="*/ 152400 w 4572000"/>
                <a:gd name="connsiteY81" fmla="*/ 2438400 h 4572000"/>
                <a:gd name="connsiteX82" fmla="*/ 416052 w 4572000"/>
                <a:gd name="connsiteY82" fmla="*/ 2438400 h 4572000"/>
                <a:gd name="connsiteX83" fmla="*/ 488594 w 4572000"/>
                <a:gd name="connsiteY83" fmla="*/ 2491283 h 4572000"/>
                <a:gd name="connsiteX84" fmla="*/ 534314 w 4572000"/>
                <a:gd name="connsiteY84" fmla="*/ 2601468 h 4572000"/>
                <a:gd name="connsiteX85" fmla="*/ 521360 w 4572000"/>
                <a:gd name="connsiteY85" fmla="*/ 2691917 h 4572000"/>
                <a:gd name="connsiteX86" fmla="*/ 335280 w 4572000"/>
                <a:gd name="connsiteY86" fmla="*/ 2878836 h 4572000"/>
                <a:gd name="connsiteX87" fmla="*/ 550164 w 4572000"/>
                <a:gd name="connsiteY87" fmla="*/ 3094177 h 4572000"/>
                <a:gd name="connsiteX88" fmla="*/ 737083 w 4572000"/>
                <a:gd name="connsiteY88" fmla="*/ 2907259 h 4572000"/>
                <a:gd name="connsiteX89" fmla="*/ 827608 w 4572000"/>
                <a:gd name="connsiteY89" fmla="*/ 2894305 h 4572000"/>
                <a:gd name="connsiteX90" fmla="*/ 937793 w 4572000"/>
                <a:gd name="connsiteY90" fmla="*/ 2940406 h 4572000"/>
                <a:gd name="connsiteX91" fmla="*/ 990600 w 4572000"/>
                <a:gd name="connsiteY91" fmla="*/ 3012948 h 4572000"/>
                <a:gd name="connsiteX92" fmla="*/ 990600 w 4572000"/>
                <a:gd name="connsiteY92" fmla="*/ 3276600 h 4572000"/>
                <a:gd name="connsiteX93" fmla="*/ 1295400 w 4572000"/>
                <a:gd name="connsiteY93" fmla="*/ 3276600 h 4572000"/>
                <a:gd name="connsiteX94" fmla="*/ 1295400 w 4572000"/>
                <a:gd name="connsiteY94" fmla="*/ 3012948 h 4572000"/>
                <a:gd name="connsiteX95" fmla="*/ 1348207 w 4572000"/>
                <a:gd name="connsiteY95" fmla="*/ 2940406 h 4572000"/>
                <a:gd name="connsiteX96" fmla="*/ 1458392 w 4572000"/>
                <a:gd name="connsiteY96" fmla="*/ 2894305 h 4572000"/>
                <a:gd name="connsiteX97" fmla="*/ 1548917 w 4572000"/>
                <a:gd name="connsiteY97" fmla="*/ 2907259 h 4572000"/>
                <a:gd name="connsiteX98" fmla="*/ 1735836 w 4572000"/>
                <a:gd name="connsiteY98" fmla="*/ 3094177 h 4572000"/>
                <a:gd name="connsiteX99" fmla="*/ 1951101 w 4572000"/>
                <a:gd name="connsiteY99" fmla="*/ 2878836 h 4572000"/>
                <a:gd name="connsiteX100" fmla="*/ 1764259 w 4572000"/>
                <a:gd name="connsiteY100" fmla="*/ 2691917 h 4572000"/>
                <a:gd name="connsiteX101" fmla="*/ 1751305 w 4572000"/>
                <a:gd name="connsiteY101" fmla="*/ 2601468 h 4572000"/>
                <a:gd name="connsiteX102" fmla="*/ 1797406 w 4572000"/>
                <a:gd name="connsiteY102" fmla="*/ 2491283 h 4572000"/>
                <a:gd name="connsiteX103" fmla="*/ 1869948 w 4572000"/>
                <a:gd name="connsiteY103" fmla="*/ 2438400 h 4572000"/>
                <a:gd name="connsiteX104" fmla="*/ 2133600 w 4572000"/>
                <a:gd name="connsiteY104" fmla="*/ 2438400 h 4572000"/>
                <a:gd name="connsiteX105" fmla="*/ 2133600 w 4572000"/>
                <a:gd name="connsiteY105" fmla="*/ 2133600 h 4572000"/>
                <a:gd name="connsiteX106" fmla="*/ 1869948 w 4572000"/>
                <a:gd name="connsiteY106" fmla="*/ 2133600 h 4572000"/>
                <a:gd name="connsiteX107" fmla="*/ 1797406 w 4572000"/>
                <a:gd name="connsiteY107" fmla="*/ 2080717 h 4572000"/>
                <a:gd name="connsiteX108" fmla="*/ 1751305 w 4572000"/>
                <a:gd name="connsiteY108" fmla="*/ 1970532 h 4572000"/>
                <a:gd name="connsiteX109" fmla="*/ 1764259 w 4572000"/>
                <a:gd name="connsiteY109" fmla="*/ 1880083 h 4572000"/>
                <a:gd name="connsiteX110" fmla="*/ 1951101 w 4572000"/>
                <a:gd name="connsiteY110" fmla="*/ 1693164 h 4572000"/>
                <a:gd name="connsiteX111" fmla="*/ 1735836 w 4572000"/>
                <a:gd name="connsiteY111" fmla="*/ 1477823 h 4572000"/>
                <a:gd name="connsiteX112" fmla="*/ 1548917 w 4572000"/>
                <a:gd name="connsiteY112" fmla="*/ 1664741 h 4572000"/>
                <a:gd name="connsiteX113" fmla="*/ 1458392 w 4572000"/>
                <a:gd name="connsiteY113" fmla="*/ 1677695 h 4572000"/>
                <a:gd name="connsiteX114" fmla="*/ 1348207 w 4572000"/>
                <a:gd name="connsiteY114" fmla="*/ 1631594 h 4572000"/>
                <a:gd name="connsiteX115" fmla="*/ 1295400 w 4572000"/>
                <a:gd name="connsiteY115" fmla="*/ 1559052 h 4572000"/>
                <a:gd name="connsiteX116" fmla="*/ 1295400 w 4572000"/>
                <a:gd name="connsiteY116" fmla="*/ 1295400 h 4572000"/>
                <a:gd name="connsiteX117" fmla="*/ 914400 w 4572000"/>
                <a:gd name="connsiteY117" fmla="*/ 1143000 h 4572000"/>
                <a:gd name="connsiteX118" fmla="*/ 1371600 w 4572000"/>
                <a:gd name="connsiteY118" fmla="*/ 1143000 h 4572000"/>
                <a:gd name="connsiteX119" fmla="*/ 1447800 w 4572000"/>
                <a:gd name="connsiteY119" fmla="*/ 1219200 h 4572000"/>
                <a:gd name="connsiteX120" fmla="*/ 1447800 w 4572000"/>
                <a:gd name="connsiteY120" fmla="*/ 1505179 h 4572000"/>
                <a:gd name="connsiteX121" fmla="*/ 1479728 w 4572000"/>
                <a:gd name="connsiteY121" fmla="*/ 1518437 h 4572000"/>
                <a:gd name="connsiteX122" fmla="*/ 1681963 w 4572000"/>
                <a:gd name="connsiteY122" fmla="*/ 1316203 h 4572000"/>
                <a:gd name="connsiteX123" fmla="*/ 1735836 w 4572000"/>
                <a:gd name="connsiteY123" fmla="*/ 1293876 h 4572000"/>
                <a:gd name="connsiteX124" fmla="*/ 1789709 w 4572000"/>
                <a:gd name="connsiteY124" fmla="*/ 1316203 h 4572000"/>
                <a:gd name="connsiteX125" fmla="*/ 2112797 w 4572000"/>
                <a:gd name="connsiteY125" fmla="*/ 1639291 h 4572000"/>
                <a:gd name="connsiteX126" fmla="*/ 2112797 w 4572000"/>
                <a:gd name="connsiteY126" fmla="*/ 1747037 h 4572000"/>
                <a:gd name="connsiteX127" fmla="*/ 1910563 w 4572000"/>
                <a:gd name="connsiteY127" fmla="*/ 1949272 h 4572000"/>
                <a:gd name="connsiteX128" fmla="*/ 1923821 w 4572000"/>
                <a:gd name="connsiteY128" fmla="*/ 1981200 h 4572000"/>
                <a:gd name="connsiteX129" fmla="*/ 2209800 w 4572000"/>
                <a:gd name="connsiteY129" fmla="*/ 1981200 h 4572000"/>
                <a:gd name="connsiteX130" fmla="*/ 2286000 w 4572000"/>
                <a:gd name="connsiteY130" fmla="*/ 2057400 h 4572000"/>
                <a:gd name="connsiteX131" fmla="*/ 2286000 w 4572000"/>
                <a:gd name="connsiteY131" fmla="*/ 2514600 h 4572000"/>
                <a:gd name="connsiteX132" fmla="*/ 2209800 w 4572000"/>
                <a:gd name="connsiteY132" fmla="*/ 2590800 h 4572000"/>
                <a:gd name="connsiteX133" fmla="*/ 1923821 w 4572000"/>
                <a:gd name="connsiteY133" fmla="*/ 2590800 h 4572000"/>
                <a:gd name="connsiteX134" fmla="*/ 1910563 w 4572000"/>
                <a:gd name="connsiteY134" fmla="*/ 2622652 h 4572000"/>
                <a:gd name="connsiteX135" fmla="*/ 2112797 w 4572000"/>
                <a:gd name="connsiteY135" fmla="*/ 2824963 h 4572000"/>
                <a:gd name="connsiteX136" fmla="*/ 2112797 w 4572000"/>
                <a:gd name="connsiteY136" fmla="*/ 2932709 h 4572000"/>
                <a:gd name="connsiteX137" fmla="*/ 1789709 w 4572000"/>
                <a:gd name="connsiteY137" fmla="*/ 3255798 h 4572000"/>
                <a:gd name="connsiteX138" fmla="*/ 1681963 w 4572000"/>
                <a:gd name="connsiteY138" fmla="*/ 3255798 h 4572000"/>
                <a:gd name="connsiteX139" fmla="*/ 1479728 w 4572000"/>
                <a:gd name="connsiteY139" fmla="*/ 3053563 h 4572000"/>
                <a:gd name="connsiteX140" fmla="*/ 1447800 w 4572000"/>
                <a:gd name="connsiteY140" fmla="*/ 3066822 h 4572000"/>
                <a:gd name="connsiteX141" fmla="*/ 1447800 w 4572000"/>
                <a:gd name="connsiteY141" fmla="*/ 3352800 h 4572000"/>
                <a:gd name="connsiteX142" fmla="*/ 1371600 w 4572000"/>
                <a:gd name="connsiteY142" fmla="*/ 3429000 h 4572000"/>
                <a:gd name="connsiteX143" fmla="*/ 914400 w 4572000"/>
                <a:gd name="connsiteY143" fmla="*/ 3429000 h 4572000"/>
                <a:gd name="connsiteX144" fmla="*/ 838200 w 4572000"/>
                <a:gd name="connsiteY144" fmla="*/ 3352800 h 4572000"/>
                <a:gd name="connsiteX145" fmla="*/ 838200 w 4572000"/>
                <a:gd name="connsiteY145" fmla="*/ 3066822 h 4572000"/>
                <a:gd name="connsiteX146" fmla="*/ 806272 w 4572000"/>
                <a:gd name="connsiteY146" fmla="*/ 3053563 h 4572000"/>
                <a:gd name="connsiteX147" fmla="*/ 604037 w 4572000"/>
                <a:gd name="connsiteY147" fmla="*/ 3255798 h 4572000"/>
                <a:gd name="connsiteX148" fmla="*/ 550164 w 4572000"/>
                <a:gd name="connsiteY148" fmla="*/ 3278124 h 4572000"/>
                <a:gd name="connsiteX149" fmla="*/ 496291 w 4572000"/>
                <a:gd name="connsiteY149" fmla="*/ 3255798 h 4572000"/>
                <a:gd name="connsiteX150" fmla="*/ 173203 w 4572000"/>
                <a:gd name="connsiteY150" fmla="*/ 2932709 h 4572000"/>
                <a:gd name="connsiteX151" fmla="*/ 173203 w 4572000"/>
                <a:gd name="connsiteY151" fmla="*/ 2824963 h 4572000"/>
                <a:gd name="connsiteX152" fmla="*/ 375437 w 4572000"/>
                <a:gd name="connsiteY152" fmla="*/ 2622652 h 4572000"/>
                <a:gd name="connsiteX153" fmla="*/ 362179 w 4572000"/>
                <a:gd name="connsiteY153" fmla="*/ 2590800 h 4572000"/>
                <a:gd name="connsiteX154" fmla="*/ 76200 w 4572000"/>
                <a:gd name="connsiteY154" fmla="*/ 2590800 h 4572000"/>
                <a:gd name="connsiteX155" fmla="*/ 0 w 4572000"/>
                <a:gd name="connsiteY155" fmla="*/ 2514600 h 4572000"/>
                <a:gd name="connsiteX156" fmla="*/ 0 w 4572000"/>
                <a:gd name="connsiteY156" fmla="*/ 2057400 h 4572000"/>
                <a:gd name="connsiteX157" fmla="*/ 76200 w 4572000"/>
                <a:gd name="connsiteY157" fmla="*/ 1981200 h 4572000"/>
                <a:gd name="connsiteX158" fmla="*/ 362179 w 4572000"/>
                <a:gd name="connsiteY158" fmla="*/ 1981200 h 4572000"/>
                <a:gd name="connsiteX159" fmla="*/ 375437 w 4572000"/>
                <a:gd name="connsiteY159" fmla="*/ 1949272 h 4572000"/>
                <a:gd name="connsiteX160" fmla="*/ 173203 w 4572000"/>
                <a:gd name="connsiteY160" fmla="*/ 1747037 h 4572000"/>
                <a:gd name="connsiteX161" fmla="*/ 173203 w 4572000"/>
                <a:gd name="connsiteY161" fmla="*/ 1639291 h 4572000"/>
                <a:gd name="connsiteX162" fmla="*/ 496291 w 4572000"/>
                <a:gd name="connsiteY162" fmla="*/ 1316203 h 4572000"/>
                <a:gd name="connsiteX163" fmla="*/ 604037 w 4572000"/>
                <a:gd name="connsiteY163" fmla="*/ 1316203 h 4572000"/>
                <a:gd name="connsiteX164" fmla="*/ 806272 w 4572000"/>
                <a:gd name="connsiteY164" fmla="*/ 1518437 h 4572000"/>
                <a:gd name="connsiteX165" fmla="*/ 838200 w 4572000"/>
                <a:gd name="connsiteY165" fmla="*/ 1505179 h 4572000"/>
                <a:gd name="connsiteX166" fmla="*/ 838200 w 4572000"/>
                <a:gd name="connsiteY166" fmla="*/ 1219200 h 4572000"/>
                <a:gd name="connsiteX167" fmla="*/ 914400 w 4572000"/>
                <a:gd name="connsiteY167" fmla="*/ 1143000 h 4572000"/>
                <a:gd name="connsiteX168" fmla="*/ 1159426 w 4572000"/>
                <a:gd name="connsiteY168" fmla="*/ 685879 h 4572000"/>
                <a:gd name="connsiteX169" fmla="*/ 2286000 w 4572000"/>
                <a:gd name="connsiteY169" fmla="*/ 1166317 h 4572000"/>
                <a:gd name="connsiteX170" fmla="*/ 2286000 w 4572000"/>
                <a:gd name="connsiteY170" fmla="*/ 1066800 h 4572000"/>
                <a:gd name="connsiteX171" fmla="*/ 2362200 w 4572000"/>
                <a:gd name="connsiteY171" fmla="*/ 990600 h 4572000"/>
                <a:gd name="connsiteX172" fmla="*/ 2438400 w 4572000"/>
                <a:gd name="connsiteY172" fmla="*/ 1066800 h 4572000"/>
                <a:gd name="connsiteX173" fmla="*/ 2438400 w 4572000"/>
                <a:gd name="connsiteY173" fmla="*/ 1371600 h 4572000"/>
                <a:gd name="connsiteX174" fmla="*/ 2362200 w 4572000"/>
                <a:gd name="connsiteY174" fmla="*/ 1447800 h 4572000"/>
                <a:gd name="connsiteX175" fmla="*/ 2057400 w 4572000"/>
                <a:gd name="connsiteY175" fmla="*/ 1447800 h 4572000"/>
                <a:gd name="connsiteX176" fmla="*/ 1981200 w 4572000"/>
                <a:gd name="connsiteY176" fmla="*/ 1371600 h 4572000"/>
                <a:gd name="connsiteX177" fmla="*/ 2057400 w 4572000"/>
                <a:gd name="connsiteY177" fmla="*/ 1295400 h 4572000"/>
                <a:gd name="connsiteX178" fmla="*/ 2198751 w 4572000"/>
                <a:gd name="connsiteY178" fmla="*/ 1295400 h 4572000"/>
                <a:gd name="connsiteX179" fmla="*/ 2176935 w 4572000"/>
                <a:gd name="connsiteY179" fmla="*/ 1272639 h 4572000"/>
                <a:gd name="connsiteX180" fmla="*/ 129540 w 4572000"/>
                <a:gd name="connsiteY180" fmla="*/ 1251813 h 4572000"/>
                <a:gd name="connsiteX181" fmla="*/ 23332 w 4572000"/>
                <a:gd name="connsiteY181" fmla="*/ 1250762 h 4572000"/>
                <a:gd name="connsiteX182" fmla="*/ 22860 w 4572000"/>
                <a:gd name="connsiteY182" fmla="*/ 1143000 h 4572000"/>
                <a:gd name="connsiteX183" fmla="*/ 23097 w 4572000"/>
                <a:gd name="connsiteY183" fmla="*/ 1142764 h 4572000"/>
                <a:gd name="connsiteX184" fmla="*/ 1159426 w 4572000"/>
                <a:gd name="connsiteY184" fmla="*/ 685879 h 4572000"/>
                <a:gd name="connsiteX185" fmla="*/ 3657600 w 4572000"/>
                <a:gd name="connsiteY185" fmla="*/ 260147 h 4572000"/>
                <a:gd name="connsiteX186" fmla="*/ 3657600 w 4572000"/>
                <a:gd name="connsiteY186" fmla="*/ 914400 h 4572000"/>
                <a:gd name="connsiteX187" fmla="*/ 4311853 w 4572000"/>
                <a:gd name="connsiteY187" fmla="*/ 914400 h 4572000"/>
                <a:gd name="connsiteX188" fmla="*/ 1371600 w 4572000"/>
                <a:gd name="connsiteY188" fmla="*/ 0 h 4572000"/>
                <a:gd name="connsiteX189" fmla="*/ 3581400 w 4572000"/>
                <a:gd name="connsiteY189" fmla="*/ 0 h 4572000"/>
                <a:gd name="connsiteX190" fmla="*/ 3635274 w 4572000"/>
                <a:gd name="connsiteY190" fmla="*/ 22327 h 4572000"/>
                <a:gd name="connsiteX191" fmla="*/ 4549674 w 4572000"/>
                <a:gd name="connsiteY191" fmla="*/ 936727 h 4572000"/>
                <a:gd name="connsiteX192" fmla="*/ 4572000 w 4572000"/>
                <a:gd name="connsiteY192" fmla="*/ 990600 h 4572000"/>
                <a:gd name="connsiteX193" fmla="*/ 4572000 w 4572000"/>
                <a:gd name="connsiteY193" fmla="*/ 4495800 h 4572000"/>
                <a:gd name="connsiteX194" fmla="*/ 4495800 w 4572000"/>
                <a:gd name="connsiteY194" fmla="*/ 4572000 h 4572000"/>
                <a:gd name="connsiteX195" fmla="*/ 1371600 w 4572000"/>
                <a:gd name="connsiteY195" fmla="*/ 4572000 h 4572000"/>
                <a:gd name="connsiteX196" fmla="*/ 1295400 w 4572000"/>
                <a:gd name="connsiteY196" fmla="*/ 4495800 h 4572000"/>
                <a:gd name="connsiteX197" fmla="*/ 1295400 w 4572000"/>
                <a:gd name="connsiteY197" fmla="*/ 4038600 h 4572000"/>
                <a:gd name="connsiteX198" fmla="*/ 1371600 w 4572000"/>
                <a:gd name="connsiteY198" fmla="*/ 3962400 h 4572000"/>
                <a:gd name="connsiteX199" fmla="*/ 1447800 w 4572000"/>
                <a:gd name="connsiteY199" fmla="*/ 4038600 h 4572000"/>
                <a:gd name="connsiteX200" fmla="*/ 1447800 w 4572000"/>
                <a:gd name="connsiteY200" fmla="*/ 4419600 h 4572000"/>
                <a:gd name="connsiteX201" fmla="*/ 4419600 w 4572000"/>
                <a:gd name="connsiteY201" fmla="*/ 4419600 h 4572000"/>
                <a:gd name="connsiteX202" fmla="*/ 4419600 w 4572000"/>
                <a:gd name="connsiteY202" fmla="*/ 1066800 h 4572000"/>
                <a:gd name="connsiteX203" fmla="*/ 3581400 w 4572000"/>
                <a:gd name="connsiteY203" fmla="*/ 1066800 h 4572000"/>
                <a:gd name="connsiteX204" fmla="*/ 3505200 w 4572000"/>
                <a:gd name="connsiteY204" fmla="*/ 990600 h 4572000"/>
                <a:gd name="connsiteX205" fmla="*/ 3505200 w 4572000"/>
                <a:gd name="connsiteY205" fmla="*/ 152400 h 4572000"/>
                <a:gd name="connsiteX206" fmla="*/ 1447800 w 4572000"/>
                <a:gd name="connsiteY206" fmla="*/ 152400 h 4572000"/>
                <a:gd name="connsiteX207" fmla="*/ 1447800 w 4572000"/>
                <a:gd name="connsiteY207" fmla="*/ 533400 h 4572000"/>
                <a:gd name="connsiteX208" fmla="*/ 1371600 w 4572000"/>
                <a:gd name="connsiteY208" fmla="*/ 609601 h 4572000"/>
                <a:gd name="connsiteX209" fmla="*/ 1295400 w 4572000"/>
                <a:gd name="connsiteY209" fmla="*/ 533400 h 4572000"/>
                <a:gd name="connsiteX210" fmla="*/ 1295400 w 4572000"/>
                <a:gd name="connsiteY210" fmla="*/ 76200 h 4572000"/>
                <a:gd name="connsiteX211" fmla="*/ 1371600 w 4572000"/>
                <a:gd name="connsiteY211"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4572000" h="4572000">
                  <a:moveTo>
                    <a:pt x="2438400" y="3581400"/>
                  </a:moveTo>
                  <a:lnTo>
                    <a:pt x="4038600" y="3581400"/>
                  </a:lnTo>
                  <a:cubicBezTo>
                    <a:pt x="4080685" y="3581400"/>
                    <a:pt x="4114800" y="3615515"/>
                    <a:pt x="4114800" y="3657600"/>
                  </a:cubicBezTo>
                  <a:cubicBezTo>
                    <a:pt x="4114800" y="3699685"/>
                    <a:pt x="4080685" y="3733800"/>
                    <a:pt x="4038600" y="3733800"/>
                  </a:cubicBezTo>
                  <a:lnTo>
                    <a:pt x="2438400" y="3733800"/>
                  </a:lnTo>
                  <a:cubicBezTo>
                    <a:pt x="2396315" y="3733800"/>
                    <a:pt x="2362200" y="3699685"/>
                    <a:pt x="2362200" y="3657600"/>
                  </a:cubicBezTo>
                  <a:cubicBezTo>
                    <a:pt x="2362200" y="3615515"/>
                    <a:pt x="2396315" y="3581400"/>
                    <a:pt x="2438400" y="3581400"/>
                  </a:cubicBezTo>
                  <a:close/>
                  <a:moveTo>
                    <a:pt x="2281286" y="3217956"/>
                  </a:moveTo>
                  <a:cubicBezTo>
                    <a:pt x="2300750" y="3216751"/>
                    <a:pt x="2320675" y="3222971"/>
                    <a:pt x="2336444" y="3236900"/>
                  </a:cubicBezTo>
                  <a:cubicBezTo>
                    <a:pt x="2336460" y="3236915"/>
                    <a:pt x="2336475" y="3236923"/>
                    <a:pt x="2336490" y="3236938"/>
                  </a:cubicBezTo>
                  <a:cubicBezTo>
                    <a:pt x="2368029" y="3264797"/>
                    <a:pt x="2371009" y="3312955"/>
                    <a:pt x="2343150" y="3344494"/>
                  </a:cubicBezTo>
                  <a:cubicBezTo>
                    <a:pt x="1781312" y="3981816"/>
                    <a:pt x="819203" y="4068585"/>
                    <a:pt x="152400" y="3542081"/>
                  </a:cubicBezTo>
                  <a:lnTo>
                    <a:pt x="152400" y="3657600"/>
                  </a:lnTo>
                  <a:cubicBezTo>
                    <a:pt x="152400" y="3699685"/>
                    <a:pt x="118284" y="3733800"/>
                    <a:pt x="76200" y="3733800"/>
                  </a:cubicBezTo>
                  <a:cubicBezTo>
                    <a:pt x="34116" y="3733800"/>
                    <a:pt x="0" y="3699685"/>
                    <a:pt x="0" y="3657600"/>
                  </a:cubicBezTo>
                  <a:lnTo>
                    <a:pt x="0" y="3352800"/>
                  </a:lnTo>
                  <a:cubicBezTo>
                    <a:pt x="0" y="3310715"/>
                    <a:pt x="34116" y="3276600"/>
                    <a:pt x="76200" y="3276600"/>
                  </a:cubicBezTo>
                  <a:lnTo>
                    <a:pt x="381000" y="3276600"/>
                  </a:lnTo>
                  <a:cubicBezTo>
                    <a:pt x="423084" y="3276600"/>
                    <a:pt x="457200" y="3310715"/>
                    <a:pt x="457200" y="3352800"/>
                  </a:cubicBezTo>
                  <a:cubicBezTo>
                    <a:pt x="457200" y="3394885"/>
                    <a:pt x="423084" y="3429000"/>
                    <a:pt x="381000" y="3429000"/>
                  </a:cubicBezTo>
                  <a:lnTo>
                    <a:pt x="255651" y="3429000"/>
                  </a:lnTo>
                  <a:cubicBezTo>
                    <a:pt x="858995" y="3898468"/>
                    <a:pt x="1723514" y="3817247"/>
                    <a:pt x="2228850" y="3243605"/>
                  </a:cubicBezTo>
                  <a:cubicBezTo>
                    <a:pt x="2228865" y="3243590"/>
                    <a:pt x="2228873" y="3243575"/>
                    <a:pt x="2228888" y="3243560"/>
                  </a:cubicBezTo>
                  <a:cubicBezTo>
                    <a:pt x="2242818" y="3227791"/>
                    <a:pt x="2261822" y="3219161"/>
                    <a:pt x="2281286" y="3217956"/>
                  </a:cubicBezTo>
                  <a:close/>
                  <a:moveTo>
                    <a:pt x="2667000" y="3124200"/>
                  </a:moveTo>
                  <a:lnTo>
                    <a:pt x="4038600" y="3124200"/>
                  </a:lnTo>
                  <a:cubicBezTo>
                    <a:pt x="4080685" y="3124200"/>
                    <a:pt x="4114800" y="3158315"/>
                    <a:pt x="4114800" y="3200400"/>
                  </a:cubicBezTo>
                  <a:cubicBezTo>
                    <a:pt x="4114800" y="3242485"/>
                    <a:pt x="4080685" y="3276600"/>
                    <a:pt x="4038600" y="3276600"/>
                  </a:cubicBezTo>
                  <a:lnTo>
                    <a:pt x="2667000" y="3276600"/>
                  </a:lnTo>
                  <a:cubicBezTo>
                    <a:pt x="2624915" y="3276600"/>
                    <a:pt x="2590800" y="3242485"/>
                    <a:pt x="2590800" y="3200400"/>
                  </a:cubicBezTo>
                  <a:cubicBezTo>
                    <a:pt x="2590800" y="3158315"/>
                    <a:pt x="2624915" y="3124200"/>
                    <a:pt x="2667000" y="3124200"/>
                  </a:cubicBezTo>
                  <a:close/>
                  <a:moveTo>
                    <a:pt x="2667000" y="2667000"/>
                  </a:moveTo>
                  <a:lnTo>
                    <a:pt x="4038600" y="2667000"/>
                  </a:lnTo>
                  <a:cubicBezTo>
                    <a:pt x="4080685" y="2667000"/>
                    <a:pt x="4114800" y="2701115"/>
                    <a:pt x="4114800" y="2743200"/>
                  </a:cubicBezTo>
                  <a:cubicBezTo>
                    <a:pt x="4114800" y="2785285"/>
                    <a:pt x="4080685" y="2819400"/>
                    <a:pt x="4038600" y="2819400"/>
                  </a:cubicBezTo>
                  <a:lnTo>
                    <a:pt x="2667000" y="2819400"/>
                  </a:lnTo>
                  <a:cubicBezTo>
                    <a:pt x="2624915" y="2819400"/>
                    <a:pt x="2590800" y="2785285"/>
                    <a:pt x="2590800" y="2743200"/>
                  </a:cubicBezTo>
                  <a:cubicBezTo>
                    <a:pt x="2590800" y="2701115"/>
                    <a:pt x="2624915" y="2667000"/>
                    <a:pt x="2667000" y="2667000"/>
                  </a:cubicBezTo>
                  <a:close/>
                  <a:moveTo>
                    <a:pt x="2667000" y="2209800"/>
                  </a:moveTo>
                  <a:lnTo>
                    <a:pt x="4038600" y="2209800"/>
                  </a:lnTo>
                  <a:cubicBezTo>
                    <a:pt x="4080685" y="2209800"/>
                    <a:pt x="4114800" y="2243915"/>
                    <a:pt x="4114800" y="2286000"/>
                  </a:cubicBezTo>
                  <a:cubicBezTo>
                    <a:pt x="4114800" y="2328085"/>
                    <a:pt x="4080685" y="2362200"/>
                    <a:pt x="4038600" y="2362200"/>
                  </a:cubicBezTo>
                  <a:lnTo>
                    <a:pt x="2667000" y="2362200"/>
                  </a:lnTo>
                  <a:cubicBezTo>
                    <a:pt x="2624915" y="2362200"/>
                    <a:pt x="2590800" y="2328085"/>
                    <a:pt x="2590800" y="2286000"/>
                  </a:cubicBezTo>
                  <a:cubicBezTo>
                    <a:pt x="2590800" y="2243915"/>
                    <a:pt x="2624915" y="2209800"/>
                    <a:pt x="2667000" y="2209800"/>
                  </a:cubicBezTo>
                  <a:close/>
                  <a:moveTo>
                    <a:pt x="1143000" y="1981200"/>
                  </a:moveTo>
                  <a:cubicBezTo>
                    <a:pt x="974667" y="1981200"/>
                    <a:pt x="838200" y="2117667"/>
                    <a:pt x="838200" y="2286000"/>
                  </a:cubicBezTo>
                  <a:cubicBezTo>
                    <a:pt x="838200" y="2454333"/>
                    <a:pt x="974667" y="2590800"/>
                    <a:pt x="1143000" y="2590800"/>
                  </a:cubicBezTo>
                  <a:cubicBezTo>
                    <a:pt x="1311334" y="2590800"/>
                    <a:pt x="1447800" y="2454333"/>
                    <a:pt x="1447800" y="2286000"/>
                  </a:cubicBezTo>
                  <a:cubicBezTo>
                    <a:pt x="1447800" y="2117667"/>
                    <a:pt x="1311334" y="1981200"/>
                    <a:pt x="1143000" y="1981200"/>
                  </a:cubicBezTo>
                  <a:close/>
                  <a:moveTo>
                    <a:pt x="1143000" y="1828800"/>
                  </a:moveTo>
                  <a:cubicBezTo>
                    <a:pt x="1395504" y="1828800"/>
                    <a:pt x="1600200" y="2033496"/>
                    <a:pt x="1600200" y="2286000"/>
                  </a:cubicBezTo>
                  <a:cubicBezTo>
                    <a:pt x="1599949" y="2538397"/>
                    <a:pt x="1395397" y="2742949"/>
                    <a:pt x="1143000" y="2743200"/>
                  </a:cubicBezTo>
                  <a:cubicBezTo>
                    <a:pt x="890496" y="2743200"/>
                    <a:pt x="685800" y="2538504"/>
                    <a:pt x="685800" y="2286000"/>
                  </a:cubicBezTo>
                  <a:cubicBezTo>
                    <a:pt x="685800" y="2033496"/>
                    <a:pt x="890496" y="1828800"/>
                    <a:pt x="1143000" y="1828800"/>
                  </a:cubicBezTo>
                  <a:close/>
                  <a:moveTo>
                    <a:pt x="2667000" y="1752600"/>
                  </a:moveTo>
                  <a:lnTo>
                    <a:pt x="4038600" y="1752600"/>
                  </a:lnTo>
                  <a:cubicBezTo>
                    <a:pt x="4080685" y="1752600"/>
                    <a:pt x="4114800" y="1786715"/>
                    <a:pt x="4114800" y="1828800"/>
                  </a:cubicBezTo>
                  <a:cubicBezTo>
                    <a:pt x="4114800" y="1870885"/>
                    <a:pt x="4080685" y="1905000"/>
                    <a:pt x="4038600" y="1905000"/>
                  </a:cubicBezTo>
                  <a:lnTo>
                    <a:pt x="2667000" y="1905000"/>
                  </a:lnTo>
                  <a:cubicBezTo>
                    <a:pt x="2624915" y="1905000"/>
                    <a:pt x="2590800" y="1870885"/>
                    <a:pt x="2590800" y="1828800"/>
                  </a:cubicBezTo>
                  <a:cubicBezTo>
                    <a:pt x="2590800" y="1786715"/>
                    <a:pt x="2624915" y="1752600"/>
                    <a:pt x="2667000" y="1752600"/>
                  </a:cubicBezTo>
                  <a:close/>
                  <a:moveTo>
                    <a:pt x="2667000" y="1295400"/>
                  </a:moveTo>
                  <a:lnTo>
                    <a:pt x="4038600" y="1295400"/>
                  </a:lnTo>
                  <a:cubicBezTo>
                    <a:pt x="4080685" y="1295400"/>
                    <a:pt x="4114800" y="1329515"/>
                    <a:pt x="4114800" y="1371600"/>
                  </a:cubicBezTo>
                  <a:cubicBezTo>
                    <a:pt x="4114800" y="1413685"/>
                    <a:pt x="4080685" y="1447800"/>
                    <a:pt x="4038600" y="1447800"/>
                  </a:cubicBezTo>
                  <a:lnTo>
                    <a:pt x="2667000" y="1447800"/>
                  </a:lnTo>
                  <a:cubicBezTo>
                    <a:pt x="2624915" y="1447800"/>
                    <a:pt x="2590800" y="1413685"/>
                    <a:pt x="2590800" y="1371600"/>
                  </a:cubicBezTo>
                  <a:cubicBezTo>
                    <a:pt x="2590800" y="1329515"/>
                    <a:pt x="2624915" y="1295400"/>
                    <a:pt x="2667000" y="1295400"/>
                  </a:cubicBezTo>
                  <a:close/>
                  <a:moveTo>
                    <a:pt x="990600" y="1295400"/>
                  </a:moveTo>
                  <a:lnTo>
                    <a:pt x="990600" y="1559052"/>
                  </a:lnTo>
                  <a:cubicBezTo>
                    <a:pt x="990608" y="1592130"/>
                    <a:pt x="969279" y="1621437"/>
                    <a:pt x="937793" y="1631594"/>
                  </a:cubicBezTo>
                  <a:cubicBezTo>
                    <a:pt x="899663" y="1643367"/>
                    <a:pt x="862759" y="1658805"/>
                    <a:pt x="827608" y="1677695"/>
                  </a:cubicBezTo>
                  <a:cubicBezTo>
                    <a:pt x="797905" y="1693979"/>
                    <a:pt x="761025" y="1688699"/>
                    <a:pt x="737083" y="1664741"/>
                  </a:cubicBezTo>
                  <a:lnTo>
                    <a:pt x="550164" y="1477823"/>
                  </a:lnTo>
                  <a:lnTo>
                    <a:pt x="335280" y="1693164"/>
                  </a:lnTo>
                  <a:lnTo>
                    <a:pt x="522122" y="1880083"/>
                  </a:lnTo>
                  <a:cubicBezTo>
                    <a:pt x="546043" y="1904009"/>
                    <a:pt x="551318" y="1940852"/>
                    <a:pt x="535076" y="1970532"/>
                  </a:cubicBezTo>
                  <a:cubicBezTo>
                    <a:pt x="516368" y="2005721"/>
                    <a:pt x="501058" y="2042617"/>
                    <a:pt x="489356" y="2080717"/>
                  </a:cubicBezTo>
                  <a:cubicBezTo>
                    <a:pt x="479143" y="2112500"/>
                    <a:pt x="449433" y="2133935"/>
                    <a:pt x="416052" y="2133600"/>
                  </a:cubicBezTo>
                  <a:lnTo>
                    <a:pt x="152400" y="2133600"/>
                  </a:lnTo>
                  <a:lnTo>
                    <a:pt x="152400" y="2438400"/>
                  </a:lnTo>
                  <a:lnTo>
                    <a:pt x="416052" y="2438400"/>
                  </a:lnTo>
                  <a:cubicBezTo>
                    <a:pt x="449152" y="2438400"/>
                    <a:pt x="478466" y="2459774"/>
                    <a:pt x="488594" y="2491283"/>
                  </a:cubicBezTo>
                  <a:cubicBezTo>
                    <a:pt x="500296" y="2529383"/>
                    <a:pt x="515606" y="2566279"/>
                    <a:pt x="534314" y="2601468"/>
                  </a:cubicBezTo>
                  <a:cubicBezTo>
                    <a:pt x="550556" y="2631148"/>
                    <a:pt x="545281" y="2667991"/>
                    <a:pt x="521360" y="2691917"/>
                  </a:cubicBezTo>
                  <a:lnTo>
                    <a:pt x="335280" y="2878836"/>
                  </a:lnTo>
                  <a:lnTo>
                    <a:pt x="550164" y="3094177"/>
                  </a:lnTo>
                  <a:lnTo>
                    <a:pt x="737083" y="2907259"/>
                  </a:lnTo>
                  <a:cubicBezTo>
                    <a:pt x="761025" y="2883301"/>
                    <a:pt x="797905" y="2878021"/>
                    <a:pt x="827608" y="2894305"/>
                  </a:cubicBezTo>
                  <a:cubicBezTo>
                    <a:pt x="862759" y="2913195"/>
                    <a:pt x="899663" y="2928633"/>
                    <a:pt x="937793" y="2940406"/>
                  </a:cubicBezTo>
                  <a:cubicBezTo>
                    <a:pt x="969279" y="2950563"/>
                    <a:pt x="990608" y="2979870"/>
                    <a:pt x="990600" y="3012948"/>
                  </a:cubicBezTo>
                  <a:lnTo>
                    <a:pt x="990600" y="3276600"/>
                  </a:lnTo>
                  <a:lnTo>
                    <a:pt x="1295400" y="3276600"/>
                  </a:lnTo>
                  <a:lnTo>
                    <a:pt x="1295400" y="3012948"/>
                  </a:lnTo>
                  <a:cubicBezTo>
                    <a:pt x="1295393" y="2979870"/>
                    <a:pt x="1316721" y="2950563"/>
                    <a:pt x="1348207" y="2940406"/>
                  </a:cubicBezTo>
                  <a:cubicBezTo>
                    <a:pt x="1386337" y="2928633"/>
                    <a:pt x="1423241" y="2913195"/>
                    <a:pt x="1458392" y="2894305"/>
                  </a:cubicBezTo>
                  <a:cubicBezTo>
                    <a:pt x="1488095" y="2878021"/>
                    <a:pt x="1524975" y="2883301"/>
                    <a:pt x="1548917" y="2907259"/>
                  </a:cubicBezTo>
                  <a:lnTo>
                    <a:pt x="1735836" y="3094177"/>
                  </a:lnTo>
                  <a:lnTo>
                    <a:pt x="1951101" y="2878836"/>
                  </a:lnTo>
                  <a:lnTo>
                    <a:pt x="1764259" y="2691917"/>
                  </a:lnTo>
                  <a:cubicBezTo>
                    <a:pt x="1740339" y="2667991"/>
                    <a:pt x="1735059" y="2631148"/>
                    <a:pt x="1751305" y="2601468"/>
                  </a:cubicBezTo>
                  <a:cubicBezTo>
                    <a:pt x="1770141" y="2566294"/>
                    <a:pt x="1785579" y="2529398"/>
                    <a:pt x="1797406" y="2491283"/>
                  </a:cubicBezTo>
                  <a:cubicBezTo>
                    <a:pt x="1807533" y="2459774"/>
                    <a:pt x="1836847" y="2438400"/>
                    <a:pt x="1869948" y="2438400"/>
                  </a:cubicBezTo>
                  <a:lnTo>
                    <a:pt x="2133600" y="2438400"/>
                  </a:lnTo>
                  <a:lnTo>
                    <a:pt x="2133600" y="2133600"/>
                  </a:lnTo>
                  <a:lnTo>
                    <a:pt x="1869948" y="2133600"/>
                  </a:lnTo>
                  <a:cubicBezTo>
                    <a:pt x="1836847" y="2133600"/>
                    <a:pt x="1807533" y="2112226"/>
                    <a:pt x="1797406" y="2080717"/>
                  </a:cubicBezTo>
                  <a:cubicBezTo>
                    <a:pt x="1785579" y="2042602"/>
                    <a:pt x="1770141" y="2005706"/>
                    <a:pt x="1751305" y="1970532"/>
                  </a:cubicBezTo>
                  <a:cubicBezTo>
                    <a:pt x="1735059" y="1940852"/>
                    <a:pt x="1740339" y="1904009"/>
                    <a:pt x="1764259" y="1880083"/>
                  </a:cubicBezTo>
                  <a:lnTo>
                    <a:pt x="1951101" y="1693164"/>
                  </a:lnTo>
                  <a:lnTo>
                    <a:pt x="1735836" y="1477823"/>
                  </a:lnTo>
                  <a:lnTo>
                    <a:pt x="1548917" y="1664741"/>
                  </a:lnTo>
                  <a:cubicBezTo>
                    <a:pt x="1524975" y="1688699"/>
                    <a:pt x="1488095" y="1693979"/>
                    <a:pt x="1458392" y="1677695"/>
                  </a:cubicBezTo>
                  <a:cubicBezTo>
                    <a:pt x="1423241" y="1658805"/>
                    <a:pt x="1386337" y="1643367"/>
                    <a:pt x="1348207" y="1631594"/>
                  </a:cubicBezTo>
                  <a:cubicBezTo>
                    <a:pt x="1316728" y="1621437"/>
                    <a:pt x="1295393" y="1592130"/>
                    <a:pt x="1295400" y="1559052"/>
                  </a:cubicBezTo>
                  <a:lnTo>
                    <a:pt x="1295400" y="1295400"/>
                  </a:lnTo>
                  <a:close/>
                  <a:moveTo>
                    <a:pt x="914400" y="1143000"/>
                  </a:moveTo>
                  <a:lnTo>
                    <a:pt x="1371600" y="1143000"/>
                  </a:lnTo>
                  <a:cubicBezTo>
                    <a:pt x="1413685" y="1143000"/>
                    <a:pt x="1447800" y="1177115"/>
                    <a:pt x="1447800" y="1219200"/>
                  </a:cubicBezTo>
                  <a:lnTo>
                    <a:pt x="1447800" y="1505179"/>
                  </a:lnTo>
                  <a:cubicBezTo>
                    <a:pt x="1458773" y="1509522"/>
                    <a:pt x="1469365" y="1513942"/>
                    <a:pt x="1479728" y="1518437"/>
                  </a:cubicBezTo>
                  <a:lnTo>
                    <a:pt x="1681963" y="1316203"/>
                  </a:lnTo>
                  <a:cubicBezTo>
                    <a:pt x="1696250" y="1301915"/>
                    <a:pt x="1715628" y="1293884"/>
                    <a:pt x="1735836" y="1293876"/>
                  </a:cubicBezTo>
                  <a:cubicBezTo>
                    <a:pt x="1756044" y="1293884"/>
                    <a:pt x="1775422" y="1301907"/>
                    <a:pt x="1789709" y="1316203"/>
                  </a:cubicBezTo>
                  <a:lnTo>
                    <a:pt x="2112797" y="1639291"/>
                  </a:lnTo>
                  <a:cubicBezTo>
                    <a:pt x="2142546" y="1669047"/>
                    <a:pt x="2142546" y="1717281"/>
                    <a:pt x="2112797" y="1747037"/>
                  </a:cubicBezTo>
                  <a:lnTo>
                    <a:pt x="1910563" y="1949272"/>
                  </a:lnTo>
                  <a:cubicBezTo>
                    <a:pt x="1915135" y="1959635"/>
                    <a:pt x="1919478" y="1970227"/>
                    <a:pt x="1923821" y="1981200"/>
                  </a:cubicBezTo>
                  <a:lnTo>
                    <a:pt x="2209800" y="1981200"/>
                  </a:lnTo>
                  <a:cubicBezTo>
                    <a:pt x="2251885" y="1981200"/>
                    <a:pt x="2286000" y="2015315"/>
                    <a:pt x="2286000" y="2057400"/>
                  </a:cubicBezTo>
                  <a:lnTo>
                    <a:pt x="2286000" y="2514600"/>
                  </a:lnTo>
                  <a:cubicBezTo>
                    <a:pt x="2286000" y="2556685"/>
                    <a:pt x="2251885" y="2590800"/>
                    <a:pt x="2209800" y="2590800"/>
                  </a:cubicBezTo>
                  <a:lnTo>
                    <a:pt x="1923821" y="2590800"/>
                  </a:lnTo>
                  <a:cubicBezTo>
                    <a:pt x="1919478" y="2601773"/>
                    <a:pt x="1915135" y="2612365"/>
                    <a:pt x="1910563" y="2622652"/>
                  </a:cubicBezTo>
                  <a:lnTo>
                    <a:pt x="2112797" y="2824963"/>
                  </a:lnTo>
                  <a:cubicBezTo>
                    <a:pt x="2142546" y="2854719"/>
                    <a:pt x="2142546" y="2902953"/>
                    <a:pt x="2112797" y="2932709"/>
                  </a:cubicBezTo>
                  <a:lnTo>
                    <a:pt x="1789709" y="3255798"/>
                  </a:lnTo>
                  <a:cubicBezTo>
                    <a:pt x="1759481" y="3284380"/>
                    <a:pt x="1712191" y="3284380"/>
                    <a:pt x="1681963" y="3255798"/>
                  </a:cubicBezTo>
                  <a:lnTo>
                    <a:pt x="1479728" y="3053563"/>
                  </a:lnTo>
                  <a:cubicBezTo>
                    <a:pt x="1469365" y="3058058"/>
                    <a:pt x="1458773" y="3062478"/>
                    <a:pt x="1447800" y="3066822"/>
                  </a:cubicBezTo>
                  <a:lnTo>
                    <a:pt x="1447800" y="3352800"/>
                  </a:lnTo>
                  <a:cubicBezTo>
                    <a:pt x="1447800" y="3394885"/>
                    <a:pt x="1413685" y="3429000"/>
                    <a:pt x="1371600" y="3429000"/>
                  </a:cubicBezTo>
                  <a:lnTo>
                    <a:pt x="914400" y="3429000"/>
                  </a:lnTo>
                  <a:cubicBezTo>
                    <a:pt x="872315" y="3429000"/>
                    <a:pt x="838200" y="3394885"/>
                    <a:pt x="838200" y="3352800"/>
                  </a:cubicBezTo>
                  <a:lnTo>
                    <a:pt x="838200" y="3066822"/>
                  </a:lnTo>
                  <a:cubicBezTo>
                    <a:pt x="827227" y="3062478"/>
                    <a:pt x="816635" y="3058058"/>
                    <a:pt x="806272" y="3053563"/>
                  </a:cubicBezTo>
                  <a:lnTo>
                    <a:pt x="604037" y="3255798"/>
                  </a:lnTo>
                  <a:cubicBezTo>
                    <a:pt x="589751" y="3270093"/>
                    <a:pt x="570372" y="3278117"/>
                    <a:pt x="550164" y="3278124"/>
                  </a:cubicBezTo>
                  <a:cubicBezTo>
                    <a:pt x="529957" y="3278117"/>
                    <a:pt x="510577" y="3270093"/>
                    <a:pt x="496291" y="3255798"/>
                  </a:cubicBezTo>
                  <a:lnTo>
                    <a:pt x="173203" y="2932709"/>
                  </a:lnTo>
                  <a:cubicBezTo>
                    <a:pt x="143456" y="2902953"/>
                    <a:pt x="143456" y="2854719"/>
                    <a:pt x="173203" y="2824963"/>
                  </a:cubicBezTo>
                  <a:lnTo>
                    <a:pt x="375437" y="2622652"/>
                  </a:lnTo>
                  <a:cubicBezTo>
                    <a:pt x="370865" y="2612365"/>
                    <a:pt x="366522" y="2601773"/>
                    <a:pt x="362179" y="2590800"/>
                  </a:cubicBezTo>
                  <a:lnTo>
                    <a:pt x="76200" y="2590800"/>
                  </a:lnTo>
                  <a:cubicBezTo>
                    <a:pt x="34116" y="2590800"/>
                    <a:pt x="0" y="2556685"/>
                    <a:pt x="0" y="2514600"/>
                  </a:cubicBezTo>
                  <a:lnTo>
                    <a:pt x="0" y="2057400"/>
                  </a:lnTo>
                  <a:cubicBezTo>
                    <a:pt x="0" y="2015315"/>
                    <a:pt x="34116" y="1981200"/>
                    <a:pt x="76200" y="1981200"/>
                  </a:cubicBezTo>
                  <a:lnTo>
                    <a:pt x="362179" y="1981200"/>
                  </a:lnTo>
                  <a:cubicBezTo>
                    <a:pt x="366522" y="1970227"/>
                    <a:pt x="370865" y="1959635"/>
                    <a:pt x="375437" y="1949272"/>
                  </a:cubicBezTo>
                  <a:lnTo>
                    <a:pt x="173203" y="1747037"/>
                  </a:lnTo>
                  <a:cubicBezTo>
                    <a:pt x="143456" y="1717281"/>
                    <a:pt x="143456" y="1669047"/>
                    <a:pt x="173203" y="1639291"/>
                  </a:cubicBezTo>
                  <a:lnTo>
                    <a:pt x="496291" y="1316203"/>
                  </a:lnTo>
                  <a:cubicBezTo>
                    <a:pt x="526518" y="1287620"/>
                    <a:pt x="573809" y="1287620"/>
                    <a:pt x="604037" y="1316203"/>
                  </a:cubicBezTo>
                  <a:lnTo>
                    <a:pt x="806272" y="1518437"/>
                  </a:lnTo>
                  <a:cubicBezTo>
                    <a:pt x="816635" y="1513942"/>
                    <a:pt x="827227" y="1509522"/>
                    <a:pt x="838200" y="1505179"/>
                  </a:cubicBezTo>
                  <a:lnTo>
                    <a:pt x="838200" y="1219200"/>
                  </a:lnTo>
                  <a:cubicBezTo>
                    <a:pt x="838200" y="1177115"/>
                    <a:pt x="872315" y="1143000"/>
                    <a:pt x="914400" y="1143000"/>
                  </a:cubicBezTo>
                  <a:close/>
                  <a:moveTo>
                    <a:pt x="1159426" y="685879"/>
                  </a:moveTo>
                  <a:cubicBezTo>
                    <a:pt x="1568932" y="690142"/>
                    <a:pt x="1976811" y="850624"/>
                    <a:pt x="2286000" y="1166317"/>
                  </a:cubicBezTo>
                  <a:lnTo>
                    <a:pt x="2286000" y="1066800"/>
                  </a:lnTo>
                  <a:cubicBezTo>
                    <a:pt x="2286000" y="1024715"/>
                    <a:pt x="2320115" y="990600"/>
                    <a:pt x="2362200" y="990600"/>
                  </a:cubicBezTo>
                  <a:cubicBezTo>
                    <a:pt x="2404285" y="990600"/>
                    <a:pt x="2438400" y="1024715"/>
                    <a:pt x="2438400" y="1066800"/>
                  </a:cubicBezTo>
                  <a:lnTo>
                    <a:pt x="2438400" y="1371600"/>
                  </a:lnTo>
                  <a:cubicBezTo>
                    <a:pt x="2438400" y="1413685"/>
                    <a:pt x="2404285" y="1447800"/>
                    <a:pt x="2362200" y="1447800"/>
                  </a:cubicBezTo>
                  <a:lnTo>
                    <a:pt x="2057400" y="1447800"/>
                  </a:lnTo>
                  <a:cubicBezTo>
                    <a:pt x="2015315" y="1447800"/>
                    <a:pt x="1981200" y="1413685"/>
                    <a:pt x="1981200" y="1371600"/>
                  </a:cubicBezTo>
                  <a:cubicBezTo>
                    <a:pt x="1981200" y="1329515"/>
                    <a:pt x="2015315" y="1295400"/>
                    <a:pt x="2057400" y="1295400"/>
                  </a:cubicBezTo>
                  <a:lnTo>
                    <a:pt x="2198751" y="1295400"/>
                  </a:lnTo>
                  <a:cubicBezTo>
                    <a:pt x="2191558" y="1287734"/>
                    <a:pt x="2184288" y="1280152"/>
                    <a:pt x="2176935" y="1272639"/>
                  </a:cubicBezTo>
                  <a:cubicBezTo>
                    <a:pt x="1617314" y="701520"/>
                    <a:pt x="700666" y="692193"/>
                    <a:pt x="129540" y="1251813"/>
                  </a:cubicBezTo>
                  <a:cubicBezTo>
                    <a:pt x="99685" y="1280259"/>
                    <a:pt x="52618" y="1279794"/>
                    <a:pt x="23332" y="1250762"/>
                  </a:cubicBezTo>
                  <a:cubicBezTo>
                    <a:pt x="-6556" y="1221135"/>
                    <a:pt x="-6768" y="1172886"/>
                    <a:pt x="22860" y="1143000"/>
                  </a:cubicBezTo>
                  <a:cubicBezTo>
                    <a:pt x="22939" y="1142924"/>
                    <a:pt x="23018" y="1142847"/>
                    <a:pt x="23097" y="1142764"/>
                  </a:cubicBezTo>
                  <a:cubicBezTo>
                    <a:pt x="338789" y="833576"/>
                    <a:pt x="749921" y="681618"/>
                    <a:pt x="1159426" y="685879"/>
                  </a:cubicBezTo>
                  <a:close/>
                  <a:moveTo>
                    <a:pt x="3657600" y="260147"/>
                  </a:moveTo>
                  <a:lnTo>
                    <a:pt x="3657600" y="914400"/>
                  </a:lnTo>
                  <a:lnTo>
                    <a:pt x="4311853" y="914400"/>
                  </a:lnTo>
                  <a:close/>
                  <a:moveTo>
                    <a:pt x="1371600" y="0"/>
                  </a:moveTo>
                  <a:lnTo>
                    <a:pt x="3581400" y="0"/>
                  </a:lnTo>
                  <a:cubicBezTo>
                    <a:pt x="3601608" y="5"/>
                    <a:pt x="3620986" y="8035"/>
                    <a:pt x="3635274" y="22327"/>
                  </a:cubicBezTo>
                  <a:lnTo>
                    <a:pt x="4549674" y="936727"/>
                  </a:lnTo>
                  <a:cubicBezTo>
                    <a:pt x="4563969" y="951014"/>
                    <a:pt x="4571993" y="970392"/>
                    <a:pt x="4572000" y="990600"/>
                  </a:cubicBezTo>
                  <a:lnTo>
                    <a:pt x="4572000" y="4495800"/>
                  </a:lnTo>
                  <a:cubicBezTo>
                    <a:pt x="4572000" y="4537885"/>
                    <a:pt x="4537885" y="4572000"/>
                    <a:pt x="4495800" y="4572000"/>
                  </a:cubicBezTo>
                  <a:lnTo>
                    <a:pt x="1371600" y="4572000"/>
                  </a:lnTo>
                  <a:cubicBezTo>
                    <a:pt x="1329515" y="4572000"/>
                    <a:pt x="1295400" y="4537885"/>
                    <a:pt x="1295400" y="4495800"/>
                  </a:cubicBezTo>
                  <a:lnTo>
                    <a:pt x="1295400" y="4038600"/>
                  </a:lnTo>
                  <a:cubicBezTo>
                    <a:pt x="1295400" y="3996515"/>
                    <a:pt x="1329515" y="3962400"/>
                    <a:pt x="1371600" y="3962400"/>
                  </a:cubicBezTo>
                  <a:cubicBezTo>
                    <a:pt x="1413685" y="3962400"/>
                    <a:pt x="1447800" y="3996515"/>
                    <a:pt x="1447800" y="4038600"/>
                  </a:cubicBezTo>
                  <a:lnTo>
                    <a:pt x="1447800" y="4419600"/>
                  </a:lnTo>
                  <a:lnTo>
                    <a:pt x="4419600" y="4419600"/>
                  </a:lnTo>
                  <a:lnTo>
                    <a:pt x="4419600" y="1066800"/>
                  </a:lnTo>
                  <a:lnTo>
                    <a:pt x="3581400" y="1066800"/>
                  </a:lnTo>
                  <a:cubicBezTo>
                    <a:pt x="3539315" y="1066800"/>
                    <a:pt x="3505200" y="1032685"/>
                    <a:pt x="3505200" y="990600"/>
                  </a:cubicBezTo>
                  <a:lnTo>
                    <a:pt x="3505200" y="152400"/>
                  </a:lnTo>
                  <a:lnTo>
                    <a:pt x="1447800" y="152400"/>
                  </a:lnTo>
                  <a:lnTo>
                    <a:pt x="1447800" y="533400"/>
                  </a:lnTo>
                  <a:cubicBezTo>
                    <a:pt x="1447800" y="575485"/>
                    <a:pt x="1413685" y="609601"/>
                    <a:pt x="1371600" y="609601"/>
                  </a:cubicBezTo>
                  <a:cubicBezTo>
                    <a:pt x="1329515" y="609601"/>
                    <a:pt x="1295400" y="575485"/>
                    <a:pt x="1295400" y="533400"/>
                  </a:cubicBezTo>
                  <a:lnTo>
                    <a:pt x="1295400" y="76200"/>
                  </a:lnTo>
                  <a:cubicBezTo>
                    <a:pt x="1295400" y="34116"/>
                    <a:pt x="1329515" y="0"/>
                    <a:pt x="1371600" y="0"/>
                  </a:cubicBezTo>
                  <a:close/>
                </a:path>
              </a:pathLst>
            </a:custGeom>
            <a:solidFill>
              <a:schemeClr val="bg1"/>
            </a:solid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grpSp>
          <p:nvGrpSpPr>
            <p:cNvPr id="76" name="Group 75">
              <a:extLst>
                <a:ext uri="{FF2B5EF4-FFF2-40B4-BE49-F238E27FC236}">
                  <a16:creationId xmlns:a16="http://schemas.microsoft.com/office/drawing/2014/main" id="{3225AC9D-33EF-43AF-874F-5587CF7C426F}"/>
                </a:ext>
              </a:extLst>
            </p:cNvPr>
            <p:cNvGrpSpPr/>
            <p:nvPr/>
          </p:nvGrpSpPr>
          <p:grpSpPr>
            <a:xfrm>
              <a:off x="7940625" y="1942058"/>
              <a:ext cx="350534" cy="350534"/>
              <a:chOff x="3810000" y="1143000"/>
              <a:chExt cx="4572000" cy="4572000"/>
            </a:xfrm>
            <a:solidFill>
              <a:schemeClr val="bg1"/>
            </a:solidFill>
          </p:grpSpPr>
          <p:sp>
            <p:nvSpPr>
              <p:cNvPr id="77" name="Freeform: Shape 76">
                <a:extLst>
                  <a:ext uri="{FF2B5EF4-FFF2-40B4-BE49-F238E27FC236}">
                    <a16:creationId xmlns:a16="http://schemas.microsoft.com/office/drawing/2014/main" id="{A55E89CE-FFF8-4AB7-80F4-6FAD0350130F}"/>
                  </a:ext>
                </a:extLst>
              </p:cNvPr>
              <p:cNvSpPr/>
              <p:nvPr/>
            </p:nvSpPr>
            <p:spPr>
              <a:xfrm>
                <a:off x="3810000" y="1143000"/>
                <a:ext cx="4572000" cy="4572000"/>
              </a:xfrm>
              <a:custGeom>
                <a:avLst/>
                <a:gdLst>
                  <a:gd name="connsiteX0" fmla="*/ 4191000 w 4572000"/>
                  <a:gd name="connsiteY0" fmla="*/ 0 h 4572000"/>
                  <a:gd name="connsiteX1" fmla="*/ 381000 w 4572000"/>
                  <a:gd name="connsiteY1" fmla="*/ 0 h 4572000"/>
                  <a:gd name="connsiteX2" fmla="*/ 0 w 4572000"/>
                  <a:gd name="connsiteY2" fmla="*/ 381000 h 4572000"/>
                  <a:gd name="connsiteX3" fmla="*/ 0 w 4572000"/>
                  <a:gd name="connsiteY3" fmla="*/ 4191000 h 4572000"/>
                  <a:gd name="connsiteX4" fmla="*/ 381000 w 4572000"/>
                  <a:gd name="connsiteY4" fmla="*/ 4572000 h 4572000"/>
                  <a:gd name="connsiteX5" fmla="*/ 4191000 w 4572000"/>
                  <a:gd name="connsiteY5" fmla="*/ 4572000 h 4572000"/>
                  <a:gd name="connsiteX6" fmla="*/ 4572000 w 4572000"/>
                  <a:gd name="connsiteY6" fmla="*/ 4191000 h 4572000"/>
                  <a:gd name="connsiteX7" fmla="*/ 4572000 w 4572000"/>
                  <a:gd name="connsiteY7" fmla="*/ 381000 h 4572000"/>
                  <a:gd name="connsiteX8" fmla="*/ 4191000 w 4572000"/>
                  <a:gd name="connsiteY8" fmla="*/ 0 h 4572000"/>
                  <a:gd name="connsiteX9" fmla="*/ 381000 w 4572000"/>
                  <a:gd name="connsiteY9" fmla="*/ 152400 h 4572000"/>
                  <a:gd name="connsiteX10" fmla="*/ 4191000 w 4572000"/>
                  <a:gd name="connsiteY10" fmla="*/ 152400 h 4572000"/>
                  <a:gd name="connsiteX11" fmla="*/ 4419600 w 4572000"/>
                  <a:gd name="connsiteY11" fmla="*/ 381000 h 4572000"/>
                  <a:gd name="connsiteX12" fmla="*/ 4419600 w 4572000"/>
                  <a:gd name="connsiteY12" fmla="*/ 762000 h 4572000"/>
                  <a:gd name="connsiteX13" fmla="*/ 152400 w 4572000"/>
                  <a:gd name="connsiteY13" fmla="*/ 762000 h 4572000"/>
                  <a:gd name="connsiteX14" fmla="*/ 152400 w 4572000"/>
                  <a:gd name="connsiteY14" fmla="*/ 381000 h 4572000"/>
                  <a:gd name="connsiteX15" fmla="*/ 381000 w 4572000"/>
                  <a:gd name="connsiteY15" fmla="*/ 152400 h 4572000"/>
                  <a:gd name="connsiteX16" fmla="*/ 152400 w 4572000"/>
                  <a:gd name="connsiteY16" fmla="*/ 4191000 h 4572000"/>
                  <a:gd name="connsiteX17" fmla="*/ 152400 w 4572000"/>
                  <a:gd name="connsiteY17" fmla="*/ 914400 h 4572000"/>
                  <a:gd name="connsiteX18" fmla="*/ 4419600 w 4572000"/>
                  <a:gd name="connsiteY18" fmla="*/ 914400 h 4572000"/>
                  <a:gd name="connsiteX19" fmla="*/ 4419600 w 4572000"/>
                  <a:gd name="connsiteY19" fmla="*/ 2411654 h 4572000"/>
                  <a:gd name="connsiteX20" fmla="*/ 4304843 w 4572000"/>
                  <a:gd name="connsiteY20" fmla="*/ 2472004 h 4572000"/>
                  <a:gd name="connsiteX21" fmla="*/ 4150309 w 4572000"/>
                  <a:gd name="connsiteY21" fmla="*/ 2626005 h 4572000"/>
                  <a:gd name="connsiteX22" fmla="*/ 4038600 w 4572000"/>
                  <a:gd name="connsiteY22" fmla="*/ 2579827 h 4572000"/>
                  <a:gd name="connsiteX23" fmla="*/ 4038600 w 4572000"/>
                  <a:gd name="connsiteY23" fmla="*/ 2362200 h 4572000"/>
                  <a:gd name="connsiteX24" fmla="*/ 3810000 w 4572000"/>
                  <a:gd name="connsiteY24" fmla="*/ 2133600 h 4572000"/>
                  <a:gd name="connsiteX25" fmla="*/ 3505200 w 4572000"/>
                  <a:gd name="connsiteY25" fmla="*/ 2133600 h 4572000"/>
                  <a:gd name="connsiteX26" fmla="*/ 3276600 w 4572000"/>
                  <a:gd name="connsiteY26" fmla="*/ 2362200 h 4572000"/>
                  <a:gd name="connsiteX27" fmla="*/ 3276600 w 4572000"/>
                  <a:gd name="connsiteY27" fmla="*/ 2579827 h 4572000"/>
                  <a:gd name="connsiteX28" fmla="*/ 3164662 w 4572000"/>
                  <a:gd name="connsiteY28" fmla="*/ 2626385 h 4572000"/>
                  <a:gd name="connsiteX29" fmla="*/ 3010434 w 4572000"/>
                  <a:gd name="connsiteY29" fmla="*/ 2472081 h 4572000"/>
                  <a:gd name="connsiteX30" fmla="*/ 2687803 w 4572000"/>
                  <a:gd name="connsiteY30" fmla="*/ 2472081 h 4572000"/>
                  <a:gd name="connsiteX31" fmla="*/ 2472157 w 4572000"/>
                  <a:gd name="connsiteY31" fmla="*/ 2687650 h 4572000"/>
                  <a:gd name="connsiteX32" fmla="*/ 2471875 w 4572000"/>
                  <a:gd name="connsiteY32" fmla="*/ 3010075 h 4572000"/>
                  <a:gd name="connsiteX33" fmla="*/ 2472157 w 4572000"/>
                  <a:gd name="connsiteY33" fmla="*/ 3010357 h 4572000"/>
                  <a:gd name="connsiteX34" fmla="*/ 2626462 w 4572000"/>
                  <a:gd name="connsiteY34" fmla="*/ 3164662 h 4572000"/>
                  <a:gd name="connsiteX35" fmla="*/ 2579827 w 4572000"/>
                  <a:gd name="connsiteY35" fmla="*/ 3276600 h 4572000"/>
                  <a:gd name="connsiteX36" fmla="*/ 2362200 w 4572000"/>
                  <a:gd name="connsiteY36" fmla="*/ 3276600 h 4572000"/>
                  <a:gd name="connsiteX37" fmla="*/ 2133600 w 4572000"/>
                  <a:gd name="connsiteY37" fmla="*/ 3505200 h 4572000"/>
                  <a:gd name="connsiteX38" fmla="*/ 2133600 w 4572000"/>
                  <a:gd name="connsiteY38" fmla="*/ 3810000 h 4572000"/>
                  <a:gd name="connsiteX39" fmla="*/ 2362200 w 4572000"/>
                  <a:gd name="connsiteY39" fmla="*/ 4038600 h 4572000"/>
                  <a:gd name="connsiteX40" fmla="*/ 2579827 w 4572000"/>
                  <a:gd name="connsiteY40" fmla="*/ 4038600 h 4572000"/>
                  <a:gd name="connsiteX41" fmla="*/ 2626462 w 4572000"/>
                  <a:gd name="connsiteY41" fmla="*/ 4150462 h 4572000"/>
                  <a:gd name="connsiteX42" fmla="*/ 2472157 w 4572000"/>
                  <a:gd name="connsiteY42" fmla="*/ 4304767 h 4572000"/>
                  <a:gd name="connsiteX43" fmla="*/ 2411654 w 4572000"/>
                  <a:gd name="connsiteY43" fmla="*/ 4419600 h 4572000"/>
                  <a:gd name="connsiteX44" fmla="*/ 381000 w 4572000"/>
                  <a:gd name="connsiteY44" fmla="*/ 4419600 h 4572000"/>
                  <a:gd name="connsiteX45" fmla="*/ 152400 w 4572000"/>
                  <a:gd name="connsiteY45" fmla="*/ 4191000 h 4572000"/>
                  <a:gd name="connsiteX46" fmla="*/ 4191000 w 4572000"/>
                  <a:gd name="connsiteY46" fmla="*/ 4419600 h 4572000"/>
                  <a:gd name="connsiteX47" fmla="*/ 2574417 w 4572000"/>
                  <a:gd name="connsiteY47" fmla="*/ 4419600 h 4572000"/>
                  <a:gd name="connsiteX48" fmla="*/ 2579903 w 4572000"/>
                  <a:gd name="connsiteY48" fmla="*/ 4412514 h 4572000"/>
                  <a:gd name="connsiteX49" fmla="*/ 2773451 w 4572000"/>
                  <a:gd name="connsiteY49" fmla="*/ 4218966 h 4572000"/>
                  <a:gd name="connsiteX50" fmla="*/ 2786406 w 4572000"/>
                  <a:gd name="connsiteY50" fmla="*/ 4128516 h 4572000"/>
                  <a:gd name="connsiteX51" fmla="*/ 2707919 w 4572000"/>
                  <a:gd name="connsiteY51" fmla="*/ 3940378 h 4572000"/>
                  <a:gd name="connsiteX52" fmla="*/ 2634996 w 4572000"/>
                  <a:gd name="connsiteY52" fmla="*/ 3886200 h 4572000"/>
                  <a:gd name="connsiteX53" fmla="*/ 2362200 w 4572000"/>
                  <a:gd name="connsiteY53" fmla="*/ 3886200 h 4572000"/>
                  <a:gd name="connsiteX54" fmla="*/ 2286000 w 4572000"/>
                  <a:gd name="connsiteY54" fmla="*/ 3810000 h 4572000"/>
                  <a:gd name="connsiteX55" fmla="*/ 2286000 w 4572000"/>
                  <a:gd name="connsiteY55" fmla="*/ 3505200 h 4572000"/>
                  <a:gd name="connsiteX56" fmla="*/ 2362200 w 4572000"/>
                  <a:gd name="connsiteY56" fmla="*/ 3429000 h 4572000"/>
                  <a:gd name="connsiteX57" fmla="*/ 2634996 w 4572000"/>
                  <a:gd name="connsiteY57" fmla="*/ 3429000 h 4572000"/>
                  <a:gd name="connsiteX58" fmla="*/ 2707919 w 4572000"/>
                  <a:gd name="connsiteY58" fmla="*/ 3374822 h 4572000"/>
                  <a:gd name="connsiteX59" fmla="*/ 2786406 w 4572000"/>
                  <a:gd name="connsiteY59" fmla="*/ 3186684 h 4572000"/>
                  <a:gd name="connsiteX60" fmla="*/ 2773451 w 4572000"/>
                  <a:gd name="connsiteY60" fmla="*/ 3096235 h 4572000"/>
                  <a:gd name="connsiteX61" fmla="*/ 2579903 w 4572000"/>
                  <a:gd name="connsiteY61" fmla="*/ 2902610 h 4572000"/>
                  <a:gd name="connsiteX62" fmla="*/ 2579637 w 4572000"/>
                  <a:gd name="connsiteY62" fmla="*/ 2795816 h 4572000"/>
                  <a:gd name="connsiteX63" fmla="*/ 2579903 w 4572000"/>
                  <a:gd name="connsiteY63" fmla="*/ 2795550 h 4572000"/>
                  <a:gd name="connsiteX64" fmla="*/ 2795550 w 4572000"/>
                  <a:gd name="connsiteY64" fmla="*/ 2579903 h 4572000"/>
                  <a:gd name="connsiteX65" fmla="*/ 2902687 w 4572000"/>
                  <a:gd name="connsiteY65" fmla="*/ 2579903 h 4572000"/>
                  <a:gd name="connsiteX66" fmla="*/ 3096235 w 4572000"/>
                  <a:gd name="connsiteY66" fmla="*/ 2773451 h 4572000"/>
                  <a:gd name="connsiteX67" fmla="*/ 3186684 w 4572000"/>
                  <a:gd name="connsiteY67" fmla="*/ 2786406 h 4572000"/>
                  <a:gd name="connsiteX68" fmla="*/ 3374746 w 4572000"/>
                  <a:gd name="connsiteY68" fmla="*/ 2707996 h 4572000"/>
                  <a:gd name="connsiteX69" fmla="*/ 3429000 w 4572000"/>
                  <a:gd name="connsiteY69" fmla="*/ 2634996 h 4572000"/>
                  <a:gd name="connsiteX70" fmla="*/ 3429000 w 4572000"/>
                  <a:gd name="connsiteY70" fmla="*/ 2362200 h 4572000"/>
                  <a:gd name="connsiteX71" fmla="*/ 3505200 w 4572000"/>
                  <a:gd name="connsiteY71" fmla="*/ 2286000 h 4572000"/>
                  <a:gd name="connsiteX72" fmla="*/ 3810000 w 4572000"/>
                  <a:gd name="connsiteY72" fmla="*/ 2286000 h 4572000"/>
                  <a:gd name="connsiteX73" fmla="*/ 3886200 w 4572000"/>
                  <a:gd name="connsiteY73" fmla="*/ 2362200 h 4572000"/>
                  <a:gd name="connsiteX74" fmla="*/ 3886200 w 4572000"/>
                  <a:gd name="connsiteY74" fmla="*/ 2634996 h 4572000"/>
                  <a:gd name="connsiteX75" fmla="*/ 3940455 w 4572000"/>
                  <a:gd name="connsiteY75" fmla="*/ 2707996 h 4572000"/>
                  <a:gd name="connsiteX76" fmla="*/ 4129050 w 4572000"/>
                  <a:gd name="connsiteY76" fmla="*/ 2786025 h 4572000"/>
                  <a:gd name="connsiteX77" fmla="*/ 4218890 w 4572000"/>
                  <a:gd name="connsiteY77" fmla="*/ 2772842 h 4572000"/>
                  <a:gd name="connsiteX78" fmla="*/ 4412514 w 4572000"/>
                  <a:gd name="connsiteY78" fmla="*/ 2579903 h 4572000"/>
                  <a:gd name="connsiteX79" fmla="*/ 4419600 w 4572000"/>
                  <a:gd name="connsiteY79" fmla="*/ 2574417 h 4572000"/>
                  <a:gd name="connsiteX80" fmla="*/ 4419600 w 4572000"/>
                  <a:gd name="connsiteY80" fmla="*/ 4191000 h 4572000"/>
                  <a:gd name="connsiteX81" fmla="*/ 4191000 w 4572000"/>
                  <a:gd name="connsiteY81" fmla="*/ 44196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572000" h="4572000">
                    <a:moveTo>
                      <a:pt x="4191000" y="0"/>
                    </a:moveTo>
                    <a:lnTo>
                      <a:pt x="381000" y="0"/>
                    </a:lnTo>
                    <a:cubicBezTo>
                      <a:pt x="170684" y="252"/>
                      <a:pt x="252" y="170684"/>
                      <a:pt x="0" y="381000"/>
                    </a:cubicBezTo>
                    <a:lnTo>
                      <a:pt x="0" y="4191000"/>
                    </a:lnTo>
                    <a:cubicBezTo>
                      <a:pt x="252" y="4401320"/>
                      <a:pt x="170684" y="4571749"/>
                      <a:pt x="381000" y="4572000"/>
                    </a:cubicBezTo>
                    <a:lnTo>
                      <a:pt x="4191000" y="4572000"/>
                    </a:lnTo>
                    <a:cubicBezTo>
                      <a:pt x="4401320" y="4571749"/>
                      <a:pt x="4571749" y="4401320"/>
                      <a:pt x="4572000" y="4191000"/>
                    </a:cubicBezTo>
                    <a:lnTo>
                      <a:pt x="4572000" y="381000"/>
                    </a:lnTo>
                    <a:cubicBezTo>
                      <a:pt x="4571749" y="170684"/>
                      <a:pt x="4401320" y="252"/>
                      <a:pt x="4191000" y="0"/>
                    </a:cubicBezTo>
                    <a:close/>
                    <a:moveTo>
                      <a:pt x="381000" y="152400"/>
                    </a:moveTo>
                    <a:lnTo>
                      <a:pt x="4191000" y="152400"/>
                    </a:lnTo>
                    <a:cubicBezTo>
                      <a:pt x="4317256" y="152400"/>
                      <a:pt x="4419600" y="254748"/>
                      <a:pt x="4419600" y="381000"/>
                    </a:cubicBezTo>
                    <a:lnTo>
                      <a:pt x="4419600" y="762000"/>
                    </a:lnTo>
                    <a:lnTo>
                      <a:pt x="152400" y="762000"/>
                    </a:lnTo>
                    <a:lnTo>
                      <a:pt x="152400" y="381000"/>
                    </a:lnTo>
                    <a:cubicBezTo>
                      <a:pt x="152400" y="254748"/>
                      <a:pt x="254748" y="152400"/>
                      <a:pt x="381000" y="152400"/>
                    </a:cubicBezTo>
                    <a:close/>
                    <a:moveTo>
                      <a:pt x="152400" y="4191000"/>
                    </a:moveTo>
                    <a:lnTo>
                      <a:pt x="152400" y="914400"/>
                    </a:lnTo>
                    <a:lnTo>
                      <a:pt x="4419600" y="914400"/>
                    </a:lnTo>
                    <a:lnTo>
                      <a:pt x="4419600" y="2411654"/>
                    </a:lnTo>
                    <a:cubicBezTo>
                      <a:pt x="4376296" y="2420188"/>
                      <a:pt x="4336420" y="2441159"/>
                      <a:pt x="4304843" y="2472004"/>
                    </a:cubicBezTo>
                    <a:lnTo>
                      <a:pt x="4150309" y="2626005"/>
                    </a:lnTo>
                    <a:cubicBezTo>
                      <a:pt x="4113886" y="2608715"/>
                      <a:pt x="4076601" y="2593299"/>
                      <a:pt x="4038600" y="2579827"/>
                    </a:cubicBezTo>
                    <a:lnTo>
                      <a:pt x="4038600" y="2362200"/>
                    </a:lnTo>
                    <a:cubicBezTo>
                      <a:pt x="4038600" y="2235944"/>
                      <a:pt x="3936256" y="2133600"/>
                      <a:pt x="3810000" y="2133600"/>
                    </a:cubicBezTo>
                    <a:lnTo>
                      <a:pt x="3505200" y="2133600"/>
                    </a:lnTo>
                    <a:cubicBezTo>
                      <a:pt x="3378944" y="2133600"/>
                      <a:pt x="3276600" y="2235944"/>
                      <a:pt x="3276600" y="2362200"/>
                    </a:cubicBezTo>
                    <a:lnTo>
                      <a:pt x="3276600" y="2579827"/>
                    </a:lnTo>
                    <a:cubicBezTo>
                      <a:pt x="3238500" y="2593383"/>
                      <a:pt x="3201139" y="2608921"/>
                      <a:pt x="3164662" y="2626385"/>
                    </a:cubicBezTo>
                    <a:lnTo>
                      <a:pt x="3010434" y="2472081"/>
                    </a:lnTo>
                    <a:cubicBezTo>
                      <a:pt x="2920167" y="2385868"/>
                      <a:pt x="2778069" y="2385868"/>
                      <a:pt x="2687803" y="2472081"/>
                    </a:cubicBezTo>
                    <a:lnTo>
                      <a:pt x="2472157" y="2687650"/>
                    </a:lnTo>
                    <a:cubicBezTo>
                      <a:pt x="2383041" y="2776606"/>
                      <a:pt x="2382919" y="2920967"/>
                      <a:pt x="2471875" y="3010075"/>
                    </a:cubicBezTo>
                    <a:cubicBezTo>
                      <a:pt x="2471974" y="3010175"/>
                      <a:pt x="2472065" y="3010266"/>
                      <a:pt x="2472157" y="3010357"/>
                    </a:cubicBezTo>
                    <a:lnTo>
                      <a:pt x="2626462" y="3164662"/>
                    </a:lnTo>
                    <a:cubicBezTo>
                      <a:pt x="2608936" y="3201116"/>
                      <a:pt x="2593368" y="3238485"/>
                      <a:pt x="2579827" y="3276600"/>
                    </a:cubicBezTo>
                    <a:lnTo>
                      <a:pt x="2362200" y="3276600"/>
                    </a:lnTo>
                    <a:cubicBezTo>
                      <a:pt x="2235944" y="3276600"/>
                      <a:pt x="2133600" y="3378944"/>
                      <a:pt x="2133600" y="3505200"/>
                    </a:cubicBezTo>
                    <a:lnTo>
                      <a:pt x="2133600" y="3810000"/>
                    </a:lnTo>
                    <a:cubicBezTo>
                      <a:pt x="2133600" y="3936256"/>
                      <a:pt x="2235944" y="4038600"/>
                      <a:pt x="2362200" y="4038600"/>
                    </a:cubicBezTo>
                    <a:lnTo>
                      <a:pt x="2579827" y="4038600"/>
                    </a:lnTo>
                    <a:cubicBezTo>
                      <a:pt x="2593376" y="4076693"/>
                      <a:pt x="2608943" y="4114030"/>
                      <a:pt x="2626462" y="4150462"/>
                    </a:cubicBezTo>
                    <a:lnTo>
                      <a:pt x="2472157" y="4304767"/>
                    </a:lnTo>
                    <a:cubicBezTo>
                      <a:pt x="2441250" y="4336344"/>
                      <a:pt x="2420227" y="4376258"/>
                      <a:pt x="2411654" y="4419600"/>
                    </a:cubicBezTo>
                    <a:lnTo>
                      <a:pt x="381000" y="4419600"/>
                    </a:lnTo>
                    <a:cubicBezTo>
                      <a:pt x="254748" y="4419600"/>
                      <a:pt x="152400" y="4317256"/>
                      <a:pt x="152400" y="4191000"/>
                    </a:cubicBezTo>
                    <a:close/>
                    <a:moveTo>
                      <a:pt x="4191000" y="4419600"/>
                    </a:moveTo>
                    <a:lnTo>
                      <a:pt x="2574417" y="4419600"/>
                    </a:lnTo>
                    <a:cubicBezTo>
                      <a:pt x="2576116" y="4417139"/>
                      <a:pt x="2577953" y="4414777"/>
                      <a:pt x="2579903" y="4412514"/>
                    </a:cubicBezTo>
                    <a:lnTo>
                      <a:pt x="2773451" y="4218966"/>
                    </a:lnTo>
                    <a:cubicBezTo>
                      <a:pt x="2797371" y="4195039"/>
                      <a:pt x="2802651" y="4158196"/>
                      <a:pt x="2786406" y="4128516"/>
                    </a:cubicBezTo>
                    <a:cubicBezTo>
                      <a:pt x="2753868" y="4068661"/>
                      <a:pt x="2727564" y="4005613"/>
                      <a:pt x="2707919" y="3940378"/>
                    </a:cubicBezTo>
                    <a:cubicBezTo>
                      <a:pt x="2698212" y="3908222"/>
                      <a:pt x="2668585" y="3886208"/>
                      <a:pt x="2634996" y="3886200"/>
                    </a:cubicBezTo>
                    <a:lnTo>
                      <a:pt x="2362200" y="3886200"/>
                    </a:lnTo>
                    <a:cubicBezTo>
                      <a:pt x="2320115" y="3886200"/>
                      <a:pt x="2286000" y="3852085"/>
                      <a:pt x="2286000" y="3810000"/>
                    </a:cubicBezTo>
                    <a:lnTo>
                      <a:pt x="2286000" y="3505200"/>
                    </a:lnTo>
                    <a:cubicBezTo>
                      <a:pt x="2286000" y="3463115"/>
                      <a:pt x="2320115" y="3429000"/>
                      <a:pt x="2362200" y="3429000"/>
                    </a:cubicBezTo>
                    <a:lnTo>
                      <a:pt x="2634996" y="3429000"/>
                    </a:lnTo>
                    <a:cubicBezTo>
                      <a:pt x="2668593" y="3428993"/>
                      <a:pt x="2698212" y="3406978"/>
                      <a:pt x="2707919" y="3374822"/>
                    </a:cubicBezTo>
                    <a:cubicBezTo>
                      <a:pt x="2727564" y="3309587"/>
                      <a:pt x="2753868" y="3246539"/>
                      <a:pt x="2786406" y="3186684"/>
                    </a:cubicBezTo>
                    <a:cubicBezTo>
                      <a:pt x="2802651" y="3157004"/>
                      <a:pt x="2797371" y="3120161"/>
                      <a:pt x="2773451" y="3096235"/>
                    </a:cubicBezTo>
                    <a:lnTo>
                      <a:pt x="2579903" y="2902610"/>
                    </a:lnTo>
                    <a:cubicBezTo>
                      <a:pt x="2550338" y="2873197"/>
                      <a:pt x="2550216" y="2825382"/>
                      <a:pt x="2579637" y="2795816"/>
                    </a:cubicBezTo>
                    <a:cubicBezTo>
                      <a:pt x="2579728" y="2795725"/>
                      <a:pt x="2579812" y="2795641"/>
                      <a:pt x="2579903" y="2795550"/>
                    </a:cubicBezTo>
                    <a:lnTo>
                      <a:pt x="2795550" y="2579903"/>
                    </a:lnTo>
                    <a:cubicBezTo>
                      <a:pt x="2825496" y="2551207"/>
                      <a:pt x="2872740" y="2551207"/>
                      <a:pt x="2902687" y="2579903"/>
                    </a:cubicBezTo>
                    <a:lnTo>
                      <a:pt x="3096235" y="2773451"/>
                    </a:lnTo>
                    <a:cubicBezTo>
                      <a:pt x="3120161" y="2797371"/>
                      <a:pt x="3157004" y="2802651"/>
                      <a:pt x="3186684" y="2786406"/>
                    </a:cubicBezTo>
                    <a:cubicBezTo>
                      <a:pt x="3246471" y="2753799"/>
                      <a:pt x="3309503" y="2727518"/>
                      <a:pt x="3374746" y="2707996"/>
                    </a:cubicBezTo>
                    <a:cubicBezTo>
                      <a:pt x="3406963" y="2698303"/>
                      <a:pt x="3429015" y="2668638"/>
                      <a:pt x="3429000" y="2634996"/>
                    </a:cubicBezTo>
                    <a:lnTo>
                      <a:pt x="3429000" y="2362200"/>
                    </a:lnTo>
                    <a:cubicBezTo>
                      <a:pt x="3429000" y="2320115"/>
                      <a:pt x="3463115" y="2286000"/>
                      <a:pt x="3505200" y="2286000"/>
                    </a:cubicBezTo>
                    <a:lnTo>
                      <a:pt x="3810000" y="2286000"/>
                    </a:lnTo>
                    <a:cubicBezTo>
                      <a:pt x="3852085" y="2286000"/>
                      <a:pt x="3886200" y="2320115"/>
                      <a:pt x="3886200" y="2362200"/>
                    </a:cubicBezTo>
                    <a:lnTo>
                      <a:pt x="3886200" y="2634996"/>
                    </a:lnTo>
                    <a:cubicBezTo>
                      <a:pt x="3886185" y="2668638"/>
                      <a:pt x="3908237" y="2698311"/>
                      <a:pt x="3940455" y="2707996"/>
                    </a:cubicBezTo>
                    <a:cubicBezTo>
                      <a:pt x="4005773" y="2727632"/>
                      <a:pt x="4068951" y="2753769"/>
                      <a:pt x="4129050" y="2786025"/>
                    </a:cubicBezTo>
                    <a:cubicBezTo>
                      <a:pt x="4158630" y="2801905"/>
                      <a:pt x="4195115" y="2796548"/>
                      <a:pt x="4218890" y="2772842"/>
                    </a:cubicBezTo>
                    <a:lnTo>
                      <a:pt x="4412514" y="2579903"/>
                    </a:lnTo>
                    <a:cubicBezTo>
                      <a:pt x="4414754" y="2577922"/>
                      <a:pt x="4417124" y="2576093"/>
                      <a:pt x="4419600" y="2574417"/>
                    </a:cubicBezTo>
                    <a:lnTo>
                      <a:pt x="4419600" y="4191000"/>
                    </a:lnTo>
                    <a:cubicBezTo>
                      <a:pt x="4419600" y="4317256"/>
                      <a:pt x="4317256" y="4419600"/>
                      <a:pt x="4191000" y="441960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78" name="Freeform: Shape 77">
                <a:extLst>
                  <a:ext uri="{FF2B5EF4-FFF2-40B4-BE49-F238E27FC236}">
                    <a16:creationId xmlns:a16="http://schemas.microsoft.com/office/drawing/2014/main" id="{71E5C568-5E04-4A0C-A754-F90BB8DCE8B8}"/>
                  </a:ext>
                </a:extLst>
              </p:cNvPr>
              <p:cNvSpPr/>
              <p:nvPr/>
            </p:nvSpPr>
            <p:spPr>
              <a:xfrm>
                <a:off x="4114800" y="1371600"/>
                <a:ext cx="457200" cy="457200"/>
              </a:xfrm>
              <a:custGeom>
                <a:avLst/>
                <a:gdLst>
                  <a:gd name="connsiteX0" fmla="*/ 228600 w 457200"/>
                  <a:gd name="connsiteY0" fmla="*/ 457200 h 457200"/>
                  <a:gd name="connsiteX1" fmla="*/ 457200 w 457200"/>
                  <a:gd name="connsiteY1" fmla="*/ 228600 h 457200"/>
                  <a:gd name="connsiteX2" fmla="*/ 228600 w 457200"/>
                  <a:gd name="connsiteY2" fmla="*/ 0 h 457200"/>
                  <a:gd name="connsiteX3" fmla="*/ 0 w 457200"/>
                  <a:gd name="connsiteY3" fmla="*/ 228600 h 457200"/>
                  <a:gd name="connsiteX4" fmla="*/ 228600 w 457200"/>
                  <a:gd name="connsiteY4" fmla="*/ 457200 h 457200"/>
                  <a:gd name="connsiteX5" fmla="*/ 228600 w 457200"/>
                  <a:gd name="connsiteY5" fmla="*/ 152400 h 457200"/>
                  <a:gd name="connsiteX6" fmla="*/ 304800 w 457200"/>
                  <a:gd name="connsiteY6" fmla="*/ 228600 h 457200"/>
                  <a:gd name="connsiteX7" fmla="*/ 228600 w 457200"/>
                  <a:gd name="connsiteY7" fmla="*/ 304800 h 457200"/>
                  <a:gd name="connsiteX8" fmla="*/ 152400 w 457200"/>
                  <a:gd name="connsiteY8" fmla="*/ 228600 h 457200"/>
                  <a:gd name="connsiteX9" fmla="*/ 228600 w 457200"/>
                  <a:gd name="connsiteY9"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 h="457200">
                    <a:moveTo>
                      <a:pt x="228600" y="457200"/>
                    </a:moveTo>
                    <a:cubicBezTo>
                      <a:pt x="354856" y="457200"/>
                      <a:pt x="457200" y="354852"/>
                      <a:pt x="457200" y="228600"/>
                    </a:cubicBezTo>
                    <a:cubicBezTo>
                      <a:pt x="457200" y="102348"/>
                      <a:pt x="354856" y="0"/>
                      <a:pt x="228600" y="0"/>
                    </a:cubicBezTo>
                    <a:cubicBezTo>
                      <a:pt x="102348" y="0"/>
                      <a:pt x="0" y="102348"/>
                      <a:pt x="0" y="228600"/>
                    </a:cubicBezTo>
                    <a:cubicBezTo>
                      <a:pt x="0" y="354852"/>
                      <a:pt x="102348" y="457200"/>
                      <a:pt x="228600" y="457200"/>
                    </a:cubicBezTo>
                    <a:close/>
                    <a:moveTo>
                      <a:pt x="228600" y="152400"/>
                    </a:moveTo>
                    <a:cubicBezTo>
                      <a:pt x="270685" y="152400"/>
                      <a:pt x="304800" y="186516"/>
                      <a:pt x="304800" y="228600"/>
                    </a:cubicBezTo>
                    <a:cubicBezTo>
                      <a:pt x="304800" y="270685"/>
                      <a:pt x="270685" y="304800"/>
                      <a:pt x="228600" y="304800"/>
                    </a:cubicBezTo>
                    <a:cubicBezTo>
                      <a:pt x="186516" y="304800"/>
                      <a:pt x="152400" y="270685"/>
                      <a:pt x="152400" y="228600"/>
                    </a:cubicBezTo>
                    <a:cubicBezTo>
                      <a:pt x="152400" y="186516"/>
                      <a:pt x="186516" y="152400"/>
                      <a:pt x="228600" y="15240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79" name="Freeform: Shape 78">
                <a:extLst>
                  <a:ext uri="{FF2B5EF4-FFF2-40B4-BE49-F238E27FC236}">
                    <a16:creationId xmlns:a16="http://schemas.microsoft.com/office/drawing/2014/main" id="{1DCCE2B7-354C-4FD9-92A0-155536DD8852}"/>
                  </a:ext>
                </a:extLst>
              </p:cNvPr>
              <p:cNvSpPr/>
              <p:nvPr/>
            </p:nvSpPr>
            <p:spPr>
              <a:xfrm>
                <a:off x="4648200" y="1371600"/>
                <a:ext cx="457200" cy="457200"/>
              </a:xfrm>
              <a:custGeom>
                <a:avLst/>
                <a:gdLst>
                  <a:gd name="connsiteX0" fmla="*/ 228600 w 457200"/>
                  <a:gd name="connsiteY0" fmla="*/ 457200 h 457200"/>
                  <a:gd name="connsiteX1" fmla="*/ 457200 w 457200"/>
                  <a:gd name="connsiteY1" fmla="*/ 228600 h 457200"/>
                  <a:gd name="connsiteX2" fmla="*/ 228600 w 457200"/>
                  <a:gd name="connsiteY2" fmla="*/ 0 h 457200"/>
                  <a:gd name="connsiteX3" fmla="*/ 0 w 457200"/>
                  <a:gd name="connsiteY3" fmla="*/ 228600 h 457200"/>
                  <a:gd name="connsiteX4" fmla="*/ 228600 w 457200"/>
                  <a:gd name="connsiteY4" fmla="*/ 457200 h 457200"/>
                  <a:gd name="connsiteX5" fmla="*/ 228600 w 457200"/>
                  <a:gd name="connsiteY5" fmla="*/ 152400 h 457200"/>
                  <a:gd name="connsiteX6" fmla="*/ 304800 w 457200"/>
                  <a:gd name="connsiteY6" fmla="*/ 228600 h 457200"/>
                  <a:gd name="connsiteX7" fmla="*/ 228600 w 457200"/>
                  <a:gd name="connsiteY7" fmla="*/ 304800 h 457200"/>
                  <a:gd name="connsiteX8" fmla="*/ 152400 w 457200"/>
                  <a:gd name="connsiteY8" fmla="*/ 228600 h 457200"/>
                  <a:gd name="connsiteX9" fmla="*/ 228600 w 457200"/>
                  <a:gd name="connsiteY9"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 h="457200">
                    <a:moveTo>
                      <a:pt x="228600" y="457200"/>
                    </a:moveTo>
                    <a:cubicBezTo>
                      <a:pt x="354856" y="457200"/>
                      <a:pt x="457200" y="354852"/>
                      <a:pt x="457200" y="228600"/>
                    </a:cubicBezTo>
                    <a:cubicBezTo>
                      <a:pt x="457200" y="102348"/>
                      <a:pt x="354856" y="0"/>
                      <a:pt x="228600" y="0"/>
                    </a:cubicBezTo>
                    <a:cubicBezTo>
                      <a:pt x="102344" y="0"/>
                      <a:pt x="0" y="102348"/>
                      <a:pt x="0" y="228600"/>
                    </a:cubicBezTo>
                    <a:cubicBezTo>
                      <a:pt x="0" y="354852"/>
                      <a:pt x="102344" y="457200"/>
                      <a:pt x="228600" y="457200"/>
                    </a:cubicBezTo>
                    <a:close/>
                    <a:moveTo>
                      <a:pt x="228600" y="152400"/>
                    </a:moveTo>
                    <a:cubicBezTo>
                      <a:pt x="270685" y="152400"/>
                      <a:pt x="304800" y="186516"/>
                      <a:pt x="304800" y="228600"/>
                    </a:cubicBezTo>
                    <a:cubicBezTo>
                      <a:pt x="304800" y="270685"/>
                      <a:pt x="270685" y="304800"/>
                      <a:pt x="228600" y="304800"/>
                    </a:cubicBezTo>
                    <a:cubicBezTo>
                      <a:pt x="186515" y="304800"/>
                      <a:pt x="152400" y="270685"/>
                      <a:pt x="152400" y="228600"/>
                    </a:cubicBezTo>
                    <a:cubicBezTo>
                      <a:pt x="152400" y="186516"/>
                      <a:pt x="186515" y="152400"/>
                      <a:pt x="228600" y="15240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80" name="Freeform: Shape 79">
                <a:extLst>
                  <a:ext uri="{FF2B5EF4-FFF2-40B4-BE49-F238E27FC236}">
                    <a16:creationId xmlns:a16="http://schemas.microsoft.com/office/drawing/2014/main" id="{4BA2158F-105D-4CF1-85EA-90A1E6A012F8}"/>
                  </a:ext>
                </a:extLst>
              </p:cNvPr>
              <p:cNvSpPr/>
              <p:nvPr/>
            </p:nvSpPr>
            <p:spPr>
              <a:xfrm>
                <a:off x="5181600" y="1371600"/>
                <a:ext cx="457200" cy="457200"/>
              </a:xfrm>
              <a:custGeom>
                <a:avLst/>
                <a:gdLst>
                  <a:gd name="connsiteX0" fmla="*/ 228600 w 457200"/>
                  <a:gd name="connsiteY0" fmla="*/ 457200 h 457200"/>
                  <a:gd name="connsiteX1" fmla="*/ 457200 w 457200"/>
                  <a:gd name="connsiteY1" fmla="*/ 228600 h 457200"/>
                  <a:gd name="connsiteX2" fmla="*/ 228600 w 457200"/>
                  <a:gd name="connsiteY2" fmla="*/ 0 h 457200"/>
                  <a:gd name="connsiteX3" fmla="*/ 0 w 457200"/>
                  <a:gd name="connsiteY3" fmla="*/ 228600 h 457200"/>
                  <a:gd name="connsiteX4" fmla="*/ 228600 w 457200"/>
                  <a:gd name="connsiteY4" fmla="*/ 457200 h 457200"/>
                  <a:gd name="connsiteX5" fmla="*/ 228600 w 457200"/>
                  <a:gd name="connsiteY5" fmla="*/ 152400 h 457200"/>
                  <a:gd name="connsiteX6" fmla="*/ 304800 w 457200"/>
                  <a:gd name="connsiteY6" fmla="*/ 228600 h 457200"/>
                  <a:gd name="connsiteX7" fmla="*/ 228600 w 457200"/>
                  <a:gd name="connsiteY7" fmla="*/ 304800 h 457200"/>
                  <a:gd name="connsiteX8" fmla="*/ 152400 w 457200"/>
                  <a:gd name="connsiteY8" fmla="*/ 228600 h 457200"/>
                  <a:gd name="connsiteX9" fmla="*/ 228600 w 457200"/>
                  <a:gd name="connsiteY9" fmla="*/ 152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 h="457200">
                    <a:moveTo>
                      <a:pt x="228600" y="457200"/>
                    </a:moveTo>
                    <a:cubicBezTo>
                      <a:pt x="354856" y="457200"/>
                      <a:pt x="457200" y="354852"/>
                      <a:pt x="457200" y="228600"/>
                    </a:cubicBezTo>
                    <a:cubicBezTo>
                      <a:pt x="457200" y="102348"/>
                      <a:pt x="354856" y="0"/>
                      <a:pt x="228600" y="0"/>
                    </a:cubicBezTo>
                    <a:cubicBezTo>
                      <a:pt x="102344" y="0"/>
                      <a:pt x="0" y="102348"/>
                      <a:pt x="0" y="228600"/>
                    </a:cubicBezTo>
                    <a:cubicBezTo>
                      <a:pt x="0" y="354852"/>
                      <a:pt x="102344" y="457200"/>
                      <a:pt x="228600" y="457200"/>
                    </a:cubicBezTo>
                    <a:close/>
                    <a:moveTo>
                      <a:pt x="228600" y="152400"/>
                    </a:moveTo>
                    <a:cubicBezTo>
                      <a:pt x="270685" y="152400"/>
                      <a:pt x="304800" y="186516"/>
                      <a:pt x="304800" y="228600"/>
                    </a:cubicBezTo>
                    <a:cubicBezTo>
                      <a:pt x="304800" y="270685"/>
                      <a:pt x="270685" y="304800"/>
                      <a:pt x="228600" y="304800"/>
                    </a:cubicBezTo>
                    <a:cubicBezTo>
                      <a:pt x="186515" y="304800"/>
                      <a:pt x="152400" y="270685"/>
                      <a:pt x="152400" y="228600"/>
                    </a:cubicBezTo>
                    <a:cubicBezTo>
                      <a:pt x="152400" y="186516"/>
                      <a:pt x="186515" y="152400"/>
                      <a:pt x="228600" y="15240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81" name="Freeform: Shape 80">
                <a:extLst>
                  <a:ext uri="{FF2B5EF4-FFF2-40B4-BE49-F238E27FC236}">
                    <a16:creationId xmlns:a16="http://schemas.microsoft.com/office/drawing/2014/main" id="{C74F6B1C-B4E4-4FCC-996C-87E5D99F6FDC}"/>
                  </a:ext>
                </a:extLst>
              </p:cNvPr>
              <p:cNvSpPr/>
              <p:nvPr/>
            </p:nvSpPr>
            <p:spPr>
              <a:xfrm>
                <a:off x="6858000" y="4191000"/>
                <a:ext cx="1219200" cy="1219200"/>
              </a:xfrm>
              <a:custGeom>
                <a:avLst/>
                <a:gdLst>
                  <a:gd name="connsiteX0" fmla="*/ 609600 w 1219200"/>
                  <a:gd name="connsiteY0" fmla="*/ 0 h 1219200"/>
                  <a:gd name="connsiteX1" fmla="*/ 0 w 1219200"/>
                  <a:gd name="connsiteY1" fmla="*/ 609600 h 1219200"/>
                  <a:gd name="connsiteX2" fmla="*/ 609600 w 1219200"/>
                  <a:gd name="connsiteY2" fmla="*/ 1219200 h 1219200"/>
                  <a:gd name="connsiteX3" fmla="*/ 1219200 w 1219200"/>
                  <a:gd name="connsiteY3" fmla="*/ 609600 h 1219200"/>
                  <a:gd name="connsiteX4" fmla="*/ 609600 w 1219200"/>
                  <a:gd name="connsiteY4" fmla="*/ 0 h 1219200"/>
                  <a:gd name="connsiteX5" fmla="*/ 609600 w 1219200"/>
                  <a:gd name="connsiteY5" fmla="*/ 1066800 h 1219200"/>
                  <a:gd name="connsiteX6" fmla="*/ 152400 w 1219200"/>
                  <a:gd name="connsiteY6" fmla="*/ 609600 h 1219200"/>
                  <a:gd name="connsiteX7" fmla="*/ 609600 w 1219200"/>
                  <a:gd name="connsiteY7" fmla="*/ 152400 h 1219200"/>
                  <a:gd name="connsiteX8" fmla="*/ 1066800 w 1219200"/>
                  <a:gd name="connsiteY8" fmla="*/ 609600 h 1219200"/>
                  <a:gd name="connsiteX9" fmla="*/ 609600 w 1219200"/>
                  <a:gd name="connsiteY9" fmla="*/ 10668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609600" y="0"/>
                    </a:moveTo>
                    <a:cubicBezTo>
                      <a:pt x="272926" y="0"/>
                      <a:pt x="0" y="272926"/>
                      <a:pt x="0" y="609600"/>
                    </a:cubicBezTo>
                    <a:cubicBezTo>
                      <a:pt x="0" y="946275"/>
                      <a:pt x="272926" y="1219200"/>
                      <a:pt x="609600" y="1219200"/>
                    </a:cubicBezTo>
                    <a:cubicBezTo>
                      <a:pt x="946275" y="1219200"/>
                      <a:pt x="1219200" y="946275"/>
                      <a:pt x="1219200" y="609600"/>
                    </a:cubicBezTo>
                    <a:cubicBezTo>
                      <a:pt x="1218819" y="273086"/>
                      <a:pt x="946114" y="381"/>
                      <a:pt x="609600" y="0"/>
                    </a:cubicBezTo>
                    <a:close/>
                    <a:moveTo>
                      <a:pt x="609600" y="1066800"/>
                    </a:moveTo>
                    <a:cubicBezTo>
                      <a:pt x="357096" y="1066800"/>
                      <a:pt x="152400" y="862104"/>
                      <a:pt x="152400" y="609600"/>
                    </a:cubicBezTo>
                    <a:cubicBezTo>
                      <a:pt x="152400" y="357096"/>
                      <a:pt x="357096" y="152400"/>
                      <a:pt x="609600" y="152400"/>
                    </a:cubicBezTo>
                    <a:cubicBezTo>
                      <a:pt x="862104" y="152400"/>
                      <a:pt x="1066800" y="357096"/>
                      <a:pt x="1066800" y="609600"/>
                    </a:cubicBezTo>
                    <a:cubicBezTo>
                      <a:pt x="1066549" y="861997"/>
                      <a:pt x="861997" y="1066549"/>
                      <a:pt x="609600" y="106680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82" name="Freeform: Shape 81">
                <a:extLst>
                  <a:ext uri="{FF2B5EF4-FFF2-40B4-BE49-F238E27FC236}">
                    <a16:creationId xmlns:a16="http://schemas.microsoft.com/office/drawing/2014/main" id="{A95977D3-E5EF-421C-971E-0C26D4F0A8A2}"/>
                  </a:ext>
                </a:extLst>
              </p:cNvPr>
              <p:cNvSpPr/>
              <p:nvPr/>
            </p:nvSpPr>
            <p:spPr>
              <a:xfrm>
                <a:off x="4267200" y="2362200"/>
                <a:ext cx="609600" cy="1066800"/>
              </a:xfrm>
              <a:custGeom>
                <a:avLst/>
                <a:gdLst>
                  <a:gd name="connsiteX0" fmla="*/ 76200 w 609600"/>
                  <a:gd name="connsiteY0" fmla="*/ 1066800 h 1066800"/>
                  <a:gd name="connsiteX1" fmla="*/ 152400 w 609600"/>
                  <a:gd name="connsiteY1" fmla="*/ 990600 h 1066800"/>
                  <a:gd name="connsiteX2" fmla="*/ 152400 w 609600"/>
                  <a:gd name="connsiteY2" fmla="*/ 609600 h 1066800"/>
                  <a:gd name="connsiteX3" fmla="*/ 457200 w 609600"/>
                  <a:gd name="connsiteY3" fmla="*/ 609600 h 1066800"/>
                  <a:gd name="connsiteX4" fmla="*/ 457200 w 609600"/>
                  <a:gd name="connsiteY4" fmla="*/ 990600 h 1066800"/>
                  <a:gd name="connsiteX5" fmla="*/ 533400 w 609600"/>
                  <a:gd name="connsiteY5" fmla="*/ 1066800 h 1066800"/>
                  <a:gd name="connsiteX6" fmla="*/ 609600 w 609600"/>
                  <a:gd name="connsiteY6" fmla="*/ 990600 h 1066800"/>
                  <a:gd name="connsiteX7" fmla="*/ 609600 w 609600"/>
                  <a:gd name="connsiteY7" fmla="*/ 304800 h 1066800"/>
                  <a:gd name="connsiteX8" fmla="*/ 304800 w 609600"/>
                  <a:gd name="connsiteY8" fmla="*/ 0 h 1066800"/>
                  <a:gd name="connsiteX9" fmla="*/ 0 w 609600"/>
                  <a:gd name="connsiteY9" fmla="*/ 304800 h 1066800"/>
                  <a:gd name="connsiteX10" fmla="*/ 0 w 609600"/>
                  <a:gd name="connsiteY10" fmla="*/ 990600 h 1066800"/>
                  <a:gd name="connsiteX11" fmla="*/ 76200 w 609600"/>
                  <a:gd name="connsiteY11" fmla="*/ 1066800 h 1066800"/>
                  <a:gd name="connsiteX12" fmla="*/ 304800 w 609600"/>
                  <a:gd name="connsiteY12" fmla="*/ 152400 h 1066800"/>
                  <a:gd name="connsiteX13" fmla="*/ 457200 w 609600"/>
                  <a:gd name="connsiteY13" fmla="*/ 304800 h 1066800"/>
                  <a:gd name="connsiteX14" fmla="*/ 457200 w 609600"/>
                  <a:gd name="connsiteY14" fmla="*/ 457200 h 1066800"/>
                  <a:gd name="connsiteX15" fmla="*/ 152400 w 609600"/>
                  <a:gd name="connsiteY15" fmla="*/ 457200 h 1066800"/>
                  <a:gd name="connsiteX16" fmla="*/ 152400 w 609600"/>
                  <a:gd name="connsiteY16" fmla="*/ 304800 h 1066800"/>
                  <a:gd name="connsiteX17" fmla="*/ 304800 w 609600"/>
                  <a:gd name="connsiteY17" fmla="*/ 1524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1066800">
                    <a:moveTo>
                      <a:pt x="76200" y="1066800"/>
                    </a:moveTo>
                    <a:cubicBezTo>
                      <a:pt x="118284" y="1066800"/>
                      <a:pt x="152400" y="1032685"/>
                      <a:pt x="152400" y="990600"/>
                    </a:cubicBezTo>
                    <a:lnTo>
                      <a:pt x="152400" y="609600"/>
                    </a:lnTo>
                    <a:lnTo>
                      <a:pt x="457200" y="609600"/>
                    </a:lnTo>
                    <a:lnTo>
                      <a:pt x="457200" y="990600"/>
                    </a:lnTo>
                    <a:cubicBezTo>
                      <a:pt x="457200" y="1032685"/>
                      <a:pt x="491315" y="1066800"/>
                      <a:pt x="533400" y="1066800"/>
                    </a:cubicBezTo>
                    <a:cubicBezTo>
                      <a:pt x="575485" y="1066800"/>
                      <a:pt x="609600" y="1032685"/>
                      <a:pt x="609600" y="990600"/>
                    </a:cubicBezTo>
                    <a:lnTo>
                      <a:pt x="609600" y="304800"/>
                    </a:lnTo>
                    <a:cubicBezTo>
                      <a:pt x="609600" y="136467"/>
                      <a:pt x="473133" y="0"/>
                      <a:pt x="304800" y="0"/>
                    </a:cubicBezTo>
                    <a:cubicBezTo>
                      <a:pt x="136464" y="0"/>
                      <a:pt x="0" y="136467"/>
                      <a:pt x="0" y="304800"/>
                    </a:cubicBezTo>
                    <a:lnTo>
                      <a:pt x="0" y="990600"/>
                    </a:lnTo>
                    <a:cubicBezTo>
                      <a:pt x="0" y="1032685"/>
                      <a:pt x="34116" y="1066800"/>
                      <a:pt x="76200" y="1066800"/>
                    </a:cubicBezTo>
                    <a:close/>
                    <a:moveTo>
                      <a:pt x="304800" y="152400"/>
                    </a:moveTo>
                    <a:cubicBezTo>
                      <a:pt x="388971" y="152400"/>
                      <a:pt x="457200" y="220629"/>
                      <a:pt x="457200" y="304800"/>
                    </a:cubicBezTo>
                    <a:lnTo>
                      <a:pt x="457200" y="457200"/>
                    </a:lnTo>
                    <a:lnTo>
                      <a:pt x="152400" y="457200"/>
                    </a:lnTo>
                    <a:lnTo>
                      <a:pt x="152400" y="304800"/>
                    </a:lnTo>
                    <a:cubicBezTo>
                      <a:pt x="152400" y="220629"/>
                      <a:pt x="220629" y="152400"/>
                      <a:pt x="304800" y="15240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83" name="Freeform: Shape 82">
                <a:extLst>
                  <a:ext uri="{FF2B5EF4-FFF2-40B4-BE49-F238E27FC236}">
                    <a16:creationId xmlns:a16="http://schemas.microsoft.com/office/drawing/2014/main" id="{D48BAC8E-8A32-4342-8846-561A7CA53271}"/>
                  </a:ext>
                </a:extLst>
              </p:cNvPr>
              <p:cNvSpPr/>
              <p:nvPr/>
            </p:nvSpPr>
            <p:spPr>
              <a:xfrm>
                <a:off x="5029200" y="2362200"/>
                <a:ext cx="609600" cy="1066800"/>
              </a:xfrm>
              <a:custGeom>
                <a:avLst/>
                <a:gdLst>
                  <a:gd name="connsiteX0" fmla="*/ 76200 w 609600"/>
                  <a:gd name="connsiteY0" fmla="*/ 1066800 h 1066800"/>
                  <a:gd name="connsiteX1" fmla="*/ 152400 w 609600"/>
                  <a:gd name="connsiteY1" fmla="*/ 990600 h 1066800"/>
                  <a:gd name="connsiteX2" fmla="*/ 152400 w 609600"/>
                  <a:gd name="connsiteY2" fmla="*/ 609600 h 1066800"/>
                  <a:gd name="connsiteX3" fmla="*/ 381000 w 609600"/>
                  <a:gd name="connsiteY3" fmla="*/ 609600 h 1066800"/>
                  <a:gd name="connsiteX4" fmla="*/ 609600 w 609600"/>
                  <a:gd name="connsiteY4" fmla="*/ 381000 h 1066800"/>
                  <a:gd name="connsiteX5" fmla="*/ 609600 w 609600"/>
                  <a:gd name="connsiteY5" fmla="*/ 228600 h 1066800"/>
                  <a:gd name="connsiteX6" fmla="*/ 381000 w 609600"/>
                  <a:gd name="connsiteY6" fmla="*/ 0 h 1066800"/>
                  <a:gd name="connsiteX7" fmla="*/ 76200 w 609600"/>
                  <a:gd name="connsiteY7" fmla="*/ 0 h 1066800"/>
                  <a:gd name="connsiteX8" fmla="*/ 0 w 609600"/>
                  <a:gd name="connsiteY8" fmla="*/ 76200 h 1066800"/>
                  <a:gd name="connsiteX9" fmla="*/ 0 w 609600"/>
                  <a:gd name="connsiteY9" fmla="*/ 990600 h 1066800"/>
                  <a:gd name="connsiteX10" fmla="*/ 76200 w 609600"/>
                  <a:gd name="connsiteY10" fmla="*/ 1066800 h 1066800"/>
                  <a:gd name="connsiteX11" fmla="*/ 152400 w 609600"/>
                  <a:gd name="connsiteY11" fmla="*/ 152400 h 1066800"/>
                  <a:gd name="connsiteX12" fmla="*/ 381000 w 609600"/>
                  <a:gd name="connsiteY12" fmla="*/ 152400 h 1066800"/>
                  <a:gd name="connsiteX13" fmla="*/ 457200 w 609600"/>
                  <a:gd name="connsiteY13" fmla="*/ 228600 h 1066800"/>
                  <a:gd name="connsiteX14" fmla="*/ 457200 w 609600"/>
                  <a:gd name="connsiteY14" fmla="*/ 381000 h 1066800"/>
                  <a:gd name="connsiteX15" fmla="*/ 381000 w 609600"/>
                  <a:gd name="connsiteY15" fmla="*/ 457200 h 1066800"/>
                  <a:gd name="connsiteX16" fmla="*/ 152400 w 609600"/>
                  <a:gd name="connsiteY16" fmla="*/ 4572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600" h="1066800">
                    <a:moveTo>
                      <a:pt x="76200" y="1066800"/>
                    </a:moveTo>
                    <a:cubicBezTo>
                      <a:pt x="118285" y="1066800"/>
                      <a:pt x="152400" y="1032685"/>
                      <a:pt x="152400" y="990600"/>
                    </a:cubicBezTo>
                    <a:lnTo>
                      <a:pt x="152400" y="609600"/>
                    </a:lnTo>
                    <a:lnTo>
                      <a:pt x="381000" y="609600"/>
                    </a:lnTo>
                    <a:cubicBezTo>
                      <a:pt x="507256" y="609600"/>
                      <a:pt x="609600" y="507256"/>
                      <a:pt x="609600" y="381000"/>
                    </a:cubicBezTo>
                    <a:lnTo>
                      <a:pt x="609600" y="228600"/>
                    </a:lnTo>
                    <a:cubicBezTo>
                      <a:pt x="609600" y="102344"/>
                      <a:pt x="507256" y="0"/>
                      <a:pt x="381000" y="0"/>
                    </a:cubicBezTo>
                    <a:lnTo>
                      <a:pt x="76200" y="0"/>
                    </a:lnTo>
                    <a:cubicBezTo>
                      <a:pt x="34115" y="0"/>
                      <a:pt x="0" y="34115"/>
                      <a:pt x="0" y="76200"/>
                    </a:cubicBezTo>
                    <a:lnTo>
                      <a:pt x="0" y="990600"/>
                    </a:lnTo>
                    <a:cubicBezTo>
                      <a:pt x="0" y="1032685"/>
                      <a:pt x="34115" y="1066800"/>
                      <a:pt x="76200" y="1066800"/>
                    </a:cubicBezTo>
                    <a:close/>
                    <a:moveTo>
                      <a:pt x="152400" y="152400"/>
                    </a:moveTo>
                    <a:lnTo>
                      <a:pt x="381000" y="152400"/>
                    </a:lnTo>
                    <a:cubicBezTo>
                      <a:pt x="423085" y="152400"/>
                      <a:pt x="457200" y="186515"/>
                      <a:pt x="457200" y="228600"/>
                    </a:cubicBezTo>
                    <a:lnTo>
                      <a:pt x="457200" y="381000"/>
                    </a:lnTo>
                    <a:cubicBezTo>
                      <a:pt x="457200" y="423085"/>
                      <a:pt x="423085" y="457200"/>
                      <a:pt x="381000" y="457200"/>
                    </a:cubicBezTo>
                    <a:lnTo>
                      <a:pt x="152400" y="457200"/>
                    </a:ln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84" name="Freeform: Shape 83">
                <a:extLst>
                  <a:ext uri="{FF2B5EF4-FFF2-40B4-BE49-F238E27FC236}">
                    <a16:creationId xmlns:a16="http://schemas.microsoft.com/office/drawing/2014/main" id="{0CF8ADC2-2AE2-4947-B3D1-B363C77AD394}"/>
                  </a:ext>
                </a:extLst>
              </p:cNvPr>
              <p:cNvSpPr/>
              <p:nvPr/>
            </p:nvSpPr>
            <p:spPr>
              <a:xfrm>
                <a:off x="5791200" y="2362200"/>
                <a:ext cx="152400" cy="1066800"/>
              </a:xfrm>
              <a:custGeom>
                <a:avLst/>
                <a:gdLst>
                  <a:gd name="connsiteX0" fmla="*/ 76200 w 152400"/>
                  <a:gd name="connsiteY0" fmla="*/ 1066800 h 1066800"/>
                  <a:gd name="connsiteX1" fmla="*/ 152400 w 152400"/>
                  <a:gd name="connsiteY1" fmla="*/ 990600 h 1066800"/>
                  <a:gd name="connsiteX2" fmla="*/ 152400 w 152400"/>
                  <a:gd name="connsiteY2" fmla="*/ 76200 h 1066800"/>
                  <a:gd name="connsiteX3" fmla="*/ 76200 w 152400"/>
                  <a:gd name="connsiteY3" fmla="*/ 0 h 1066800"/>
                  <a:gd name="connsiteX4" fmla="*/ 0 w 152400"/>
                  <a:gd name="connsiteY4" fmla="*/ 76200 h 1066800"/>
                  <a:gd name="connsiteX5" fmla="*/ 0 w 152400"/>
                  <a:gd name="connsiteY5" fmla="*/ 990600 h 1066800"/>
                  <a:gd name="connsiteX6" fmla="*/ 76200 w 152400"/>
                  <a:gd name="connsiteY6"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00" h="1066800">
                    <a:moveTo>
                      <a:pt x="76200" y="1066800"/>
                    </a:moveTo>
                    <a:cubicBezTo>
                      <a:pt x="118285" y="1066800"/>
                      <a:pt x="152400" y="1032685"/>
                      <a:pt x="152400" y="990600"/>
                    </a:cubicBezTo>
                    <a:lnTo>
                      <a:pt x="152400" y="76200"/>
                    </a:lnTo>
                    <a:cubicBezTo>
                      <a:pt x="152400" y="34115"/>
                      <a:pt x="118285" y="0"/>
                      <a:pt x="76200" y="0"/>
                    </a:cubicBezTo>
                    <a:cubicBezTo>
                      <a:pt x="34115" y="0"/>
                      <a:pt x="0" y="34115"/>
                      <a:pt x="0" y="76200"/>
                    </a:cubicBezTo>
                    <a:lnTo>
                      <a:pt x="0" y="990600"/>
                    </a:lnTo>
                    <a:cubicBezTo>
                      <a:pt x="0" y="1032685"/>
                      <a:pt x="34115" y="1066800"/>
                      <a:pt x="76200" y="106680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85" name="Freeform: Shape 84">
                <a:extLst>
                  <a:ext uri="{FF2B5EF4-FFF2-40B4-BE49-F238E27FC236}">
                    <a16:creationId xmlns:a16="http://schemas.microsoft.com/office/drawing/2014/main" id="{08A1D487-3D18-43F6-A303-12FA5B9D3F32}"/>
                  </a:ext>
                </a:extLst>
              </p:cNvPr>
              <p:cNvSpPr/>
              <p:nvPr/>
            </p:nvSpPr>
            <p:spPr>
              <a:xfrm>
                <a:off x="4267200" y="3733800"/>
                <a:ext cx="1676400" cy="152400"/>
              </a:xfrm>
              <a:custGeom>
                <a:avLst/>
                <a:gdLst>
                  <a:gd name="connsiteX0" fmla="*/ 76200 w 1676400"/>
                  <a:gd name="connsiteY0" fmla="*/ 152400 h 152400"/>
                  <a:gd name="connsiteX1" fmla="*/ 1600200 w 1676400"/>
                  <a:gd name="connsiteY1" fmla="*/ 152400 h 152400"/>
                  <a:gd name="connsiteX2" fmla="*/ 1676400 w 1676400"/>
                  <a:gd name="connsiteY2" fmla="*/ 76200 h 152400"/>
                  <a:gd name="connsiteX3" fmla="*/ 1600200 w 1676400"/>
                  <a:gd name="connsiteY3" fmla="*/ 0 h 152400"/>
                  <a:gd name="connsiteX4" fmla="*/ 76200 w 1676400"/>
                  <a:gd name="connsiteY4" fmla="*/ 0 h 152400"/>
                  <a:gd name="connsiteX5" fmla="*/ 0 w 1676400"/>
                  <a:gd name="connsiteY5" fmla="*/ 76200 h 152400"/>
                  <a:gd name="connsiteX6" fmla="*/ 76200 w 1676400"/>
                  <a:gd name="connsiteY6"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6400" h="152400">
                    <a:moveTo>
                      <a:pt x="76200" y="152400"/>
                    </a:moveTo>
                    <a:lnTo>
                      <a:pt x="1600200" y="152400"/>
                    </a:lnTo>
                    <a:cubicBezTo>
                      <a:pt x="1642285" y="152400"/>
                      <a:pt x="1676400" y="118285"/>
                      <a:pt x="1676400" y="76200"/>
                    </a:cubicBezTo>
                    <a:cubicBezTo>
                      <a:pt x="1676400" y="34115"/>
                      <a:pt x="1642285" y="0"/>
                      <a:pt x="1600200" y="0"/>
                    </a:cubicBezTo>
                    <a:lnTo>
                      <a:pt x="76200" y="0"/>
                    </a:lnTo>
                    <a:cubicBezTo>
                      <a:pt x="34116" y="0"/>
                      <a:pt x="0" y="34115"/>
                      <a:pt x="0" y="76200"/>
                    </a:cubicBezTo>
                    <a:cubicBezTo>
                      <a:pt x="0" y="118285"/>
                      <a:pt x="34116" y="152400"/>
                      <a:pt x="76200" y="15240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86" name="Freeform: Shape 85">
                <a:extLst>
                  <a:ext uri="{FF2B5EF4-FFF2-40B4-BE49-F238E27FC236}">
                    <a16:creationId xmlns:a16="http://schemas.microsoft.com/office/drawing/2014/main" id="{974172DC-5C82-4E5F-B692-505E958B765D}"/>
                  </a:ext>
                </a:extLst>
              </p:cNvPr>
              <p:cNvSpPr/>
              <p:nvPr/>
            </p:nvSpPr>
            <p:spPr>
              <a:xfrm>
                <a:off x="4267200" y="4191000"/>
                <a:ext cx="1676400" cy="152400"/>
              </a:xfrm>
              <a:custGeom>
                <a:avLst/>
                <a:gdLst>
                  <a:gd name="connsiteX0" fmla="*/ 1600200 w 1676400"/>
                  <a:gd name="connsiteY0" fmla="*/ 0 h 152400"/>
                  <a:gd name="connsiteX1" fmla="*/ 76200 w 1676400"/>
                  <a:gd name="connsiteY1" fmla="*/ 0 h 152400"/>
                  <a:gd name="connsiteX2" fmla="*/ 0 w 1676400"/>
                  <a:gd name="connsiteY2" fmla="*/ 76200 h 152400"/>
                  <a:gd name="connsiteX3" fmla="*/ 76200 w 1676400"/>
                  <a:gd name="connsiteY3" fmla="*/ 152400 h 152400"/>
                  <a:gd name="connsiteX4" fmla="*/ 1600200 w 1676400"/>
                  <a:gd name="connsiteY4" fmla="*/ 152400 h 152400"/>
                  <a:gd name="connsiteX5" fmla="*/ 1676400 w 1676400"/>
                  <a:gd name="connsiteY5" fmla="*/ 76200 h 152400"/>
                  <a:gd name="connsiteX6" fmla="*/ 1600200 w 1676400"/>
                  <a:gd name="connsiteY6"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6400" h="152400">
                    <a:moveTo>
                      <a:pt x="1600200" y="0"/>
                    </a:moveTo>
                    <a:lnTo>
                      <a:pt x="76200" y="0"/>
                    </a:lnTo>
                    <a:cubicBezTo>
                      <a:pt x="34116" y="0"/>
                      <a:pt x="0" y="34115"/>
                      <a:pt x="0" y="76200"/>
                    </a:cubicBezTo>
                    <a:cubicBezTo>
                      <a:pt x="0" y="118285"/>
                      <a:pt x="34116" y="152400"/>
                      <a:pt x="76200" y="152400"/>
                    </a:cubicBezTo>
                    <a:lnTo>
                      <a:pt x="1600200" y="152400"/>
                    </a:lnTo>
                    <a:cubicBezTo>
                      <a:pt x="1642285" y="152400"/>
                      <a:pt x="1676400" y="118285"/>
                      <a:pt x="1676400" y="76200"/>
                    </a:cubicBezTo>
                    <a:cubicBezTo>
                      <a:pt x="1676400" y="34115"/>
                      <a:pt x="1642285" y="0"/>
                      <a:pt x="1600200" y="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sp>
            <p:nvSpPr>
              <p:cNvPr id="87" name="Freeform: Shape 86">
                <a:extLst>
                  <a:ext uri="{FF2B5EF4-FFF2-40B4-BE49-F238E27FC236}">
                    <a16:creationId xmlns:a16="http://schemas.microsoft.com/office/drawing/2014/main" id="{03A2CD6E-1E9D-4D87-9E17-B2F43C1D25BA}"/>
                  </a:ext>
                </a:extLst>
              </p:cNvPr>
              <p:cNvSpPr/>
              <p:nvPr/>
            </p:nvSpPr>
            <p:spPr>
              <a:xfrm>
                <a:off x="4267200" y="4648200"/>
                <a:ext cx="1447800" cy="152400"/>
              </a:xfrm>
              <a:custGeom>
                <a:avLst/>
                <a:gdLst>
                  <a:gd name="connsiteX0" fmla="*/ 1371600 w 1447800"/>
                  <a:gd name="connsiteY0" fmla="*/ 0 h 152400"/>
                  <a:gd name="connsiteX1" fmla="*/ 76200 w 1447800"/>
                  <a:gd name="connsiteY1" fmla="*/ 0 h 152400"/>
                  <a:gd name="connsiteX2" fmla="*/ 0 w 1447800"/>
                  <a:gd name="connsiteY2" fmla="*/ 76200 h 152400"/>
                  <a:gd name="connsiteX3" fmla="*/ 76200 w 1447800"/>
                  <a:gd name="connsiteY3" fmla="*/ 152400 h 152400"/>
                  <a:gd name="connsiteX4" fmla="*/ 1371600 w 1447800"/>
                  <a:gd name="connsiteY4" fmla="*/ 152400 h 152400"/>
                  <a:gd name="connsiteX5" fmla="*/ 1447800 w 1447800"/>
                  <a:gd name="connsiteY5" fmla="*/ 76200 h 152400"/>
                  <a:gd name="connsiteX6" fmla="*/ 1371600 w 1447800"/>
                  <a:gd name="connsiteY6"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800" h="152400">
                    <a:moveTo>
                      <a:pt x="1371600" y="0"/>
                    </a:moveTo>
                    <a:lnTo>
                      <a:pt x="76200" y="0"/>
                    </a:lnTo>
                    <a:cubicBezTo>
                      <a:pt x="34116" y="0"/>
                      <a:pt x="0" y="34115"/>
                      <a:pt x="0" y="76200"/>
                    </a:cubicBezTo>
                    <a:cubicBezTo>
                      <a:pt x="0" y="118285"/>
                      <a:pt x="34116" y="152400"/>
                      <a:pt x="76200" y="152400"/>
                    </a:cubicBezTo>
                    <a:lnTo>
                      <a:pt x="1371600" y="152400"/>
                    </a:lnTo>
                    <a:cubicBezTo>
                      <a:pt x="1413685" y="152400"/>
                      <a:pt x="1447800" y="118285"/>
                      <a:pt x="1447800" y="76200"/>
                    </a:cubicBezTo>
                    <a:cubicBezTo>
                      <a:pt x="1447800" y="34115"/>
                      <a:pt x="1413685" y="0"/>
                      <a:pt x="1371600" y="0"/>
                    </a:cubicBezTo>
                    <a:close/>
                  </a:path>
                </a:pathLst>
              </a:custGeom>
              <a:grpFill/>
              <a:ln w="76200" cap="flat">
                <a:noFill/>
                <a:prstDash val="solid"/>
                <a:miter/>
              </a:ln>
            </p:spPr>
            <p:txBody>
              <a:bodyPr rtlCol="0" anchor="ctr"/>
              <a:lstStyle/>
              <a:p>
                <a:endParaRPr lang="en-IN" dirty="0">
                  <a:latin typeface="Arial" panose="020B0604020202020204" pitchFamily="34" charset="0"/>
                  <a:cs typeface="Arial" panose="020B0604020202020204" pitchFamily="34" charset="0"/>
                </a:endParaRPr>
              </a:p>
            </p:txBody>
          </p:sp>
        </p:grpSp>
      </p:grpSp>
      <p:sp>
        <p:nvSpPr>
          <p:cNvPr id="121" name="TextBox 120">
            <a:extLst>
              <a:ext uri="{FF2B5EF4-FFF2-40B4-BE49-F238E27FC236}">
                <a16:creationId xmlns:a16="http://schemas.microsoft.com/office/drawing/2014/main" id="{3DDD18BB-D5F4-4429-9EC0-80A69CA599E5}"/>
              </a:ext>
            </a:extLst>
          </p:cNvPr>
          <p:cNvSpPr txBox="1"/>
          <p:nvPr/>
        </p:nvSpPr>
        <p:spPr>
          <a:xfrm>
            <a:off x="523511" y="2195994"/>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Global Filings</a:t>
            </a:r>
          </a:p>
        </p:txBody>
      </p:sp>
      <p:sp>
        <p:nvSpPr>
          <p:cNvPr id="123" name="TextBox 122">
            <a:extLst>
              <a:ext uri="{FF2B5EF4-FFF2-40B4-BE49-F238E27FC236}">
                <a16:creationId xmlns:a16="http://schemas.microsoft.com/office/drawing/2014/main" id="{65A5FF46-9CE1-43A3-8AAF-6CC8AB107154}"/>
              </a:ext>
            </a:extLst>
          </p:cNvPr>
          <p:cNvSpPr txBox="1"/>
          <p:nvPr/>
        </p:nvSpPr>
        <p:spPr>
          <a:xfrm>
            <a:off x="515044" y="2489682"/>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Call Transcripts</a:t>
            </a:r>
          </a:p>
        </p:txBody>
      </p:sp>
      <p:sp>
        <p:nvSpPr>
          <p:cNvPr id="125" name="TextBox 124">
            <a:extLst>
              <a:ext uri="{FF2B5EF4-FFF2-40B4-BE49-F238E27FC236}">
                <a16:creationId xmlns:a16="http://schemas.microsoft.com/office/drawing/2014/main" id="{CAFE2324-B593-4FCE-962F-E4BB5F4C7BF9}"/>
              </a:ext>
            </a:extLst>
          </p:cNvPr>
          <p:cNvSpPr txBox="1"/>
          <p:nvPr/>
        </p:nvSpPr>
        <p:spPr>
          <a:xfrm>
            <a:off x="534042" y="3371161"/>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Custom Inputs</a:t>
            </a:r>
          </a:p>
        </p:txBody>
      </p:sp>
      <p:sp>
        <p:nvSpPr>
          <p:cNvPr id="126" name="TextBox 125">
            <a:extLst>
              <a:ext uri="{FF2B5EF4-FFF2-40B4-BE49-F238E27FC236}">
                <a16:creationId xmlns:a16="http://schemas.microsoft.com/office/drawing/2014/main" id="{866F4C3A-ABA4-45E7-A11C-C59E510BDB26}"/>
              </a:ext>
            </a:extLst>
          </p:cNvPr>
          <p:cNvSpPr txBox="1"/>
          <p:nvPr/>
        </p:nvSpPr>
        <p:spPr>
          <a:xfrm>
            <a:off x="515043" y="1391287"/>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StockTwits</a:t>
            </a:r>
          </a:p>
        </p:txBody>
      </p:sp>
      <p:sp>
        <p:nvSpPr>
          <p:cNvPr id="127" name="TextBox 126">
            <a:extLst>
              <a:ext uri="{FF2B5EF4-FFF2-40B4-BE49-F238E27FC236}">
                <a16:creationId xmlns:a16="http://schemas.microsoft.com/office/drawing/2014/main" id="{F21B7FEE-5167-4D4B-999C-75631CB95A1D}"/>
              </a:ext>
            </a:extLst>
          </p:cNvPr>
          <p:cNvSpPr txBox="1"/>
          <p:nvPr/>
        </p:nvSpPr>
        <p:spPr>
          <a:xfrm>
            <a:off x="520224" y="1648129"/>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Reddit</a:t>
            </a:r>
          </a:p>
        </p:txBody>
      </p:sp>
      <p:sp>
        <p:nvSpPr>
          <p:cNvPr id="122" name="TextBox 121">
            <a:extLst>
              <a:ext uri="{FF2B5EF4-FFF2-40B4-BE49-F238E27FC236}">
                <a16:creationId xmlns:a16="http://schemas.microsoft.com/office/drawing/2014/main" id="{8C3026AE-1801-483A-B1B7-43F2D72C0801}"/>
              </a:ext>
            </a:extLst>
          </p:cNvPr>
          <p:cNvSpPr txBox="1"/>
          <p:nvPr/>
        </p:nvSpPr>
        <p:spPr>
          <a:xfrm>
            <a:off x="515044" y="2775421"/>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Edgar Filings</a:t>
            </a:r>
          </a:p>
        </p:txBody>
      </p:sp>
      <p:sp>
        <p:nvSpPr>
          <p:cNvPr id="124" name="TextBox 123">
            <a:extLst>
              <a:ext uri="{FF2B5EF4-FFF2-40B4-BE49-F238E27FC236}">
                <a16:creationId xmlns:a16="http://schemas.microsoft.com/office/drawing/2014/main" id="{4574AEED-B0CF-0C99-E040-C7E75C1DC7FB}"/>
              </a:ext>
            </a:extLst>
          </p:cNvPr>
          <p:cNvSpPr txBox="1"/>
          <p:nvPr/>
        </p:nvSpPr>
        <p:spPr>
          <a:xfrm>
            <a:off x="534043" y="3091562"/>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ESG Reports </a:t>
            </a:r>
          </a:p>
        </p:txBody>
      </p:sp>
      <p:pic>
        <p:nvPicPr>
          <p:cNvPr id="8" name="Picture 7" descr="Icon&#10;&#10;Description automatically generated">
            <a:extLst>
              <a:ext uri="{FF2B5EF4-FFF2-40B4-BE49-F238E27FC236}">
                <a16:creationId xmlns:a16="http://schemas.microsoft.com/office/drawing/2014/main" id="{20D59002-A730-CDB3-D3F0-3EF2015412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3487" y="1581728"/>
            <a:ext cx="742521" cy="742521"/>
          </a:xfrm>
          <a:prstGeom prst="rect">
            <a:avLst/>
          </a:prstGeom>
        </p:spPr>
      </p:pic>
      <p:sp>
        <p:nvSpPr>
          <p:cNvPr id="4" name="TextBox 3">
            <a:extLst>
              <a:ext uri="{FF2B5EF4-FFF2-40B4-BE49-F238E27FC236}">
                <a16:creationId xmlns:a16="http://schemas.microsoft.com/office/drawing/2014/main" id="{F3541D85-39C5-8D7C-4644-9C758993AAB0}"/>
              </a:ext>
            </a:extLst>
          </p:cNvPr>
          <p:cNvSpPr txBox="1"/>
          <p:nvPr/>
        </p:nvSpPr>
        <p:spPr>
          <a:xfrm>
            <a:off x="535378" y="1927561"/>
            <a:ext cx="1594921" cy="307777"/>
          </a:xfrm>
          <a:prstGeom prst="rect">
            <a:avLst/>
          </a:prstGeom>
          <a:noFill/>
        </p:spPr>
        <p:txBody>
          <a:bodyPr wrap="square">
            <a:spAutoFit/>
          </a:bodyPr>
          <a:lstStyle/>
          <a:p>
            <a:pPr defTabSz="844083">
              <a:defRPr/>
            </a:pPr>
            <a:r>
              <a:rPr lang="en-US" sz="1400" b="1" kern="0" dirty="0">
                <a:solidFill>
                  <a:schemeClr val="bg1"/>
                </a:solidFill>
                <a:latin typeface="Arial" panose="020B0604020202020204" pitchFamily="34" charset="0"/>
                <a:cs typeface="Arial" panose="020B0604020202020204" pitchFamily="34" charset="0"/>
              </a:rPr>
              <a:t>News</a:t>
            </a:r>
          </a:p>
        </p:txBody>
      </p:sp>
      <p:sp>
        <p:nvSpPr>
          <p:cNvPr id="89" name="Title 2">
            <a:extLst>
              <a:ext uri="{FF2B5EF4-FFF2-40B4-BE49-F238E27FC236}">
                <a16:creationId xmlns:a16="http://schemas.microsoft.com/office/drawing/2014/main" id="{F2B69308-E756-86F8-E4FB-4118EFF4621A}"/>
              </a:ext>
            </a:extLst>
          </p:cNvPr>
          <p:cNvSpPr>
            <a:spLocks noGrp="1"/>
          </p:cNvSpPr>
          <p:nvPr>
            <p:ph type="title"/>
          </p:nvPr>
        </p:nvSpPr>
        <p:spPr>
          <a:xfrm>
            <a:off x="190500" y="169305"/>
            <a:ext cx="10972800" cy="563563"/>
          </a:xfrm>
        </p:spPr>
        <p:txBody>
          <a:bodyPr/>
          <a:lstStyle/>
          <a:p>
            <a:r>
              <a:rPr lang="en-US" dirty="0">
                <a:solidFill>
                  <a:schemeClr val="accent6"/>
                </a:solidFill>
                <a:latin typeface="+mj-lt"/>
              </a:rPr>
              <a:t>CA Patented Process – Unstructured Alternative and Traditional Data</a:t>
            </a:r>
          </a:p>
        </p:txBody>
      </p:sp>
    </p:spTree>
    <p:extLst>
      <p:ext uri="{BB962C8B-B14F-4D97-AF65-F5344CB8AC3E}">
        <p14:creationId xmlns:p14="http://schemas.microsoft.com/office/powerpoint/2010/main" val="237468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EE8A21-48B3-D848-A57A-0F2B0B7A85B2}"/>
              </a:ext>
            </a:extLst>
          </p:cNvPr>
          <p:cNvSpPr>
            <a:spLocks noGrp="1"/>
          </p:cNvSpPr>
          <p:nvPr>
            <p:ph idx="1"/>
          </p:nvPr>
        </p:nvSpPr>
        <p:spPr>
          <a:xfrm>
            <a:off x="625930" y="736765"/>
            <a:ext cx="10635105" cy="5409490"/>
          </a:xfrm>
        </p:spPr>
        <p:txBody>
          <a:bodyPr>
            <a:noAutofit/>
          </a:bodyPr>
          <a:lstStyle/>
          <a:p>
            <a:pPr marL="0" indent="0">
              <a:lnSpc>
                <a:spcPct val="170000"/>
              </a:lnSpc>
              <a:buNone/>
            </a:pPr>
            <a:r>
              <a:rPr lang="en-US" sz="2000" dirty="0">
                <a:solidFill>
                  <a:srgbClr val="202020"/>
                </a:solidFill>
                <a:latin typeface="+mn-lt"/>
                <a:ea typeface="Calibri" panose="020F0502020204030204" pitchFamily="34" charset="0"/>
              </a:rPr>
              <a:t>Context Analytics, Inc. in April 2020 released </a:t>
            </a:r>
            <a:r>
              <a:rPr lang="en-US" sz="2000" dirty="0">
                <a:solidFill>
                  <a:srgbClr val="202020"/>
                </a:solidFill>
                <a:latin typeface="+mn-lt"/>
                <a:ea typeface="Calibri" panose="020F0502020204030204" pitchFamily="34" charset="0"/>
                <a:hlinkClick r:id="rId2"/>
              </a:rPr>
              <a:t>U.S. </a:t>
            </a:r>
            <a:r>
              <a:rPr lang="en-US" sz="2000" u="sng" dirty="0">
                <a:solidFill>
                  <a:srgbClr val="007C89"/>
                </a:solidFill>
                <a:latin typeface="+mn-lt"/>
                <a:ea typeface="Calibri" panose="020F0502020204030204" pitchFamily="34" charset="0"/>
                <a:hlinkClick r:id="rId2"/>
              </a:rPr>
              <a:t>Machine Readable Filings (MRF)</a:t>
            </a:r>
            <a:r>
              <a:rPr lang="en-US" sz="2000" dirty="0">
                <a:solidFill>
                  <a:srgbClr val="202020"/>
                </a:solidFill>
                <a:latin typeface="+mn-lt"/>
                <a:ea typeface="Calibri" panose="020F0502020204030204" pitchFamily="34" charset="0"/>
                <a:hlinkClick r:id="rId2"/>
              </a:rPr>
              <a:t> </a:t>
            </a:r>
            <a:r>
              <a:rPr lang="en-US" sz="2000" dirty="0">
                <a:solidFill>
                  <a:srgbClr val="202020"/>
                </a:solidFill>
                <a:latin typeface="+mn-lt"/>
                <a:ea typeface="Calibri" panose="020F0502020204030204" pitchFamily="34" charset="0"/>
              </a:rPr>
              <a:t>in partnership with S&amp;P Global Market Intelligence. Machine Readable Filings is the first product to provide parsed textual data of SEC Edgar Regulatory Filings at the Item, Section, Sub-section, and Notes level with historical baselines back to 2006. </a:t>
            </a:r>
          </a:p>
          <a:p>
            <a:pPr marL="0" indent="0">
              <a:lnSpc>
                <a:spcPct val="170000"/>
              </a:lnSpc>
              <a:buNone/>
            </a:pPr>
            <a:r>
              <a:rPr lang="en-US" sz="2000" dirty="0">
                <a:solidFill>
                  <a:srgbClr val="202020"/>
                </a:solidFill>
                <a:latin typeface="+mn-lt"/>
                <a:ea typeface="Calibri" panose="020F0502020204030204" pitchFamily="34" charset="0"/>
              </a:rPr>
              <a:t>Context Analytics, Inc.  in April 2021 released </a:t>
            </a:r>
            <a:r>
              <a:rPr lang="en-US" sz="2000" dirty="0">
                <a:solidFill>
                  <a:srgbClr val="202020"/>
                </a:solidFill>
                <a:latin typeface="+mn-lt"/>
                <a:ea typeface="Calibri" panose="020F0502020204030204" pitchFamily="34" charset="0"/>
                <a:hlinkClick r:id="rId3"/>
              </a:rPr>
              <a:t>Global Machine Readable Filings (GMRF)</a:t>
            </a:r>
            <a:r>
              <a:rPr lang="en-US" sz="2000" dirty="0">
                <a:solidFill>
                  <a:srgbClr val="202020"/>
                </a:solidFill>
                <a:latin typeface="+mn-lt"/>
                <a:ea typeface="Calibri" panose="020F0502020204030204" pitchFamily="34" charset="0"/>
              </a:rPr>
              <a:t> in partnership with S&amp;P Global Market Intelligence. Global Machine-Readable Filings is the first product to provide parsed textual data of international companies Annual, Quarterly, Semi-Annual Reports and Financial Supplements across ~2M documents spanning over 200 countries. These magazine-style documents are parsed according to the structure of the document itself with machine-readable text organized in multi-level JSON format.</a:t>
            </a:r>
          </a:p>
          <a:p>
            <a:pPr marL="0" indent="0">
              <a:lnSpc>
                <a:spcPct val="170000"/>
              </a:lnSpc>
              <a:buNone/>
            </a:pPr>
            <a:endParaRPr lang="en-US" sz="2000" dirty="0">
              <a:solidFill>
                <a:srgbClr val="202020"/>
              </a:solidFill>
              <a:latin typeface="+mn-lt"/>
              <a:ea typeface="Calibri" panose="020F0502020204030204" pitchFamily="34" charset="0"/>
            </a:endParaRPr>
          </a:p>
        </p:txBody>
      </p:sp>
      <p:sp>
        <p:nvSpPr>
          <p:cNvPr id="6" name="Slide Number Placeholder 2">
            <a:extLst>
              <a:ext uri="{FF2B5EF4-FFF2-40B4-BE49-F238E27FC236}">
                <a16:creationId xmlns:a16="http://schemas.microsoft.com/office/drawing/2014/main" id="{02F97A26-8DF8-47A7-857B-ABE28F31101B}"/>
              </a:ext>
            </a:extLst>
          </p:cNvPr>
          <p:cNvSpPr txBox="1">
            <a:spLocks/>
          </p:cNvSpPr>
          <p:nvPr/>
        </p:nvSpPr>
        <p:spPr>
          <a:xfrm>
            <a:off x="11817786" y="6668002"/>
            <a:ext cx="314324"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7CF02B-2998-4FF3-BBC3-9F8428132E32}" type="slidenum">
              <a:rPr kumimoji="0" lang="en-IN" sz="8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I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Footer Placeholder 4">
            <a:extLst>
              <a:ext uri="{FF2B5EF4-FFF2-40B4-BE49-F238E27FC236}">
                <a16:creationId xmlns:a16="http://schemas.microsoft.com/office/drawing/2014/main" id="{0CDBE5E3-DFA4-43FD-B13D-3A424B3FC5CC}"/>
              </a:ext>
            </a:extLst>
          </p:cNvPr>
          <p:cNvSpPr>
            <a:spLocks noGrp="1"/>
          </p:cNvSpPr>
          <p:nvPr>
            <p:ph type="ftr" sz="quarter" idx="11"/>
          </p:nvPr>
        </p:nvSpPr>
        <p:spPr>
          <a:xfrm>
            <a:off x="4038600" y="6688695"/>
            <a:ext cx="4114800" cy="17033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50000"/>
                    <a:lumOff val="50000"/>
                  </a:srgbClr>
                </a:solidFill>
                <a:effectLst/>
                <a:uLnTx/>
                <a:uFillTx/>
                <a:latin typeface="Calibri" panose="020F0502020204030204"/>
                <a:ea typeface="+mn-ea"/>
                <a:cs typeface="+mn-cs"/>
              </a:rPr>
              <a:t>CA Proprietary &amp; Confidential </a:t>
            </a:r>
          </a:p>
        </p:txBody>
      </p:sp>
      <p:sp>
        <p:nvSpPr>
          <p:cNvPr id="9" name="Title 2">
            <a:extLst>
              <a:ext uri="{FF2B5EF4-FFF2-40B4-BE49-F238E27FC236}">
                <a16:creationId xmlns:a16="http://schemas.microsoft.com/office/drawing/2014/main" id="{A65654E6-CA51-3A51-E2DF-B2D53DB74727}"/>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r>
              <a:rPr lang="en-US" dirty="0">
                <a:solidFill>
                  <a:schemeClr val="accent6"/>
                </a:solidFill>
                <a:latin typeface="+mj-lt"/>
              </a:rPr>
              <a:t>U.S. and Global Machine-Readable Filings</a:t>
            </a:r>
          </a:p>
        </p:txBody>
      </p:sp>
    </p:spTree>
    <p:extLst>
      <p:ext uri="{BB962C8B-B14F-4D97-AF65-F5344CB8AC3E}">
        <p14:creationId xmlns:p14="http://schemas.microsoft.com/office/powerpoint/2010/main" val="1726262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38193E-EE28-4AD2-BCE2-E82536FE1F1D}" type="slidenum">
              <a:rPr kumimoji="0" lang="en-US" sz="800" b="0" i="0" u="none" strike="noStrike" kern="1200" cap="none" spc="0" normalizeH="0" baseline="0" noProof="0" smtClean="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6D33E790-C7CD-4C27-A801-04354EB069B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50000"/>
                    <a:lumOff val="50000"/>
                  </a:srgbClr>
                </a:solidFill>
                <a:effectLst/>
                <a:uLnTx/>
                <a:uFillTx/>
                <a:latin typeface="Calibri" panose="020F0502020204030204"/>
                <a:ea typeface="+mn-ea"/>
                <a:cs typeface="+mn-cs"/>
              </a:rPr>
              <a:t>CA Proprietary &amp; Confidential </a:t>
            </a:r>
          </a:p>
        </p:txBody>
      </p:sp>
      <p:graphicFrame>
        <p:nvGraphicFramePr>
          <p:cNvPr id="4" name="Table 3">
            <a:extLst>
              <a:ext uri="{FF2B5EF4-FFF2-40B4-BE49-F238E27FC236}">
                <a16:creationId xmlns:a16="http://schemas.microsoft.com/office/drawing/2014/main" id="{2F41001F-1617-0292-A81D-5E0C6C7BFB09}"/>
              </a:ext>
            </a:extLst>
          </p:cNvPr>
          <p:cNvGraphicFramePr>
            <a:graphicFrameLocks noGrp="1"/>
          </p:cNvGraphicFramePr>
          <p:nvPr>
            <p:extLst>
              <p:ext uri="{D42A27DB-BD31-4B8C-83A1-F6EECF244321}">
                <p14:modId xmlns:p14="http://schemas.microsoft.com/office/powerpoint/2010/main" val="3862999640"/>
              </p:ext>
            </p:extLst>
          </p:nvPr>
        </p:nvGraphicFramePr>
        <p:xfrm>
          <a:off x="190501" y="885595"/>
          <a:ext cx="11494819" cy="5492549"/>
        </p:xfrm>
        <a:graphic>
          <a:graphicData uri="http://schemas.openxmlformats.org/drawingml/2006/table">
            <a:tbl>
              <a:tblPr/>
              <a:tblGrid>
                <a:gridCol w="1395732">
                  <a:extLst>
                    <a:ext uri="{9D8B030D-6E8A-4147-A177-3AD203B41FA5}">
                      <a16:colId xmlns:a16="http://schemas.microsoft.com/office/drawing/2014/main" val="2497028196"/>
                    </a:ext>
                  </a:extLst>
                </a:gridCol>
                <a:gridCol w="2725671">
                  <a:extLst>
                    <a:ext uri="{9D8B030D-6E8A-4147-A177-3AD203B41FA5}">
                      <a16:colId xmlns:a16="http://schemas.microsoft.com/office/drawing/2014/main" val="213797797"/>
                    </a:ext>
                  </a:extLst>
                </a:gridCol>
                <a:gridCol w="1409830">
                  <a:extLst>
                    <a:ext uri="{9D8B030D-6E8A-4147-A177-3AD203B41FA5}">
                      <a16:colId xmlns:a16="http://schemas.microsoft.com/office/drawing/2014/main" val="1313374197"/>
                    </a:ext>
                  </a:extLst>
                </a:gridCol>
                <a:gridCol w="5963586">
                  <a:extLst>
                    <a:ext uri="{9D8B030D-6E8A-4147-A177-3AD203B41FA5}">
                      <a16:colId xmlns:a16="http://schemas.microsoft.com/office/drawing/2014/main" val="3689041454"/>
                    </a:ext>
                  </a:extLst>
                </a:gridCol>
              </a:tblGrid>
              <a:tr h="206273">
                <a:tc>
                  <a:txBody>
                    <a:bodyPr/>
                    <a:lstStyle/>
                    <a:p>
                      <a:pPr algn="ctr" fontAlgn="b"/>
                      <a:r>
                        <a:rPr lang="en-US" sz="1400" b="1" i="0" u="none" strike="noStrike" dirty="0">
                          <a:solidFill>
                            <a:srgbClr val="FFFFFF"/>
                          </a:solidFill>
                          <a:effectLst/>
                          <a:latin typeface="+mn-lt"/>
                        </a:rPr>
                        <a:t>Main Types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en-US" sz="1400" b="1" i="0" u="none" strike="noStrike" dirty="0">
                          <a:solidFill>
                            <a:srgbClr val="FFFFFF"/>
                          </a:solidFill>
                          <a:effectLst/>
                          <a:latin typeface="+mn-lt"/>
                        </a:rPr>
                        <a:t>Sub-Types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en-US" sz="1400" b="1" i="0" u="none" strike="noStrike" dirty="0">
                          <a:solidFill>
                            <a:srgbClr val="FFFFFF"/>
                          </a:solidFill>
                          <a:effectLst/>
                          <a:latin typeface="+mn-lt"/>
                        </a:rPr>
                        <a:t>Total Count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en-US" sz="1400" b="1" i="0" u="none" strike="noStrike" dirty="0">
                          <a:solidFill>
                            <a:srgbClr val="FFFFFF"/>
                          </a:solidFill>
                          <a:effectLst/>
                          <a:latin typeface="+mn-lt"/>
                        </a:rPr>
                        <a:t>Family Definition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365393514"/>
                  </a:ext>
                </a:extLst>
              </a:tr>
              <a:tr h="618819">
                <a:tc>
                  <a:txBody>
                    <a:bodyPr/>
                    <a:lstStyle/>
                    <a:p>
                      <a:pPr algn="ctr" fontAlgn="b"/>
                      <a:r>
                        <a:rPr lang="en-US" sz="1400" b="0" i="0" u="none" strike="noStrike" dirty="0">
                          <a:solidFill>
                            <a:srgbClr val="000000"/>
                          </a:solidFill>
                          <a:effectLst/>
                          <a:latin typeface="+mn-lt"/>
                        </a:rPr>
                        <a:t>10-K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10-K/A, 10-K405, 10-K405/A, 10-KT, 10-KT/A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176,711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Form 10-K provides an annual comprehensive overview of the company's business and financial condition and includes audited financial statements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84204704"/>
                  </a:ext>
                </a:extLst>
              </a:tr>
              <a:tr h="825094">
                <a:tc>
                  <a:txBody>
                    <a:bodyPr/>
                    <a:lstStyle/>
                    <a:p>
                      <a:pPr algn="ctr" fontAlgn="b"/>
                      <a:r>
                        <a:rPr lang="en-US" sz="1400" b="0" i="0" u="none" strike="noStrike" dirty="0">
                          <a:solidFill>
                            <a:srgbClr val="000000"/>
                          </a:solidFill>
                          <a:effectLst/>
                          <a:latin typeface="+mn-lt"/>
                        </a:rPr>
                        <a:t>10-Q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10-Q/A, 10-QT, 10-QT/A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436,802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Form 10-Q includes unaudited financial statements and provides a continuing view of the company's financial position during the year. The report must be filed for each of the first three fiscal quarters of the company's fiscal 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7407513"/>
                  </a:ext>
                </a:extLst>
              </a:tr>
              <a:tr h="583899">
                <a:tc>
                  <a:txBody>
                    <a:bodyPr/>
                    <a:lstStyle/>
                    <a:p>
                      <a:pPr algn="ctr" fontAlgn="b"/>
                      <a:r>
                        <a:rPr lang="en-US" sz="1400" b="0" i="0" u="none" strike="noStrike" dirty="0">
                          <a:solidFill>
                            <a:srgbClr val="000000"/>
                          </a:solidFill>
                          <a:effectLst/>
                          <a:latin typeface="+mn-lt"/>
                        </a:rPr>
                        <a:t>8-K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8-K/A, 8-K12B, 8-K12B/A, 8-K12G3, 8-K12G3/A, 8-K15D5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1,506,551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Form 8-K is the “current report” companies must file with the SEC to announce major events that shareholders should know about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25492152"/>
                  </a:ext>
                </a:extLst>
              </a:tr>
              <a:tr h="412546">
                <a:tc>
                  <a:txBody>
                    <a:bodyPr/>
                    <a:lstStyle/>
                    <a:p>
                      <a:pPr algn="ctr" fontAlgn="b"/>
                      <a:r>
                        <a:rPr lang="en-US" sz="1400" b="0" i="0" u="none" strike="noStrike" dirty="0">
                          <a:solidFill>
                            <a:srgbClr val="000000"/>
                          </a:solidFill>
                          <a:effectLst/>
                          <a:latin typeface="+mn-lt"/>
                        </a:rPr>
                        <a:t>20-F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20-F/A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17,544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Form 20-F is an annual submitted by all "foreign private issuers" with listed equity share on exchanges in the U.S.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2235158"/>
                  </a:ext>
                </a:extLst>
              </a:tr>
              <a:tr h="1031366">
                <a:tc>
                  <a:txBody>
                    <a:bodyPr/>
                    <a:lstStyle/>
                    <a:p>
                      <a:pPr algn="ctr" fontAlgn="b"/>
                      <a:r>
                        <a:rPr lang="en-US" sz="1400" b="0" i="0" u="none" strike="noStrike" dirty="0">
                          <a:solidFill>
                            <a:srgbClr val="000000"/>
                          </a:solidFill>
                          <a:effectLst/>
                          <a:latin typeface="+mn-lt"/>
                        </a:rPr>
                        <a:t>6-K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6-K/A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414,560</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Form 6-K is submitted by foreign private issuers of securities. Considered a catchall for material info between annual and quarterly reports and often include duplicate copies of the foreign private issuer’s latest financial reports, such as income statements, balance sheets and cash flow statements.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72145555"/>
                  </a:ext>
                </a:extLst>
              </a:tr>
              <a:tr h="775678">
                <a:tc>
                  <a:txBody>
                    <a:bodyPr/>
                    <a:lstStyle/>
                    <a:p>
                      <a:pPr algn="ctr" fontAlgn="b"/>
                      <a:r>
                        <a:rPr lang="en-US" sz="1400" b="0" i="0" u="none" strike="noStrike" dirty="0">
                          <a:solidFill>
                            <a:srgbClr val="000000"/>
                          </a:solidFill>
                          <a:effectLst/>
                          <a:latin typeface="+mn-lt"/>
                        </a:rPr>
                        <a:t>40-F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40-F/A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3,022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Form 40-F is submitted by companies domiciled in Canada with securities registered in the U.S. It is an annual filing similar to Form 10-K for U.S.-based companies in purpose and content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5436327"/>
                  </a:ext>
                </a:extLst>
              </a:tr>
              <a:tr h="775678">
                <a:tc>
                  <a:txBody>
                    <a:bodyPr/>
                    <a:lstStyle/>
                    <a:p>
                      <a:pPr algn="ctr" fontAlgn="b"/>
                      <a:r>
                        <a:rPr lang="en-US" sz="1400" b="0" i="0" u="none" strike="noStrike" dirty="0">
                          <a:solidFill>
                            <a:srgbClr val="000000"/>
                          </a:solidFill>
                          <a:effectLst/>
                          <a:latin typeface="+mn-lt"/>
                        </a:rPr>
                        <a:t>S-1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S-1/A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60,933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Form </a:t>
                      </a:r>
                      <a:r>
                        <a:rPr lang="en-US" sz="1400" dirty="0"/>
                        <a:t>S-1 (often referred to as the “Registration Form”) is the company’s initial registration with the SEC, typically before the IPO. For U.S.-based companies only.</a:t>
                      </a:r>
                      <a:endParaRPr lang="en-US" sz="1400" b="0" i="0" u="none" strike="noStrike" dirty="0">
                        <a:solidFill>
                          <a:srgbClr val="000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869152"/>
                  </a:ext>
                </a:extLst>
              </a:tr>
              <a:tr h="203784">
                <a:tc>
                  <a:txBody>
                    <a:bodyPr/>
                    <a:lstStyle/>
                    <a:p>
                      <a:pPr algn="ctr" fontAlgn="b"/>
                      <a:r>
                        <a:rPr lang="en-US" sz="1400" b="1" i="0" u="none" strike="noStrike" dirty="0">
                          <a:solidFill>
                            <a:srgbClr val="000000"/>
                          </a:solidFill>
                          <a:effectLst/>
                          <a:latin typeface="+mn-lt"/>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1" i="0" u="none" strike="noStrike" dirty="0">
                          <a:solidFill>
                            <a:srgbClr val="000000"/>
                          </a:solidFill>
                          <a:effectLst/>
                          <a:latin typeface="+mn-lt"/>
                        </a:rPr>
                        <a:t>2,616,123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81756691"/>
                  </a:ext>
                </a:extLst>
              </a:tr>
            </a:tbl>
          </a:graphicData>
        </a:graphic>
      </p:graphicFrame>
      <p:sp>
        <p:nvSpPr>
          <p:cNvPr id="9" name="Title 2">
            <a:extLst>
              <a:ext uri="{FF2B5EF4-FFF2-40B4-BE49-F238E27FC236}">
                <a16:creationId xmlns:a16="http://schemas.microsoft.com/office/drawing/2014/main" id="{58B5F6E9-0D56-3CBC-D260-917F29F7E547}"/>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r>
              <a:rPr lang="en-US" sz="2800" dirty="0">
                <a:solidFill>
                  <a:schemeClr val="accent6"/>
                </a:solidFill>
                <a:latin typeface="+mj-lt"/>
              </a:rPr>
              <a:t>EDGAR MRF Document Type and Count: 2006 – Feb. 2024</a:t>
            </a:r>
            <a:endParaRPr lang="en-US" dirty="0">
              <a:solidFill>
                <a:schemeClr val="accent6"/>
              </a:solidFill>
              <a:latin typeface="+mj-lt"/>
            </a:endParaRPr>
          </a:p>
        </p:txBody>
      </p:sp>
    </p:spTree>
    <p:extLst>
      <p:ext uri="{BB962C8B-B14F-4D97-AF65-F5344CB8AC3E}">
        <p14:creationId xmlns:p14="http://schemas.microsoft.com/office/powerpoint/2010/main" val="2785052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B38193E-EE28-4AD2-BCE2-E82536FE1F1D}" type="slidenum">
              <a:rPr kumimoji="0" lang="en-US" sz="800" b="0" i="0" u="none" strike="noStrike" kern="1200" cap="none" spc="0" normalizeH="0" baseline="0" noProof="0" smtClean="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graphicFrame>
        <p:nvGraphicFramePr>
          <p:cNvPr id="7" name="Table 6">
            <a:extLst>
              <a:ext uri="{FF2B5EF4-FFF2-40B4-BE49-F238E27FC236}">
                <a16:creationId xmlns:a16="http://schemas.microsoft.com/office/drawing/2014/main" id="{EA72B37A-566E-48D2-85CB-1789FFD9ED14}"/>
              </a:ext>
            </a:extLst>
          </p:cNvPr>
          <p:cNvGraphicFramePr>
            <a:graphicFrameLocks noGrp="1"/>
          </p:cNvGraphicFramePr>
          <p:nvPr>
            <p:extLst>
              <p:ext uri="{D42A27DB-BD31-4B8C-83A1-F6EECF244321}">
                <p14:modId xmlns:p14="http://schemas.microsoft.com/office/powerpoint/2010/main" val="3941826953"/>
              </p:ext>
            </p:extLst>
          </p:nvPr>
        </p:nvGraphicFramePr>
        <p:xfrm>
          <a:off x="190500" y="878775"/>
          <a:ext cx="11482944" cy="4956286"/>
        </p:xfrm>
        <a:graphic>
          <a:graphicData uri="http://schemas.openxmlformats.org/drawingml/2006/table">
            <a:tbl>
              <a:tblPr/>
              <a:tblGrid>
                <a:gridCol w="1383040">
                  <a:extLst>
                    <a:ext uri="{9D8B030D-6E8A-4147-A177-3AD203B41FA5}">
                      <a16:colId xmlns:a16="http://schemas.microsoft.com/office/drawing/2014/main" val="3277226656"/>
                    </a:ext>
                  </a:extLst>
                </a:gridCol>
                <a:gridCol w="1483721">
                  <a:extLst>
                    <a:ext uri="{9D8B030D-6E8A-4147-A177-3AD203B41FA5}">
                      <a16:colId xmlns:a16="http://schemas.microsoft.com/office/drawing/2014/main" val="5482684"/>
                    </a:ext>
                  </a:extLst>
                </a:gridCol>
                <a:gridCol w="1383040">
                  <a:extLst>
                    <a:ext uri="{9D8B030D-6E8A-4147-A177-3AD203B41FA5}">
                      <a16:colId xmlns:a16="http://schemas.microsoft.com/office/drawing/2014/main" val="1891709369"/>
                    </a:ext>
                  </a:extLst>
                </a:gridCol>
                <a:gridCol w="7233143">
                  <a:extLst>
                    <a:ext uri="{9D8B030D-6E8A-4147-A177-3AD203B41FA5}">
                      <a16:colId xmlns:a16="http://schemas.microsoft.com/office/drawing/2014/main" val="2143535646"/>
                    </a:ext>
                  </a:extLst>
                </a:gridCol>
              </a:tblGrid>
              <a:tr h="221780">
                <a:tc>
                  <a:txBody>
                    <a:bodyPr/>
                    <a:lstStyle/>
                    <a:p>
                      <a:pPr algn="ctr" fontAlgn="b"/>
                      <a:r>
                        <a:rPr lang="en-US" sz="1400" b="1" i="0" u="none" strike="noStrike" dirty="0">
                          <a:solidFill>
                            <a:srgbClr val="FFFFFF"/>
                          </a:solidFill>
                          <a:effectLst/>
                          <a:latin typeface="+mn-lt"/>
                        </a:rPr>
                        <a:t>File Type</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en-US" sz="1400" b="1" i="0" u="none" strike="noStrike" dirty="0">
                          <a:solidFill>
                            <a:srgbClr val="FFFFFF"/>
                          </a:solidFill>
                          <a:effectLst/>
                          <a:latin typeface="+mn-lt"/>
                        </a:rPr>
                        <a:t>Filing Alias</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en-US" sz="1400" b="1" i="0" u="none" strike="noStrike" dirty="0">
                          <a:solidFill>
                            <a:srgbClr val="FFFFFF"/>
                          </a:solidFill>
                          <a:effectLst/>
                          <a:latin typeface="+mn-lt"/>
                        </a:rPr>
                        <a:t>English</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en-US" sz="1400" b="1" i="0" u="none" strike="noStrike" dirty="0">
                          <a:solidFill>
                            <a:srgbClr val="FFFFFF"/>
                          </a:solidFill>
                          <a:effectLst/>
                          <a:latin typeface="+mn-lt"/>
                        </a:rPr>
                        <a:t>File Type Definition</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877304938"/>
                  </a:ext>
                </a:extLst>
              </a:tr>
              <a:tr h="330969">
                <a:tc>
                  <a:txBody>
                    <a:bodyPr/>
                    <a:lstStyle/>
                    <a:p>
                      <a:pPr algn="ctr" fontAlgn="b"/>
                      <a:r>
                        <a:rPr lang="en-US" sz="1400" b="0" i="0" u="none" strike="noStrike" dirty="0">
                          <a:solidFill>
                            <a:srgbClr val="000000"/>
                          </a:solidFill>
                          <a:effectLst/>
                          <a:latin typeface="+mn-lt"/>
                        </a:rPr>
                        <a:t>AR</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Annual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540,648</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Annual Report (Glossy): Optional filing at the SEC.</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50643621"/>
                  </a:ext>
                </a:extLst>
              </a:tr>
              <a:tr h="330969">
                <a:tc>
                  <a:txBody>
                    <a:bodyPr/>
                    <a:lstStyle/>
                    <a:p>
                      <a:pPr algn="ctr" fontAlgn="b"/>
                      <a:r>
                        <a:rPr lang="en-US" sz="1400" b="0" i="0" u="none" strike="noStrike" dirty="0">
                          <a:solidFill>
                            <a:srgbClr val="000000"/>
                          </a:solidFill>
                          <a:effectLst/>
                          <a:latin typeface="+mn-lt"/>
                        </a:rPr>
                        <a:t>ARS</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Annual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1,654</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Annual Report to Shareholders.</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6893542"/>
                  </a:ext>
                </a:extLst>
              </a:tr>
              <a:tr h="330969">
                <a:tc>
                  <a:txBody>
                    <a:bodyPr/>
                    <a:lstStyle/>
                    <a:p>
                      <a:pPr algn="ctr" fontAlgn="b"/>
                      <a:r>
                        <a:rPr lang="en-US" sz="1400" b="0" i="0" u="none" strike="noStrike" dirty="0">
                          <a:solidFill>
                            <a:srgbClr val="000000"/>
                          </a:solidFill>
                          <a:effectLst/>
                          <a:latin typeface="+mn-lt"/>
                        </a:rPr>
                        <a:t>ARS/A</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Annual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11</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Annual report to shareholders, amendment.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08361793"/>
                  </a:ext>
                </a:extLst>
              </a:tr>
              <a:tr h="496453">
                <a:tc>
                  <a:txBody>
                    <a:bodyPr/>
                    <a:lstStyle/>
                    <a:p>
                      <a:pPr algn="ctr" fontAlgn="b"/>
                      <a:r>
                        <a:rPr lang="en-US" sz="1400" b="0" i="0" u="none" strike="noStrike" dirty="0">
                          <a:solidFill>
                            <a:srgbClr val="000000"/>
                          </a:solidFill>
                          <a:effectLst/>
                          <a:latin typeface="+mn-lt"/>
                        </a:rPr>
                        <a:t>FIN SUPP</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Financial Supplement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851,069</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Financial Supplement to QR or AR: Packets of additional financial information to shareholders or analysts expanding on the annual or quarterly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5325682"/>
                  </a:ext>
                </a:extLst>
              </a:tr>
              <a:tr h="330969">
                <a:tc>
                  <a:txBody>
                    <a:bodyPr/>
                    <a:lstStyle/>
                    <a:p>
                      <a:pPr algn="ctr" fontAlgn="b"/>
                      <a:r>
                        <a:rPr lang="en-US" sz="1400" b="0" i="0" u="none" strike="noStrike" dirty="0">
                          <a:solidFill>
                            <a:srgbClr val="000000"/>
                          </a:solidFill>
                          <a:effectLst/>
                          <a:latin typeface="+mn-lt"/>
                        </a:rPr>
                        <a:t>Intierra SR</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Interim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4,201</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Semi-Annual or Interim Report (Metals/Mining related)</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05730313"/>
                  </a:ext>
                </a:extLst>
              </a:tr>
              <a:tr h="330969">
                <a:tc>
                  <a:txBody>
                    <a:bodyPr/>
                    <a:lstStyle/>
                    <a:p>
                      <a:pPr algn="ctr" fontAlgn="b"/>
                      <a:r>
                        <a:rPr lang="en-US" sz="1400" b="0" i="0" u="none" strike="noStrike" dirty="0">
                          <a:solidFill>
                            <a:srgbClr val="000000"/>
                          </a:solidFill>
                          <a:effectLst/>
                          <a:latin typeface="+mn-lt"/>
                        </a:rPr>
                        <a:t>MEG - AR</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Annual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6,491</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Annual Report to Shareholders (Metals/Mining-related)</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8560802"/>
                  </a:ext>
                </a:extLst>
              </a:tr>
              <a:tr h="434301">
                <a:tc>
                  <a:txBody>
                    <a:bodyPr/>
                    <a:lstStyle/>
                    <a:p>
                      <a:pPr algn="ctr" fontAlgn="b"/>
                      <a:r>
                        <a:rPr lang="en-US" sz="1400" b="0" i="0" u="none" strike="noStrike" dirty="0">
                          <a:solidFill>
                            <a:srgbClr val="000000"/>
                          </a:solidFill>
                          <a:effectLst/>
                          <a:latin typeface="+mn-lt"/>
                        </a:rPr>
                        <a:t>Other Financials</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Misc</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685,269</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Financial information containing Documents that have not been categorized to an existing FileType.</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91193005"/>
                  </a:ext>
                </a:extLst>
              </a:tr>
              <a:tr h="496453">
                <a:tc>
                  <a:txBody>
                    <a:bodyPr/>
                    <a:lstStyle/>
                    <a:p>
                      <a:pPr algn="ctr" fontAlgn="b"/>
                      <a:r>
                        <a:rPr lang="en-US" sz="1400" b="0" i="0" u="none" strike="noStrike" dirty="0">
                          <a:solidFill>
                            <a:srgbClr val="000000"/>
                          </a:solidFill>
                          <a:effectLst/>
                          <a:latin typeface="+mn-lt"/>
                        </a:rPr>
                        <a:t>QR</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Quarterly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167,326</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Quarterly Report (Glossy): Earnings-related release to shareholders published on a quarterly basis. Provides abbreviated financial statements.</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1069067"/>
                  </a:ext>
                </a:extLst>
              </a:tr>
              <a:tr h="496453">
                <a:tc>
                  <a:txBody>
                    <a:bodyPr/>
                    <a:lstStyle/>
                    <a:p>
                      <a:pPr algn="ctr" fontAlgn="b"/>
                      <a:r>
                        <a:rPr lang="en-US" sz="1400" b="0" i="0" u="none" strike="noStrike" dirty="0">
                          <a:solidFill>
                            <a:srgbClr val="000000"/>
                          </a:solidFill>
                          <a:effectLst/>
                          <a:latin typeface="+mn-lt"/>
                        </a:rPr>
                        <a:t>QR/A</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Quarterly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12</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Amendment to Quarterly Report (Glossy): Earnings-related release to shareholders published on a quarterly basis. Provides abbreviated financial statements.</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380235821"/>
                  </a:ext>
                </a:extLst>
              </a:tr>
              <a:tr h="496453">
                <a:tc>
                  <a:txBody>
                    <a:bodyPr/>
                    <a:lstStyle/>
                    <a:p>
                      <a:pPr algn="ctr" fontAlgn="b"/>
                      <a:r>
                        <a:rPr lang="en-US" sz="1400" b="0" i="0" u="none" strike="noStrike" dirty="0">
                          <a:solidFill>
                            <a:srgbClr val="000000"/>
                          </a:solidFill>
                          <a:effectLst/>
                          <a:latin typeface="+mn-lt"/>
                        </a:rPr>
                        <a:t>SR</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Interim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88,281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Semi-Annual or Interim Report: earnings related report providing financial information for a six-month period of time issued by non-U.S. companies.</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0364008"/>
                  </a:ext>
                </a:extLst>
              </a:tr>
              <a:tr h="434301">
                <a:tc>
                  <a:txBody>
                    <a:bodyPr/>
                    <a:lstStyle/>
                    <a:p>
                      <a:pPr algn="ctr" fontAlgn="b"/>
                      <a:r>
                        <a:rPr lang="en-US" sz="1400" b="0" i="0" u="none" strike="noStrike" dirty="0">
                          <a:solidFill>
                            <a:srgbClr val="000000"/>
                          </a:solidFill>
                          <a:effectLst/>
                          <a:latin typeface="+mn-lt"/>
                        </a:rPr>
                        <a:t>Tanshin</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Quarterly Report</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18,914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0" i="0" u="none" strike="noStrike" dirty="0">
                          <a:solidFill>
                            <a:srgbClr val="000000"/>
                          </a:solidFill>
                          <a:effectLst/>
                          <a:latin typeface="+mn-lt"/>
                        </a:rPr>
                        <a:t>Earnings Release by Japanese companies available on the Tokyo Stock Exchange or company website</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52408397"/>
                  </a:ext>
                </a:extLst>
              </a:tr>
              <a:tr h="221780">
                <a:tc>
                  <a:txBody>
                    <a:bodyPr/>
                    <a:lstStyle/>
                    <a:p>
                      <a:pPr algn="ctr" fontAlgn="b"/>
                      <a:r>
                        <a:rPr lang="en-US" sz="1400" b="1" i="0" u="none" strike="noStrike" dirty="0">
                          <a:solidFill>
                            <a:srgbClr val="000000"/>
                          </a:solidFill>
                          <a:effectLst/>
                          <a:latin typeface="+mn-lt"/>
                        </a:rPr>
                        <a:t>Total Docs</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 </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mn-lt"/>
                        </a:rPr>
                        <a:t>2,363,876</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 </a:t>
                      </a:r>
                    </a:p>
                  </a:txBody>
                  <a:tcPr marL="9296" marR="9296" marT="92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3590299"/>
                  </a:ext>
                </a:extLst>
              </a:tr>
            </a:tbl>
          </a:graphicData>
        </a:graphic>
      </p:graphicFrame>
      <p:sp>
        <p:nvSpPr>
          <p:cNvPr id="2" name="Footer Placeholder 1">
            <a:extLst>
              <a:ext uri="{FF2B5EF4-FFF2-40B4-BE49-F238E27FC236}">
                <a16:creationId xmlns:a16="http://schemas.microsoft.com/office/drawing/2014/main" id="{17DFD956-FEDF-4E9C-AD7B-74F2DB86A23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50000"/>
                    <a:lumOff val="50000"/>
                  </a:srgbClr>
                </a:solidFill>
                <a:effectLst/>
                <a:uLnTx/>
                <a:uFillTx/>
                <a:latin typeface="Calibri" panose="020F0502020204030204"/>
                <a:ea typeface="+mn-ea"/>
                <a:cs typeface="+mn-cs"/>
              </a:rPr>
              <a:t>CA Proprietary &amp; Confidential </a:t>
            </a:r>
          </a:p>
        </p:txBody>
      </p:sp>
      <p:sp>
        <p:nvSpPr>
          <p:cNvPr id="8" name="Title 2">
            <a:extLst>
              <a:ext uri="{FF2B5EF4-FFF2-40B4-BE49-F238E27FC236}">
                <a16:creationId xmlns:a16="http://schemas.microsoft.com/office/drawing/2014/main" id="{E7E8C63E-B403-C466-9C00-F8F4D33BBB27}"/>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r>
              <a:rPr lang="en-US" sz="2800" dirty="0">
                <a:solidFill>
                  <a:schemeClr val="accent6"/>
                </a:solidFill>
                <a:latin typeface="+mj-lt"/>
              </a:rPr>
              <a:t>Global MRF Document Type and Count: 2006 – Feb. 2024</a:t>
            </a:r>
            <a:endParaRPr lang="en-US" dirty="0">
              <a:solidFill>
                <a:schemeClr val="accent6"/>
              </a:solidFill>
              <a:latin typeface="+mj-lt"/>
            </a:endParaRPr>
          </a:p>
        </p:txBody>
      </p:sp>
    </p:spTree>
    <p:extLst>
      <p:ext uri="{BB962C8B-B14F-4D97-AF65-F5344CB8AC3E}">
        <p14:creationId xmlns:p14="http://schemas.microsoft.com/office/powerpoint/2010/main" val="1132490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FBD012C-BAD6-2145-8C83-30B9A5DFAB58}"/>
              </a:ext>
            </a:extLst>
          </p:cNvPr>
          <p:cNvSpPr>
            <a:spLocks noGrp="1"/>
          </p:cNvSpPr>
          <p:nvPr>
            <p:ph idx="1"/>
          </p:nvPr>
        </p:nvSpPr>
        <p:spPr>
          <a:xfrm>
            <a:off x="190499" y="809742"/>
            <a:ext cx="11506695" cy="4876800"/>
          </a:xfrm>
        </p:spPr>
        <p:txBody>
          <a:bodyPr>
            <a:normAutofit/>
          </a:bodyPr>
          <a:lstStyle/>
          <a:p>
            <a:pPr marL="0" indent="0">
              <a:spcBef>
                <a:spcPts val="0"/>
              </a:spcBef>
              <a:buNone/>
            </a:pPr>
            <a:r>
              <a:rPr lang="en-US" sz="1950" dirty="0">
                <a:solidFill>
                  <a:srgbClr val="202020"/>
                </a:solidFill>
                <a:latin typeface="+mn-lt"/>
              </a:rPr>
              <a:t>The header level parsing allows for a fine grain comparison of document changes through the years. For example, if there is a change in the “Products” header, it is likely that there is a change in product offerings instead of just knowing there is a change in “Item 1”</a:t>
            </a:r>
          </a:p>
        </p:txBody>
      </p:sp>
      <p:sp>
        <p:nvSpPr>
          <p:cNvPr id="9" name="TextBox 8">
            <a:extLst>
              <a:ext uri="{FF2B5EF4-FFF2-40B4-BE49-F238E27FC236}">
                <a16:creationId xmlns:a16="http://schemas.microsoft.com/office/drawing/2014/main" id="{427E092F-F881-B741-9B9E-64F0EB0AE18D}"/>
              </a:ext>
            </a:extLst>
          </p:cNvPr>
          <p:cNvSpPr txBox="1"/>
          <p:nvPr/>
        </p:nvSpPr>
        <p:spPr>
          <a:xfrm>
            <a:off x="2177895" y="6399383"/>
            <a:ext cx="756984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02020"/>
                </a:solidFill>
                <a:effectLst/>
                <a:uLnTx/>
                <a:uFillTx/>
                <a:latin typeface="Calibri Light" panose="020F0302020204030204"/>
                <a:ea typeface="+mn-ea"/>
                <a:cs typeface="+mn-cs"/>
              </a:rPr>
              <a:t>Edgar Item 1			MRF Item 1</a:t>
            </a:r>
          </a:p>
        </p:txBody>
      </p:sp>
      <p:pic>
        <p:nvPicPr>
          <p:cNvPr id="2" name="Picture 1">
            <a:extLst>
              <a:ext uri="{FF2B5EF4-FFF2-40B4-BE49-F238E27FC236}">
                <a16:creationId xmlns:a16="http://schemas.microsoft.com/office/drawing/2014/main" id="{5847AA9B-FD69-FF4B-8948-4105C4A3AC48}"/>
              </a:ext>
            </a:extLst>
          </p:cNvPr>
          <p:cNvPicPr>
            <a:picLocks noChangeAspect="1"/>
          </p:cNvPicPr>
          <p:nvPr/>
        </p:nvPicPr>
        <p:blipFill>
          <a:blip r:embed="rId2"/>
          <a:stretch>
            <a:fillRect/>
          </a:stretch>
        </p:blipFill>
        <p:spPr>
          <a:xfrm>
            <a:off x="1524000" y="1679802"/>
            <a:ext cx="3101778" cy="4706145"/>
          </a:xfrm>
          <a:prstGeom prst="rect">
            <a:avLst/>
          </a:prstGeom>
        </p:spPr>
      </p:pic>
      <p:pic>
        <p:nvPicPr>
          <p:cNvPr id="5" name="Picture 4">
            <a:extLst>
              <a:ext uri="{FF2B5EF4-FFF2-40B4-BE49-F238E27FC236}">
                <a16:creationId xmlns:a16="http://schemas.microsoft.com/office/drawing/2014/main" id="{D78CDF95-F17F-F34D-8B6B-FFFE412B28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54034" y="1694550"/>
            <a:ext cx="6013966" cy="3971291"/>
          </a:xfrm>
          <a:prstGeom prst="rect">
            <a:avLst/>
          </a:prstGeom>
        </p:spPr>
      </p:pic>
      <p:sp>
        <p:nvSpPr>
          <p:cNvPr id="12" name="TextBox 11">
            <a:extLst>
              <a:ext uri="{FF2B5EF4-FFF2-40B4-BE49-F238E27FC236}">
                <a16:creationId xmlns:a16="http://schemas.microsoft.com/office/drawing/2014/main" id="{0697BDA3-9AB5-704C-905C-CB62E89DDEEC}"/>
              </a:ext>
            </a:extLst>
          </p:cNvPr>
          <p:cNvSpPr txBox="1"/>
          <p:nvPr/>
        </p:nvSpPr>
        <p:spPr>
          <a:xfrm>
            <a:off x="3463604" y="1985594"/>
            <a:ext cx="3046947" cy="307777"/>
          </a:xfrm>
          <a:prstGeom prst="rect">
            <a:avLst/>
          </a:prstGeom>
          <a:solidFill>
            <a:schemeClr val="bg1"/>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020"/>
                </a:solidFill>
                <a:effectLst/>
                <a:uLnTx/>
                <a:uFillTx/>
                <a:latin typeface="Calibri Light" panose="020F0302020204030204"/>
                <a:ea typeface="+mn-ea"/>
                <a:cs typeface="+mn-cs"/>
              </a:rPr>
              <a:t>Part and Item are standardized in MRF </a:t>
            </a:r>
          </a:p>
        </p:txBody>
      </p:sp>
      <p:cxnSp>
        <p:nvCxnSpPr>
          <p:cNvPr id="13" name="Straight Arrow Connector 12">
            <a:extLst>
              <a:ext uri="{FF2B5EF4-FFF2-40B4-BE49-F238E27FC236}">
                <a16:creationId xmlns:a16="http://schemas.microsoft.com/office/drawing/2014/main" id="{E028555C-0AA4-E44C-A936-B0CA5C2CE576}"/>
              </a:ext>
            </a:extLst>
          </p:cNvPr>
          <p:cNvCxnSpPr>
            <a:cxnSpLocks/>
          </p:cNvCxnSpPr>
          <p:nvPr/>
        </p:nvCxnSpPr>
        <p:spPr>
          <a:xfrm flipH="1" flipV="1">
            <a:off x="2765273" y="1805554"/>
            <a:ext cx="682992" cy="1969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CE1DDDC9-BCDE-C845-9FB7-70245C59FED0}"/>
              </a:ext>
            </a:extLst>
          </p:cNvPr>
          <p:cNvCxnSpPr>
            <a:cxnSpLocks/>
            <a:stCxn id="12" idx="3"/>
          </p:cNvCxnSpPr>
          <p:nvPr/>
        </p:nvCxnSpPr>
        <p:spPr>
          <a:xfrm flipV="1">
            <a:off x="6510551" y="1948936"/>
            <a:ext cx="1811489" cy="1905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318866FF-7373-B942-A85F-DA4E427FC1A8}"/>
              </a:ext>
            </a:extLst>
          </p:cNvPr>
          <p:cNvCxnSpPr>
            <a:cxnSpLocks/>
          </p:cNvCxnSpPr>
          <p:nvPr/>
        </p:nvCxnSpPr>
        <p:spPr>
          <a:xfrm flipV="1">
            <a:off x="6525889" y="2095751"/>
            <a:ext cx="1796150" cy="190547"/>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207DA875-5624-FB4F-9DEC-953B55F89238}"/>
              </a:ext>
            </a:extLst>
          </p:cNvPr>
          <p:cNvCxnSpPr>
            <a:cxnSpLocks/>
          </p:cNvCxnSpPr>
          <p:nvPr/>
        </p:nvCxnSpPr>
        <p:spPr>
          <a:xfrm flipH="1">
            <a:off x="2619270" y="2110308"/>
            <a:ext cx="828994" cy="307777"/>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46115D96-0C2E-F44F-B6F9-CE0AC6589332}"/>
              </a:ext>
            </a:extLst>
          </p:cNvPr>
          <p:cNvSpPr txBox="1"/>
          <p:nvPr/>
        </p:nvSpPr>
        <p:spPr>
          <a:xfrm>
            <a:off x="3690074" y="2824648"/>
            <a:ext cx="2715192" cy="523220"/>
          </a:xfrm>
          <a:prstGeom prst="rect">
            <a:avLst/>
          </a:prstGeom>
          <a:solidFill>
            <a:schemeClr val="bg1"/>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020"/>
                </a:solidFill>
                <a:effectLst/>
                <a:uLnTx/>
                <a:uFillTx/>
                <a:latin typeface="Calibri Light" panose="020F0302020204030204"/>
                <a:ea typeface="+mn-ea"/>
                <a:cs typeface="+mn-cs"/>
              </a:rPr>
              <a:t>Each sub-section in Edgar is parsed as a separate heading in MRF</a:t>
            </a:r>
          </a:p>
        </p:txBody>
      </p:sp>
      <p:cxnSp>
        <p:nvCxnSpPr>
          <p:cNvPr id="24" name="Straight Arrow Connector 23">
            <a:extLst>
              <a:ext uri="{FF2B5EF4-FFF2-40B4-BE49-F238E27FC236}">
                <a16:creationId xmlns:a16="http://schemas.microsoft.com/office/drawing/2014/main" id="{0B022D27-A4DA-3646-B64B-D666D5951DCC}"/>
              </a:ext>
            </a:extLst>
          </p:cNvPr>
          <p:cNvCxnSpPr>
            <a:cxnSpLocks/>
            <a:stCxn id="23" idx="1"/>
          </p:cNvCxnSpPr>
          <p:nvPr/>
        </p:nvCxnSpPr>
        <p:spPr>
          <a:xfrm flipH="1" flipV="1">
            <a:off x="2498690" y="2999092"/>
            <a:ext cx="1191384" cy="871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637C923F-CBE5-7C4C-997A-E693EFC9F9C0}"/>
              </a:ext>
            </a:extLst>
          </p:cNvPr>
          <p:cNvCxnSpPr>
            <a:cxnSpLocks/>
            <a:stCxn id="23" idx="3"/>
          </p:cNvCxnSpPr>
          <p:nvPr/>
        </p:nvCxnSpPr>
        <p:spPr>
          <a:xfrm flipV="1">
            <a:off x="6405266" y="2257078"/>
            <a:ext cx="2845916" cy="8291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F5542B8C-834E-DB4E-80B8-F887F9C578EE}"/>
              </a:ext>
            </a:extLst>
          </p:cNvPr>
          <p:cNvSpPr txBox="1"/>
          <p:nvPr/>
        </p:nvSpPr>
        <p:spPr>
          <a:xfrm>
            <a:off x="4738918" y="5225444"/>
            <a:ext cx="2575026" cy="954107"/>
          </a:xfrm>
          <a:prstGeom prst="rect">
            <a:avLst/>
          </a:prstGeom>
          <a:solidFill>
            <a:schemeClr val="bg1"/>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020"/>
                </a:solidFill>
                <a:effectLst/>
                <a:uLnTx/>
                <a:uFillTx/>
                <a:latin typeface="Calibri Light" panose="020F0302020204030204"/>
                <a:ea typeface="+mn-ea"/>
                <a:cs typeface="+mn-cs"/>
              </a:rPr>
              <a:t>Each paragraph from Edgar is parsed contains a new-line break in MRF and is placed under its respective header </a:t>
            </a:r>
          </a:p>
        </p:txBody>
      </p:sp>
      <p:cxnSp>
        <p:nvCxnSpPr>
          <p:cNvPr id="34" name="Straight Arrow Connector 33">
            <a:extLst>
              <a:ext uri="{FF2B5EF4-FFF2-40B4-BE49-F238E27FC236}">
                <a16:creationId xmlns:a16="http://schemas.microsoft.com/office/drawing/2014/main" id="{6F8B0253-DC45-E047-B90D-93FE41BD1917}"/>
              </a:ext>
            </a:extLst>
          </p:cNvPr>
          <p:cNvCxnSpPr>
            <a:cxnSpLocks/>
          </p:cNvCxnSpPr>
          <p:nvPr/>
        </p:nvCxnSpPr>
        <p:spPr>
          <a:xfrm flipH="1" flipV="1">
            <a:off x="2279722" y="3426696"/>
            <a:ext cx="2459196" cy="17853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EA75C353-3446-3B4F-B277-2645D3AB1CE8}"/>
              </a:ext>
            </a:extLst>
          </p:cNvPr>
          <p:cNvCxnSpPr>
            <a:cxnSpLocks/>
            <a:stCxn id="32" idx="1"/>
          </p:cNvCxnSpPr>
          <p:nvPr/>
        </p:nvCxnSpPr>
        <p:spPr>
          <a:xfrm flipH="1" flipV="1">
            <a:off x="2372246" y="3913329"/>
            <a:ext cx="2366672" cy="1789168"/>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pic>
        <p:nvPicPr>
          <p:cNvPr id="29" name="Picture 28">
            <a:extLst>
              <a:ext uri="{FF2B5EF4-FFF2-40B4-BE49-F238E27FC236}">
                <a16:creationId xmlns:a16="http://schemas.microsoft.com/office/drawing/2014/main" id="{95F0080F-65C3-CD46-ACC1-80F7CCAF29F8}"/>
              </a:ext>
            </a:extLst>
          </p:cNvPr>
          <p:cNvPicPr>
            <a:picLocks noChangeAspect="1"/>
          </p:cNvPicPr>
          <p:nvPr/>
        </p:nvPicPr>
        <p:blipFill>
          <a:blip r:embed="rId4"/>
          <a:stretch>
            <a:fillRect/>
          </a:stretch>
        </p:blipFill>
        <p:spPr>
          <a:xfrm>
            <a:off x="7547451" y="3648787"/>
            <a:ext cx="3148805" cy="2673722"/>
          </a:xfrm>
          <a:prstGeom prst="rect">
            <a:avLst/>
          </a:prstGeom>
        </p:spPr>
      </p:pic>
      <p:cxnSp>
        <p:nvCxnSpPr>
          <p:cNvPr id="37" name="Straight Arrow Connector 36">
            <a:extLst>
              <a:ext uri="{FF2B5EF4-FFF2-40B4-BE49-F238E27FC236}">
                <a16:creationId xmlns:a16="http://schemas.microsoft.com/office/drawing/2014/main" id="{55094A08-50BB-8747-B27D-782C88CB7FA4}"/>
              </a:ext>
            </a:extLst>
          </p:cNvPr>
          <p:cNvCxnSpPr>
            <a:cxnSpLocks/>
            <a:stCxn id="32" idx="3"/>
          </p:cNvCxnSpPr>
          <p:nvPr/>
        </p:nvCxnSpPr>
        <p:spPr>
          <a:xfrm flipV="1">
            <a:off x="7313944" y="5559477"/>
            <a:ext cx="1595594" cy="143020"/>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A1CE14FB-8D23-DF41-A23A-2DCC02A26B59}"/>
              </a:ext>
            </a:extLst>
          </p:cNvPr>
          <p:cNvCxnSpPr>
            <a:cxnSpLocks/>
          </p:cNvCxnSpPr>
          <p:nvPr/>
        </p:nvCxnSpPr>
        <p:spPr>
          <a:xfrm flipV="1">
            <a:off x="7213754" y="3905961"/>
            <a:ext cx="580699" cy="13194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CFBC6A9F-4118-4B48-99C6-F095CD1FA7E1}"/>
              </a:ext>
            </a:extLst>
          </p:cNvPr>
          <p:cNvSpPr txBox="1"/>
          <p:nvPr/>
        </p:nvSpPr>
        <p:spPr>
          <a:xfrm>
            <a:off x="4764921" y="3839232"/>
            <a:ext cx="2256321" cy="954107"/>
          </a:xfrm>
          <a:prstGeom prst="rect">
            <a:avLst/>
          </a:prstGeom>
          <a:solidFill>
            <a:schemeClr val="bg1"/>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020"/>
                </a:solidFill>
                <a:effectLst/>
                <a:uLnTx/>
                <a:uFillTx/>
                <a:latin typeface="Calibri Light" panose="020F0302020204030204"/>
                <a:ea typeface="+mn-ea"/>
                <a:cs typeface="+mn-cs"/>
              </a:rPr>
              <a:t>All sub-sections and their text within I1 will have a parent ID of 3 because that is the heading ID of I1</a:t>
            </a:r>
          </a:p>
        </p:txBody>
      </p:sp>
      <p:sp>
        <p:nvSpPr>
          <p:cNvPr id="28" name="TextBox 27">
            <a:extLst>
              <a:ext uri="{FF2B5EF4-FFF2-40B4-BE49-F238E27FC236}">
                <a16:creationId xmlns:a16="http://schemas.microsoft.com/office/drawing/2014/main" id="{0B6BF745-2D3B-6E48-8036-FE84F2E1B27B}"/>
              </a:ext>
            </a:extLst>
          </p:cNvPr>
          <p:cNvSpPr txBox="1"/>
          <p:nvPr/>
        </p:nvSpPr>
        <p:spPr>
          <a:xfrm>
            <a:off x="7679473" y="6291041"/>
            <a:ext cx="2988528" cy="307777"/>
          </a:xfrm>
          <a:prstGeom prst="rect">
            <a:avLst/>
          </a:prstGeom>
          <a:solidFill>
            <a:schemeClr val="bg1"/>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020"/>
                </a:solidFill>
                <a:effectLst/>
                <a:uLnTx/>
                <a:uFillTx/>
                <a:latin typeface="Calibri Light" panose="020F0302020204030204"/>
                <a:ea typeface="+mn-ea"/>
                <a:cs typeface="+mn-cs"/>
              </a:rPr>
              <a:t>Section Text under ’General’ expanded</a:t>
            </a:r>
          </a:p>
        </p:txBody>
      </p:sp>
      <p:cxnSp>
        <p:nvCxnSpPr>
          <p:cNvPr id="30" name="Straight Arrow Connector 29">
            <a:extLst>
              <a:ext uri="{FF2B5EF4-FFF2-40B4-BE49-F238E27FC236}">
                <a16:creationId xmlns:a16="http://schemas.microsoft.com/office/drawing/2014/main" id="{E8BB71B5-35F3-3747-8ED0-7FD6FA772441}"/>
              </a:ext>
            </a:extLst>
          </p:cNvPr>
          <p:cNvCxnSpPr>
            <a:cxnSpLocks/>
          </p:cNvCxnSpPr>
          <p:nvPr/>
        </p:nvCxnSpPr>
        <p:spPr>
          <a:xfrm flipV="1">
            <a:off x="7020223" y="2273866"/>
            <a:ext cx="1170344" cy="15954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514F9FE9-2A2B-1C44-B374-2879610034D8}"/>
              </a:ext>
            </a:extLst>
          </p:cNvPr>
          <p:cNvCxnSpPr>
            <a:cxnSpLocks/>
          </p:cNvCxnSpPr>
          <p:nvPr/>
        </p:nvCxnSpPr>
        <p:spPr>
          <a:xfrm flipH="1">
            <a:off x="2498690" y="3332323"/>
            <a:ext cx="1191384" cy="982347"/>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F915C928-0F5F-A648-AD78-254408232C9E}"/>
              </a:ext>
            </a:extLst>
          </p:cNvPr>
          <p:cNvCxnSpPr>
            <a:cxnSpLocks/>
          </p:cNvCxnSpPr>
          <p:nvPr/>
        </p:nvCxnSpPr>
        <p:spPr>
          <a:xfrm flipV="1">
            <a:off x="6405266" y="2401213"/>
            <a:ext cx="2845916" cy="930806"/>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7" name="Slide Number Placeholder 2">
            <a:extLst>
              <a:ext uri="{FF2B5EF4-FFF2-40B4-BE49-F238E27FC236}">
                <a16:creationId xmlns:a16="http://schemas.microsoft.com/office/drawing/2014/main" id="{ABE260F9-5C71-4F11-BA90-395E4DAA9805}"/>
              </a:ext>
            </a:extLst>
          </p:cNvPr>
          <p:cNvSpPr txBox="1">
            <a:spLocks/>
          </p:cNvSpPr>
          <p:nvPr/>
        </p:nvSpPr>
        <p:spPr>
          <a:xfrm>
            <a:off x="11819926" y="6657186"/>
            <a:ext cx="314324"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7CF02B-2998-4FF3-BBC3-9F8428132E32}" type="slidenum">
              <a:rPr kumimoji="0" lang="en-IN" sz="8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I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1" name="Footer Placeholder 4">
            <a:extLst>
              <a:ext uri="{FF2B5EF4-FFF2-40B4-BE49-F238E27FC236}">
                <a16:creationId xmlns:a16="http://schemas.microsoft.com/office/drawing/2014/main" id="{4B17613A-0F27-4DB7-A1E8-61868B3EE837}"/>
              </a:ext>
            </a:extLst>
          </p:cNvPr>
          <p:cNvSpPr>
            <a:spLocks noGrp="1"/>
          </p:cNvSpPr>
          <p:nvPr>
            <p:ph type="ftr" sz="quarter" idx="11"/>
          </p:nvPr>
        </p:nvSpPr>
        <p:spPr>
          <a:xfrm>
            <a:off x="4038600" y="6688695"/>
            <a:ext cx="4114800" cy="17033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50000"/>
                    <a:lumOff val="50000"/>
                  </a:srgbClr>
                </a:solidFill>
                <a:effectLst/>
                <a:uLnTx/>
                <a:uFillTx/>
                <a:latin typeface="Calibri" panose="020F0502020204030204"/>
                <a:ea typeface="+mn-ea"/>
                <a:cs typeface="+mn-cs"/>
              </a:rPr>
              <a:t>CA Proprietary &amp; Confidential </a:t>
            </a:r>
          </a:p>
        </p:txBody>
      </p:sp>
      <p:sp>
        <p:nvSpPr>
          <p:cNvPr id="8" name="Title 2">
            <a:extLst>
              <a:ext uri="{FF2B5EF4-FFF2-40B4-BE49-F238E27FC236}">
                <a16:creationId xmlns:a16="http://schemas.microsoft.com/office/drawing/2014/main" id="{A8DAAD19-A854-EE65-EF87-6769D34D76B9}"/>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r>
              <a:rPr lang="en-US" dirty="0">
                <a:solidFill>
                  <a:schemeClr val="accent6"/>
                </a:solidFill>
                <a:latin typeface="+mj-lt"/>
              </a:rPr>
              <a:t>MRF - 10-K Parsing</a:t>
            </a:r>
          </a:p>
        </p:txBody>
      </p:sp>
    </p:spTree>
    <p:extLst>
      <p:ext uri="{BB962C8B-B14F-4D97-AF65-F5344CB8AC3E}">
        <p14:creationId xmlns:p14="http://schemas.microsoft.com/office/powerpoint/2010/main" val="907488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428A0EEE-598F-3D40-8A22-B78D66AC6D80}"/>
              </a:ext>
            </a:extLst>
          </p:cNvPr>
          <p:cNvGrpSpPr/>
          <p:nvPr/>
        </p:nvGrpSpPr>
        <p:grpSpPr>
          <a:xfrm>
            <a:off x="190500" y="769375"/>
            <a:ext cx="7193186" cy="4934481"/>
            <a:chOff x="692281" y="959254"/>
            <a:chExt cx="7759438" cy="5475237"/>
          </a:xfrm>
        </p:grpSpPr>
        <p:pic>
          <p:nvPicPr>
            <p:cNvPr id="4" name="Picture 3" descr="A picture containing website&#10;&#10;Description automatically generated">
              <a:extLst>
                <a:ext uri="{FF2B5EF4-FFF2-40B4-BE49-F238E27FC236}">
                  <a16:creationId xmlns:a16="http://schemas.microsoft.com/office/drawing/2014/main" id="{C57F7A13-FDF8-EF43-BE45-6AC128367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81" y="959254"/>
              <a:ext cx="7759438" cy="5475237"/>
            </a:xfrm>
            <a:prstGeom prst="rect">
              <a:avLst/>
            </a:prstGeom>
          </p:spPr>
        </p:pic>
        <p:sp>
          <p:nvSpPr>
            <p:cNvPr id="13" name="Rectangle 12">
              <a:extLst>
                <a:ext uri="{FF2B5EF4-FFF2-40B4-BE49-F238E27FC236}">
                  <a16:creationId xmlns:a16="http://schemas.microsoft.com/office/drawing/2014/main" id="{71586F7F-53BF-6743-860B-94985DE21DC0}"/>
                </a:ext>
              </a:extLst>
            </p:cNvPr>
            <p:cNvSpPr/>
            <p:nvPr/>
          </p:nvSpPr>
          <p:spPr>
            <a:xfrm>
              <a:off x="1171830" y="1772782"/>
              <a:ext cx="3331344" cy="15111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23549AF2-045B-6A4D-93AB-37F710E0C697}"/>
                </a:ext>
              </a:extLst>
            </p:cNvPr>
            <p:cNvSpPr/>
            <p:nvPr/>
          </p:nvSpPr>
          <p:spPr>
            <a:xfrm>
              <a:off x="1247814" y="3475505"/>
              <a:ext cx="1662534" cy="36512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28CE632-F3F1-8D46-953E-79B7A8D9BC1A}"/>
                </a:ext>
              </a:extLst>
            </p:cNvPr>
            <p:cNvSpPr/>
            <p:nvPr/>
          </p:nvSpPr>
          <p:spPr>
            <a:xfrm>
              <a:off x="1547779" y="1117821"/>
              <a:ext cx="5688763" cy="385819"/>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954EFF7A-ADC6-6E4C-AF4B-5D262D5724D4}"/>
                </a:ext>
              </a:extLst>
            </p:cNvPr>
            <p:cNvSpPr/>
            <p:nvPr/>
          </p:nvSpPr>
          <p:spPr>
            <a:xfrm>
              <a:off x="795611" y="4473412"/>
              <a:ext cx="197448" cy="1180136"/>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50C9B2A-25CF-6347-B2CC-B5B574915745}"/>
                </a:ext>
              </a:extLst>
            </p:cNvPr>
            <p:cNvSpPr/>
            <p:nvPr/>
          </p:nvSpPr>
          <p:spPr>
            <a:xfrm>
              <a:off x="7993626" y="5211096"/>
              <a:ext cx="354763" cy="54077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226F0CE5-478F-4F47-8E83-A7D6D5497005}"/>
              </a:ext>
            </a:extLst>
          </p:cNvPr>
          <p:cNvGrpSpPr/>
          <p:nvPr/>
        </p:nvGrpSpPr>
        <p:grpSpPr>
          <a:xfrm>
            <a:off x="3723629" y="4552335"/>
            <a:ext cx="8377305" cy="1947015"/>
            <a:chOff x="0" y="2015988"/>
            <a:chExt cx="12192000" cy="2826023"/>
          </a:xfrm>
        </p:grpSpPr>
        <p:pic>
          <p:nvPicPr>
            <p:cNvPr id="7" name="Picture 6" descr="Graphical user interface, text, application, letter&#10;&#10;Description automatically generated">
              <a:extLst>
                <a:ext uri="{FF2B5EF4-FFF2-40B4-BE49-F238E27FC236}">
                  <a16:creationId xmlns:a16="http://schemas.microsoft.com/office/drawing/2014/main" id="{CDEFD610-BE2A-8146-905A-D22F7A894A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15988"/>
              <a:ext cx="12192000" cy="2826023"/>
            </a:xfrm>
            <a:prstGeom prst="rect">
              <a:avLst/>
            </a:prstGeom>
          </p:spPr>
        </p:pic>
        <p:sp>
          <p:nvSpPr>
            <p:cNvPr id="23" name="Rectangle 22">
              <a:extLst>
                <a:ext uri="{FF2B5EF4-FFF2-40B4-BE49-F238E27FC236}">
                  <a16:creationId xmlns:a16="http://schemas.microsoft.com/office/drawing/2014/main" id="{1D1B3E57-C355-2A4E-9A13-43C13EB40C4C}"/>
                </a:ext>
              </a:extLst>
            </p:cNvPr>
            <p:cNvSpPr/>
            <p:nvPr/>
          </p:nvSpPr>
          <p:spPr>
            <a:xfrm>
              <a:off x="1129820" y="4066112"/>
              <a:ext cx="977745" cy="21092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AFEE90D-6CA8-C049-9CAF-EDB630FF5B4C}"/>
                </a:ext>
              </a:extLst>
            </p:cNvPr>
            <p:cNvSpPr/>
            <p:nvPr/>
          </p:nvSpPr>
          <p:spPr>
            <a:xfrm>
              <a:off x="1328388" y="4319649"/>
              <a:ext cx="2181728" cy="210921"/>
            </a:xfrm>
            <a:prstGeom prst="rect">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11" name="Straight Arrow Connector 10">
            <a:extLst>
              <a:ext uri="{FF2B5EF4-FFF2-40B4-BE49-F238E27FC236}">
                <a16:creationId xmlns:a16="http://schemas.microsoft.com/office/drawing/2014/main" id="{1CBC02A4-C773-0040-B725-03E08A9A8C91}"/>
              </a:ext>
            </a:extLst>
          </p:cNvPr>
          <p:cNvCxnSpPr>
            <a:cxnSpLocks/>
            <a:stCxn id="27" idx="1"/>
          </p:cNvCxnSpPr>
          <p:nvPr/>
        </p:nvCxnSpPr>
        <p:spPr>
          <a:xfrm flipH="1">
            <a:off x="6259703" y="698880"/>
            <a:ext cx="1066560" cy="2706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1177917B-2D41-9741-AC20-1EC5D255EA1C}"/>
              </a:ext>
            </a:extLst>
          </p:cNvPr>
          <p:cNvSpPr txBox="1"/>
          <p:nvPr/>
        </p:nvSpPr>
        <p:spPr>
          <a:xfrm>
            <a:off x="7326263" y="575769"/>
            <a:ext cx="94029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Ignores Text</a:t>
            </a:r>
          </a:p>
        </p:txBody>
      </p:sp>
      <p:cxnSp>
        <p:nvCxnSpPr>
          <p:cNvPr id="35" name="Straight Arrow Connector 34">
            <a:extLst>
              <a:ext uri="{FF2B5EF4-FFF2-40B4-BE49-F238E27FC236}">
                <a16:creationId xmlns:a16="http://schemas.microsoft.com/office/drawing/2014/main" id="{B61624DD-ED07-994D-BECE-B9544E765C2A}"/>
              </a:ext>
            </a:extLst>
          </p:cNvPr>
          <p:cNvCxnSpPr>
            <a:cxnSpLocks/>
          </p:cNvCxnSpPr>
          <p:nvPr/>
        </p:nvCxnSpPr>
        <p:spPr>
          <a:xfrm flipV="1">
            <a:off x="286629" y="4893401"/>
            <a:ext cx="66976" cy="6933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4D6FAE43-88DF-B844-BBB0-F1EC31942647}"/>
              </a:ext>
            </a:extLst>
          </p:cNvPr>
          <p:cNvSpPr txBox="1"/>
          <p:nvPr/>
        </p:nvSpPr>
        <p:spPr>
          <a:xfrm>
            <a:off x="39814" y="5545525"/>
            <a:ext cx="94029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Ignore Text</a:t>
            </a:r>
          </a:p>
        </p:txBody>
      </p:sp>
      <p:sp>
        <p:nvSpPr>
          <p:cNvPr id="2" name="TextBox 1">
            <a:extLst>
              <a:ext uri="{FF2B5EF4-FFF2-40B4-BE49-F238E27FC236}">
                <a16:creationId xmlns:a16="http://schemas.microsoft.com/office/drawing/2014/main" id="{E12C1377-8DC0-D247-A0DB-6E852C45CF43}"/>
              </a:ext>
            </a:extLst>
          </p:cNvPr>
          <p:cNvSpPr txBox="1"/>
          <p:nvPr/>
        </p:nvSpPr>
        <p:spPr>
          <a:xfrm>
            <a:off x="7849312" y="955862"/>
            <a:ext cx="3707295" cy="40934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mn-ea"/>
                <a:cs typeface="+mn-cs"/>
              </a:rPr>
              <a:t>GMRF takes complicated, magazine-style documents and parses them into machine readable multi-level JSON for seamless integration into </a:t>
            </a:r>
            <a:r>
              <a:rPr kumimoji="0" lang="en-US" sz="2000" b="1" i="0" u="none" strike="noStrike" kern="1200" cap="none" spc="0" normalizeH="0" baseline="0" noProof="0" dirty="0">
                <a:ln>
                  <a:noFill/>
                </a:ln>
                <a:solidFill>
                  <a:prstClr val="black"/>
                </a:solidFill>
                <a:effectLst/>
                <a:uLnTx/>
                <a:uFillTx/>
                <a:ea typeface="+mn-ea"/>
                <a:cs typeface="+mn-cs"/>
              </a:rPr>
              <a:t>alternative data NLP models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mn-ea"/>
                <a:cs typeface="+mn-cs"/>
              </a:rPr>
              <a:t>Use this multi-level JSON to </a:t>
            </a:r>
            <a:r>
              <a:rPr kumimoji="0" lang="en-US" sz="2000" b="1" i="0" u="none" strike="noStrike" kern="1200" cap="none" spc="0" normalizeH="0" baseline="0" noProof="0" dirty="0">
                <a:ln>
                  <a:noFill/>
                </a:ln>
                <a:solidFill>
                  <a:prstClr val="black"/>
                </a:solidFill>
                <a:effectLst/>
                <a:uLnTx/>
                <a:uFillTx/>
                <a:ea typeface="+mn-ea"/>
                <a:cs typeface="+mn-cs"/>
              </a:rPr>
              <a:t>track changes </a:t>
            </a:r>
            <a:r>
              <a:rPr kumimoji="0" lang="en-US" sz="2000" b="0" i="0" u="none" strike="noStrike" kern="1200" cap="none" spc="0" normalizeH="0" baseline="0" noProof="0" dirty="0">
                <a:ln>
                  <a:noFill/>
                </a:ln>
                <a:solidFill>
                  <a:prstClr val="black"/>
                </a:solidFill>
                <a:effectLst/>
                <a:uLnTx/>
                <a:uFillTx/>
                <a:ea typeface="+mn-ea"/>
                <a:cs typeface="+mn-cs"/>
              </a:rPr>
              <a:t>in a company’s operations, gain insight on </a:t>
            </a:r>
            <a:r>
              <a:rPr kumimoji="0" lang="en-US" sz="2000" b="1" i="0" u="none" strike="noStrike" kern="1200" cap="none" spc="0" normalizeH="0" baseline="0" noProof="0" dirty="0">
                <a:ln>
                  <a:noFill/>
                </a:ln>
                <a:solidFill>
                  <a:prstClr val="black"/>
                </a:solidFill>
                <a:effectLst/>
                <a:uLnTx/>
                <a:uFillTx/>
                <a:ea typeface="+mn-ea"/>
                <a:cs typeface="+mn-cs"/>
              </a:rPr>
              <a:t>new products</a:t>
            </a:r>
            <a:r>
              <a:rPr kumimoji="0" lang="en-US" sz="2000" b="0" i="0" u="none" strike="noStrike" kern="1200" cap="none" spc="0" normalizeH="0" baseline="0" noProof="0" dirty="0">
                <a:ln>
                  <a:noFill/>
                </a:ln>
                <a:solidFill>
                  <a:prstClr val="black"/>
                </a:solidFill>
                <a:effectLst/>
                <a:uLnTx/>
                <a:uFillTx/>
                <a:ea typeface="+mn-ea"/>
                <a:cs typeface="+mn-cs"/>
              </a:rPr>
              <a:t>, and integrate </a:t>
            </a:r>
            <a:r>
              <a:rPr kumimoji="0" lang="en-US" sz="2000" b="1" i="0" u="none" strike="noStrike" kern="1200" cap="none" spc="0" normalizeH="0" baseline="0" noProof="0" dirty="0">
                <a:ln>
                  <a:noFill/>
                </a:ln>
                <a:solidFill>
                  <a:prstClr val="black"/>
                </a:solidFill>
                <a:effectLst/>
                <a:uLnTx/>
                <a:uFillTx/>
                <a:ea typeface="+mn-ea"/>
                <a:cs typeface="+mn-cs"/>
              </a:rPr>
              <a:t>international risk factors </a:t>
            </a:r>
            <a:r>
              <a:rPr kumimoji="0" lang="en-US" sz="2000" b="0" i="0" u="none" strike="noStrike" kern="1200" cap="none" spc="0" normalizeH="0" baseline="0" noProof="0" dirty="0">
                <a:ln>
                  <a:noFill/>
                </a:ln>
                <a:solidFill>
                  <a:prstClr val="black"/>
                </a:solidFill>
                <a:effectLst/>
                <a:uLnTx/>
                <a:uFillTx/>
                <a:ea typeface="+mn-ea"/>
                <a:cs typeface="+mn-cs"/>
              </a:rPr>
              <a:t>into models</a:t>
            </a:r>
            <a:endParaRPr kumimoji="0" lang="en-US" sz="2000" b="1" i="0" u="none" strike="noStrike" kern="1200" cap="none" spc="0" normalizeH="0" baseline="0" noProof="0" dirty="0">
              <a:ln>
                <a:noFill/>
              </a:ln>
              <a:solidFill>
                <a:prstClr val="black"/>
              </a:solidFill>
              <a:effectLst/>
              <a:uLnTx/>
              <a:uFillTx/>
              <a:ea typeface="+mn-ea"/>
              <a:cs typeface="+mn-cs"/>
            </a:endParaRPr>
          </a:p>
        </p:txBody>
      </p:sp>
      <p:sp>
        <p:nvSpPr>
          <p:cNvPr id="20" name="Slide Number Placeholder 2">
            <a:extLst>
              <a:ext uri="{FF2B5EF4-FFF2-40B4-BE49-F238E27FC236}">
                <a16:creationId xmlns:a16="http://schemas.microsoft.com/office/drawing/2014/main" id="{EDC939F9-3A9F-459E-8F4E-22E4AC7EB569}"/>
              </a:ext>
            </a:extLst>
          </p:cNvPr>
          <p:cNvSpPr txBox="1">
            <a:spLocks/>
          </p:cNvSpPr>
          <p:nvPr/>
        </p:nvSpPr>
        <p:spPr>
          <a:xfrm>
            <a:off x="11806753" y="6659820"/>
            <a:ext cx="314324"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7CF02B-2998-4FF3-BBC3-9F8428132E32}" type="slidenum">
              <a:rPr kumimoji="0" lang="en-IN" sz="8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I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Footer Placeholder 4">
            <a:extLst>
              <a:ext uri="{FF2B5EF4-FFF2-40B4-BE49-F238E27FC236}">
                <a16:creationId xmlns:a16="http://schemas.microsoft.com/office/drawing/2014/main" id="{4175B00F-69A5-4FDF-B4A9-DC1834F04FFB}"/>
              </a:ext>
            </a:extLst>
          </p:cNvPr>
          <p:cNvSpPr>
            <a:spLocks noGrp="1"/>
          </p:cNvSpPr>
          <p:nvPr>
            <p:ph type="ftr" sz="quarter" idx="11"/>
          </p:nvPr>
        </p:nvSpPr>
        <p:spPr>
          <a:xfrm>
            <a:off x="4038600" y="6688695"/>
            <a:ext cx="4114800" cy="17033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50000"/>
                    <a:lumOff val="50000"/>
                  </a:srgbClr>
                </a:solidFill>
                <a:effectLst/>
                <a:uLnTx/>
                <a:uFillTx/>
                <a:latin typeface="Calibri" panose="020F0502020204030204"/>
                <a:ea typeface="+mn-ea"/>
                <a:cs typeface="+mn-cs"/>
              </a:rPr>
              <a:t>CA Proprietary &amp; Confidential </a:t>
            </a:r>
          </a:p>
        </p:txBody>
      </p:sp>
      <p:sp>
        <p:nvSpPr>
          <p:cNvPr id="3" name="Title 2">
            <a:extLst>
              <a:ext uri="{FF2B5EF4-FFF2-40B4-BE49-F238E27FC236}">
                <a16:creationId xmlns:a16="http://schemas.microsoft.com/office/drawing/2014/main" id="{96793975-EDE7-33C4-816F-BD6C5B2AD544}"/>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solidFill>
                  <a:schemeClr val="accent6"/>
                </a:solidFill>
                <a:latin typeface="+mj-lt"/>
              </a:rPr>
              <a:t>GMRF – Annual Report Parsing</a:t>
            </a:r>
            <a:endParaRPr kumimoji="0" lang="en-US" sz="2800" i="0" u="none" strike="noStrike" kern="1200" cap="none" spc="0" normalizeH="0" baseline="0" noProof="0" dirty="0">
              <a:ln>
                <a:noFill/>
              </a:ln>
              <a:solidFill>
                <a:schemeClr val="accent6"/>
              </a:solidFill>
              <a:effectLst/>
              <a:uLnTx/>
              <a:uFillTx/>
              <a:latin typeface="+mj-lt"/>
              <a:ea typeface="+mj-ea"/>
              <a:cs typeface="Arial" panose="020B0604020202020204" pitchFamily="34" charset="0"/>
            </a:endParaRPr>
          </a:p>
        </p:txBody>
      </p:sp>
    </p:spTree>
    <p:extLst>
      <p:ext uri="{BB962C8B-B14F-4D97-AF65-F5344CB8AC3E}">
        <p14:creationId xmlns:p14="http://schemas.microsoft.com/office/powerpoint/2010/main" val="1403641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05648A-C9CA-4C50-A196-F6E447A50F7E}"/>
              </a:ext>
            </a:extLst>
          </p:cNvPr>
          <p:cNvSpPr>
            <a:spLocks noGrp="1"/>
          </p:cNvSpPr>
          <p:nvPr>
            <p:ph type="sldNum" sz="quarter" idx="4"/>
          </p:nvPr>
        </p:nvSpPr>
        <p:spPr/>
        <p:txBody>
          <a:bodyPr/>
          <a:lstStyle/>
          <a:p>
            <a:fld id="{F6458F6B-AB16-5E45-B1FC-35469E01949C}" type="slidenum">
              <a:rPr lang="en-US" smtClean="0"/>
              <a:pPr/>
              <a:t>9</a:t>
            </a:fld>
            <a:endParaRPr lang="en-US" dirty="0"/>
          </a:p>
        </p:txBody>
      </p:sp>
      <p:sp>
        <p:nvSpPr>
          <p:cNvPr id="5" name="Footer Placeholder 4">
            <a:extLst>
              <a:ext uri="{FF2B5EF4-FFF2-40B4-BE49-F238E27FC236}">
                <a16:creationId xmlns:a16="http://schemas.microsoft.com/office/drawing/2014/main" id="{5D6FC269-6C1A-4F8B-9BCE-C613A001CB58}"/>
              </a:ext>
            </a:extLst>
          </p:cNvPr>
          <p:cNvSpPr>
            <a:spLocks noGrp="1"/>
          </p:cNvSpPr>
          <p:nvPr>
            <p:ph type="ftr" sz="quarter" idx="11"/>
          </p:nvPr>
        </p:nvSpPr>
        <p:spPr/>
        <p:txBody>
          <a:bodyPr/>
          <a:lstStyle/>
          <a:p>
            <a:r>
              <a:rPr lang="en-IN"/>
              <a:t>CA Proprietary &amp; Confidential </a:t>
            </a:r>
            <a:endParaRPr lang="en-IN" dirty="0"/>
          </a:p>
        </p:txBody>
      </p:sp>
      <p:graphicFrame>
        <p:nvGraphicFramePr>
          <p:cNvPr id="17" name="Diagram 16">
            <a:extLst>
              <a:ext uri="{FF2B5EF4-FFF2-40B4-BE49-F238E27FC236}">
                <a16:creationId xmlns:a16="http://schemas.microsoft.com/office/drawing/2014/main" id="{709EE4F3-70D9-4372-B85A-8D7EC4633B2F}"/>
              </a:ext>
            </a:extLst>
          </p:cNvPr>
          <p:cNvGraphicFramePr/>
          <p:nvPr>
            <p:extLst>
              <p:ext uri="{D42A27DB-BD31-4B8C-83A1-F6EECF244321}">
                <p14:modId xmlns:p14="http://schemas.microsoft.com/office/powerpoint/2010/main" val="48272850"/>
              </p:ext>
            </p:extLst>
          </p:nvPr>
        </p:nvGraphicFramePr>
        <p:xfrm>
          <a:off x="901829" y="547130"/>
          <a:ext cx="10388341" cy="55800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2">
            <a:extLst>
              <a:ext uri="{FF2B5EF4-FFF2-40B4-BE49-F238E27FC236}">
                <a16:creationId xmlns:a16="http://schemas.microsoft.com/office/drawing/2014/main" id="{00722FC5-C1BC-EB2F-BD18-A1D182ABE050}"/>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a:defRPr/>
            </a:pPr>
            <a:r>
              <a:rPr lang="en-US" sz="2800" dirty="0" err="1">
                <a:solidFill>
                  <a:schemeClr val="accent6"/>
                </a:solidFill>
                <a:latin typeface="+mj-lt"/>
              </a:rPr>
              <a:t>CompuText</a:t>
            </a:r>
            <a:r>
              <a:rPr lang="en-US" sz="2800" dirty="0">
                <a:solidFill>
                  <a:schemeClr val="accent6"/>
                </a:solidFill>
                <a:latin typeface="+mj-lt"/>
              </a:rPr>
              <a:t>: Collaboration with Academics</a:t>
            </a:r>
            <a:endParaRPr lang="en-US" dirty="0"/>
          </a:p>
        </p:txBody>
      </p:sp>
    </p:spTree>
    <p:extLst>
      <p:ext uri="{BB962C8B-B14F-4D97-AF65-F5344CB8AC3E}">
        <p14:creationId xmlns:p14="http://schemas.microsoft.com/office/powerpoint/2010/main" val="63410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05648A-C9CA-4C50-A196-F6E447A50F7E}"/>
              </a:ext>
            </a:extLst>
          </p:cNvPr>
          <p:cNvSpPr>
            <a:spLocks noGrp="1"/>
          </p:cNvSpPr>
          <p:nvPr>
            <p:ph type="sldNum" sz="quarter" idx="4"/>
          </p:nvPr>
        </p:nvSpPr>
        <p:spPr/>
        <p:txBody>
          <a:bodyPr/>
          <a:lstStyle/>
          <a:p>
            <a:fld id="{F6458F6B-AB16-5E45-B1FC-35469E01949C}" type="slidenum">
              <a:rPr lang="en-US" smtClean="0"/>
              <a:pPr/>
              <a:t>10</a:t>
            </a:fld>
            <a:endParaRPr lang="en-US" dirty="0"/>
          </a:p>
        </p:txBody>
      </p:sp>
      <p:sp>
        <p:nvSpPr>
          <p:cNvPr id="5" name="Footer Placeholder 4">
            <a:extLst>
              <a:ext uri="{FF2B5EF4-FFF2-40B4-BE49-F238E27FC236}">
                <a16:creationId xmlns:a16="http://schemas.microsoft.com/office/drawing/2014/main" id="{5D6FC269-6C1A-4F8B-9BCE-C613A001CB58}"/>
              </a:ext>
            </a:extLst>
          </p:cNvPr>
          <p:cNvSpPr>
            <a:spLocks noGrp="1"/>
          </p:cNvSpPr>
          <p:nvPr>
            <p:ph type="ftr" sz="quarter" idx="11"/>
          </p:nvPr>
        </p:nvSpPr>
        <p:spPr/>
        <p:txBody>
          <a:bodyPr/>
          <a:lstStyle/>
          <a:p>
            <a:r>
              <a:rPr lang="en-IN"/>
              <a:t>CA Proprietary &amp; Confidential </a:t>
            </a:r>
            <a:endParaRPr lang="en-IN" dirty="0"/>
          </a:p>
        </p:txBody>
      </p:sp>
      <p:sp>
        <p:nvSpPr>
          <p:cNvPr id="9" name="Content Placeholder 8">
            <a:extLst>
              <a:ext uri="{FF2B5EF4-FFF2-40B4-BE49-F238E27FC236}">
                <a16:creationId xmlns:a16="http://schemas.microsoft.com/office/drawing/2014/main" id="{31EDF5E2-D592-4BE0-B7C3-6730880201AC}"/>
              </a:ext>
            </a:extLst>
          </p:cNvPr>
          <p:cNvSpPr>
            <a:spLocks noGrp="1"/>
          </p:cNvSpPr>
          <p:nvPr>
            <p:ph idx="1"/>
          </p:nvPr>
        </p:nvSpPr>
        <p:spPr>
          <a:xfrm>
            <a:off x="401320" y="771164"/>
            <a:ext cx="11181080" cy="5360532"/>
          </a:xfrm>
        </p:spPr>
        <p:txBody>
          <a:bodyPr>
            <a:normAutofit/>
          </a:bodyPr>
          <a:lstStyle/>
          <a:p>
            <a:endParaRPr lang="en-US" dirty="0"/>
          </a:p>
          <a:p>
            <a:endParaRPr lang="en-US" dirty="0"/>
          </a:p>
          <a:p>
            <a:endParaRPr lang="en-US" dirty="0"/>
          </a:p>
          <a:p>
            <a:endParaRPr lang="en-US" dirty="0"/>
          </a:p>
        </p:txBody>
      </p:sp>
      <p:graphicFrame>
        <p:nvGraphicFramePr>
          <p:cNvPr id="2" name="Diagram 1">
            <a:extLst>
              <a:ext uri="{FF2B5EF4-FFF2-40B4-BE49-F238E27FC236}">
                <a16:creationId xmlns:a16="http://schemas.microsoft.com/office/drawing/2014/main" id="{8369D84B-94CE-43C8-9732-F0CFD6E5FCAE}"/>
              </a:ext>
            </a:extLst>
          </p:cNvPr>
          <p:cNvGraphicFramePr/>
          <p:nvPr>
            <p:extLst>
              <p:ext uri="{D42A27DB-BD31-4B8C-83A1-F6EECF244321}">
                <p14:modId xmlns:p14="http://schemas.microsoft.com/office/powerpoint/2010/main" val="4283540731"/>
              </p:ext>
            </p:extLst>
          </p:nvPr>
        </p:nvGraphicFramePr>
        <p:xfrm>
          <a:off x="1489166" y="777801"/>
          <a:ext cx="9328694" cy="53605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2">
            <a:extLst>
              <a:ext uri="{FF2B5EF4-FFF2-40B4-BE49-F238E27FC236}">
                <a16:creationId xmlns:a16="http://schemas.microsoft.com/office/drawing/2014/main" id="{8B9D0F40-6939-B7CD-637B-298DAA19192A}"/>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a:defRPr/>
            </a:pPr>
            <a:r>
              <a:rPr lang="en-US" dirty="0">
                <a:solidFill>
                  <a:schemeClr val="accent6"/>
                </a:solidFill>
                <a:latin typeface="+mj-lt"/>
              </a:rPr>
              <a:t>Livnat and </a:t>
            </a:r>
            <a:r>
              <a:rPr lang="en-US" dirty="0" err="1">
                <a:solidFill>
                  <a:schemeClr val="accent6"/>
                </a:solidFill>
                <a:latin typeface="+mj-lt"/>
              </a:rPr>
              <a:t>Suslava</a:t>
            </a:r>
            <a:r>
              <a:rPr lang="en-US" dirty="0">
                <a:solidFill>
                  <a:schemeClr val="accent6"/>
                </a:solidFill>
                <a:latin typeface="+mj-lt"/>
              </a:rPr>
              <a:t> Publications on NLP </a:t>
            </a:r>
          </a:p>
        </p:txBody>
      </p:sp>
    </p:spTree>
    <p:extLst>
      <p:ext uri="{BB962C8B-B14F-4D97-AF65-F5344CB8AC3E}">
        <p14:creationId xmlns:p14="http://schemas.microsoft.com/office/powerpoint/2010/main" val="2691048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03A28EB1-FDD5-4BA0-BA02-858DC1DD2E57}"/>
              </a:ext>
            </a:extLst>
          </p:cNvPr>
          <p:cNvGraphicFramePr>
            <a:graphicFrameLocks noGrp="1"/>
          </p:cNvGraphicFramePr>
          <p:nvPr>
            <p:ph idx="1"/>
            <p:extLst>
              <p:ext uri="{D42A27DB-BD31-4B8C-83A1-F6EECF244321}">
                <p14:modId xmlns:p14="http://schemas.microsoft.com/office/powerpoint/2010/main" val="1692690428"/>
              </p:ext>
            </p:extLst>
          </p:nvPr>
        </p:nvGraphicFramePr>
        <p:xfrm>
          <a:off x="609600" y="858838"/>
          <a:ext cx="10972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316E759D-A77C-49E7-B6D7-DA31180D785A}"/>
              </a:ext>
            </a:extLst>
          </p:cNvPr>
          <p:cNvSpPr>
            <a:spLocks noGrp="1"/>
          </p:cNvSpPr>
          <p:nvPr>
            <p:ph type="sldNum" sz="quarter" idx="4"/>
          </p:nvPr>
        </p:nvSpPr>
        <p:spPr/>
        <p:txBody>
          <a:bodyPr/>
          <a:lstStyle/>
          <a:p>
            <a:fld id="{F6458F6B-AB16-5E45-B1FC-35469E01949C}" type="slidenum">
              <a:rPr lang="en-US" smtClean="0"/>
              <a:pPr/>
              <a:t>11</a:t>
            </a:fld>
            <a:endParaRPr lang="en-US" dirty="0"/>
          </a:p>
        </p:txBody>
      </p:sp>
      <p:sp>
        <p:nvSpPr>
          <p:cNvPr id="5" name="Footer Placeholder 4">
            <a:extLst>
              <a:ext uri="{FF2B5EF4-FFF2-40B4-BE49-F238E27FC236}">
                <a16:creationId xmlns:a16="http://schemas.microsoft.com/office/drawing/2014/main" id="{3E04CB6C-E019-467C-A955-B724A18CBC82}"/>
              </a:ext>
            </a:extLst>
          </p:cNvPr>
          <p:cNvSpPr>
            <a:spLocks noGrp="1"/>
          </p:cNvSpPr>
          <p:nvPr>
            <p:ph type="ftr" sz="quarter" idx="11"/>
          </p:nvPr>
        </p:nvSpPr>
        <p:spPr/>
        <p:txBody>
          <a:bodyPr/>
          <a:lstStyle/>
          <a:p>
            <a:r>
              <a:rPr lang="en-IN"/>
              <a:t>CA Proprietary &amp; Confidential </a:t>
            </a:r>
            <a:endParaRPr lang="en-IN" dirty="0"/>
          </a:p>
        </p:txBody>
      </p:sp>
      <p:sp>
        <p:nvSpPr>
          <p:cNvPr id="2" name="Title 2">
            <a:extLst>
              <a:ext uri="{FF2B5EF4-FFF2-40B4-BE49-F238E27FC236}">
                <a16:creationId xmlns:a16="http://schemas.microsoft.com/office/drawing/2014/main" id="{FCE65E00-949C-A123-AC85-3976B1D1C760}"/>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a:defRPr/>
            </a:pPr>
            <a:r>
              <a:rPr lang="en-US" dirty="0" err="1">
                <a:solidFill>
                  <a:schemeClr val="accent6"/>
                </a:solidFill>
                <a:latin typeface="+mj-lt"/>
              </a:rPr>
              <a:t>CompuText</a:t>
            </a:r>
            <a:r>
              <a:rPr lang="en-US" dirty="0">
                <a:solidFill>
                  <a:schemeClr val="accent6"/>
                </a:solidFill>
                <a:latin typeface="+mj-lt"/>
              </a:rPr>
              <a:t>: Reading into Financial Results </a:t>
            </a:r>
          </a:p>
          <a:p>
            <a:pPr>
              <a:defRPr/>
            </a:pPr>
            <a:r>
              <a:rPr lang="en-US" dirty="0">
                <a:solidFill>
                  <a:schemeClr val="accent6"/>
                </a:solidFill>
                <a:latin typeface="+mj-lt"/>
              </a:rPr>
              <a:t> </a:t>
            </a:r>
          </a:p>
        </p:txBody>
      </p:sp>
    </p:spTree>
    <p:extLst>
      <p:ext uri="{BB962C8B-B14F-4D97-AF65-F5344CB8AC3E}">
        <p14:creationId xmlns:p14="http://schemas.microsoft.com/office/powerpoint/2010/main" val="1168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05648A-C9CA-4C50-A196-F6E447A50F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6458F6B-AB16-5E45-B1FC-35469E01949C}" type="slidenum">
              <a:rPr kumimoji="0" lang="en-US" sz="1200" b="0" i="0" u="none" strike="noStrike" kern="1200" cap="none" spc="0" normalizeH="0" baseline="0" noProof="0" smtClean="0">
                <a:ln>
                  <a:noFill/>
                </a:ln>
                <a:solidFill>
                  <a:srgbClr val="3F2A6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3F2A6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5D6FC269-6C1A-4F8B-9BCE-C613A001CB5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rPr>
              <a:t>CA Proprietary &amp; Confidential </a:t>
            </a:r>
            <a:endParaRPr kumimoji="0" lang="en-IN" sz="1200" b="0" i="0" u="none" strike="noStrike" kern="1200" cap="none" spc="0" normalizeH="0" baseline="0" noProof="0" dirty="0">
              <a:ln>
                <a:noFill/>
              </a:ln>
              <a:solidFill>
                <a:srgbClr val="000000">
                  <a:lumMod val="50000"/>
                  <a:lumOff val="50000"/>
                </a:srgbClr>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31EDF5E2-D592-4BE0-B7C3-6730880201AC}"/>
              </a:ext>
            </a:extLst>
          </p:cNvPr>
          <p:cNvSpPr>
            <a:spLocks noGrp="1"/>
          </p:cNvSpPr>
          <p:nvPr>
            <p:ph idx="1"/>
          </p:nvPr>
        </p:nvSpPr>
        <p:spPr>
          <a:xfrm>
            <a:off x="401320" y="771164"/>
            <a:ext cx="11181080" cy="5360532"/>
          </a:xfrm>
        </p:spPr>
        <p:txBody>
          <a:bodyPr>
            <a:normAutofit/>
          </a:bodyPr>
          <a:lstStyle/>
          <a:p>
            <a:endParaRPr lang="en-US" dirty="0"/>
          </a:p>
          <a:p>
            <a:endParaRPr lang="en-US" dirty="0"/>
          </a:p>
          <a:p>
            <a:endParaRPr lang="en-US" dirty="0"/>
          </a:p>
          <a:p>
            <a:endParaRPr lang="en-US" dirty="0"/>
          </a:p>
        </p:txBody>
      </p:sp>
      <p:graphicFrame>
        <p:nvGraphicFramePr>
          <p:cNvPr id="6" name="Diagram 5">
            <a:extLst>
              <a:ext uri="{FF2B5EF4-FFF2-40B4-BE49-F238E27FC236}">
                <a16:creationId xmlns:a16="http://schemas.microsoft.com/office/drawing/2014/main" id="{EC0E53D8-A054-4D0F-A5C1-92792E3B5370}"/>
              </a:ext>
            </a:extLst>
          </p:cNvPr>
          <p:cNvGraphicFramePr/>
          <p:nvPr>
            <p:extLst>
              <p:ext uri="{D42A27DB-BD31-4B8C-83A1-F6EECF244321}">
                <p14:modId xmlns:p14="http://schemas.microsoft.com/office/powerpoint/2010/main" val="1959703980"/>
              </p:ext>
            </p:extLst>
          </p:nvPr>
        </p:nvGraphicFramePr>
        <p:xfrm>
          <a:off x="1592603" y="928854"/>
          <a:ext cx="9006793" cy="53605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2">
            <a:extLst>
              <a:ext uri="{FF2B5EF4-FFF2-40B4-BE49-F238E27FC236}">
                <a16:creationId xmlns:a16="http://schemas.microsoft.com/office/drawing/2014/main" id="{2B7CA7C5-2AB8-F2AF-2BAC-95244A4CE5AC}"/>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a:defRPr/>
            </a:pPr>
            <a:r>
              <a:rPr lang="en-US" dirty="0" err="1">
                <a:solidFill>
                  <a:schemeClr val="accent6"/>
                </a:solidFill>
                <a:latin typeface="+mj-lt"/>
              </a:rPr>
              <a:t>CompuText</a:t>
            </a:r>
            <a:r>
              <a:rPr lang="en-US" dirty="0">
                <a:solidFill>
                  <a:schemeClr val="accent6"/>
                </a:solidFill>
                <a:latin typeface="+mj-lt"/>
              </a:rPr>
              <a:t>: Insights</a:t>
            </a:r>
          </a:p>
          <a:p>
            <a:pPr>
              <a:defRPr/>
            </a:pPr>
            <a:r>
              <a:rPr lang="en-US" dirty="0">
                <a:solidFill>
                  <a:schemeClr val="accent6"/>
                </a:solidFill>
                <a:latin typeface="+mj-lt"/>
              </a:rPr>
              <a:t> </a:t>
            </a:r>
          </a:p>
        </p:txBody>
      </p:sp>
      <p:sp>
        <p:nvSpPr>
          <p:cNvPr id="2" name="TextBox 1">
            <a:extLst>
              <a:ext uri="{FF2B5EF4-FFF2-40B4-BE49-F238E27FC236}">
                <a16:creationId xmlns:a16="http://schemas.microsoft.com/office/drawing/2014/main" id="{D31ABBD7-DE9E-B378-F73E-1D52617B16AA}"/>
              </a:ext>
            </a:extLst>
          </p:cNvPr>
          <p:cNvSpPr txBox="1"/>
          <p:nvPr/>
        </p:nvSpPr>
        <p:spPr>
          <a:xfrm>
            <a:off x="1792028" y="6350141"/>
            <a:ext cx="8607942" cy="338554"/>
          </a:xfrm>
          <a:prstGeom prst="rect">
            <a:avLst/>
          </a:prstGeom>
          <a:noFill/>
        </p:spPr>
        <p:txBody>
          <a:bodyPr wrap="square" rtlCol="0">
            <a:spAutoFit/>
          </a:bodyPr>
          <a:lstStyle/>
          <a:p>
            <a:r>
              <a:rPr lang="en-US" sz="1600" dirty="0"/>
              <a:t>*Events are defined as a change, shift or current description of a company’s financial values or metrics</a:t>
            </a:r>
          </a:p>
        </p:txBody>
      </p:sp>
    </p:spTree>
    <p:extLst>
      <p:ext uri="{BB962C8B-B14F-4D97-AF65-F5344CB8AC3E}">
        <p14:creationId xmlns:p14="http://schemas.microsoft.com/office/powerpoint/2010/main" val="513450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169995-1AE5-4D9D-AB12-144205D47F4F}"/>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D19D662C-48BF-455A-BAFD-CF2E6733AA4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6458F6B-AB16-5E45-B1FC-35469E01949C}" type="slidenum">
              <a:rPr kumimoji="0" lang="en-US" sz="1200" b="0" i="0" u="none" strike="noStrike" kern="1200" cap="none" spc="0" normalizeH="0" baseline="0" noProof="0" smtClean="0">
                <a:ln>
                  <a:noFill/>
                </a:ln>
                <a:solidFill>
                  <a:srgbClr val="3F2A6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3F2A68"/>
              </a:solidFill>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93C56B8B-792B-4269-9123-0F232A827406}"/>
              </a:ext>
            </a:extLst>
          </p:cNvPr>
          <p:cNvGraphicFramePr>
            <a:graphicFrameLocks noGrp="1"/>
          </p:cNvGraphicFramePr>
          <p:nvPr>
            <p:extLst>
              <p:ext uri="{D42A27DB-BD31-4B8C-83A1-F6EECF244321}">
                <p14:modId xmlns:p14="http://schemas.microsoft.com/office/powerpoint/2010/main" val="2659875640"/>
              </p:ext>
            </p:extLst>
          </p:nvPr>
        </p:nvGraphicFramePr>
        <p:xfrm>
          <a:off x="6235701" y="817541"/>
          <a:ext cx="5842003" cy="3059515"/>
        </p:xfrm>
        <a:graphic>
          <a:graphicData uri="http://schemas.openxmlformats.org/drawingml/2006/table">
            <a:tbl>
              <a:tblPr firstRow="1" bandRow="1">
                <a:tableStyleId>{7E9639D4-E3E2-4D34-9284-5A2195B3D0D7}</a:tableStyleId>
              </a:tblPr>
              <a:tblGrid>
                <a:gridCol w="3192612">
                  <a:extLst>
                    <a:ext uri="{9D8B030D-6E8A-4147-A177-3AD203B41FA5}">
                      <a16:colId xmlns:a16="http://schemas.microsoft.com/office/drawing/2014/main" val="2124673408"/>
                    </a:ext>
                  </a:extLst>
                </a:gridCol>
                <a:gridCol w="933958">
                  <a:extLst>
                    <a:ext uri="{9D8B030D-6E8A-4147-A177-3AD203B41FA5}">
                      <a16:colId xmlns:a16="http://schemas.microsoft.com/office/drawing/2014/main" val="2889179772"/>
                    </a:ext>
                  </a:extLst>
                </a:gridCol>
                <a:gridCol w="914898">
                  <a:extLst>
                    <a:ext uri="{9D8B030D-6E8A-4147-A177-3AD203B41FA5}">
                      <a16:colId xmlns:a16="http://schemas.microsoft.com/office/drawing/2014/main" val="3670280762"/>
                    </a:ext>
                  </a:extLst>
                </a:gridCol>
                <a:gridCol w="800535">
                  <a:extLst>
                    <a:ext uri="{9D8B030D-6E8A-4147-A177-3AD203B41FA5}">
                      <a16:colId xmlns:a16="http://schemas.microsoft.com/office/drawing/2014/main" val="1914703155"/>
                    </a:ext>
                  </a:extLst>
                </a:gridCol>
              </a:tblGrid>
              <a:tr h="654373">
                <a:tc>
                  <a:txBody>
                    <a:bodyPr/>
                    <a:lstStyle/>
                    <a:p>
                      <a:pPr algn="ctr"/>
                      <a:r>
                        <a:rPr lang="en-US" sz="1200" dirty="0"/>
                        <a:t>Sentence</a:t>
                      </a:r>
                    </a:p>
                  </a:txBody>
                  <a:tcPr>
                    <a:solidFill>
                      <a:schemeClr val="accent6"/>
                    </a:solidFill>
                  </a:tcPr>
                </a:tc>
                <a:tc>
                  <a:txBody>
                    <a:bodyPr/>
                    <a:lstStyle/>
                    <a:p>
                      <a:pPr algn="ctr"/>
                      <a:r>
                        <a:rPr lang="en-US" sz="1200" dirty="0"/>
                        <a:t>Parent Topic</a:t>
                      </a:r>
                    </a:p>
                  </a:txBody>
                  <a:tcPr>
                    <a:solidFill>
                      <a:schemeClr val="accent6"/>
                    </a:solidFill>
                  </a:tcPr>
                </a:tc>
                <a:tc>
                  <a:txBody>
                    <a:bodyPr/>
                    <a:lstStyle/>
                    <a:p>
                      <a:pPr algn="ctr"/>
                      <a:r>
                        <a:rPr lang="en-US" sz="1200" dirty="0"/>
                        <a:t>Sub-Topic</a:t>
                      </a:r>
                    </a:p>
                  </a:txBody>
                  <a:tcPr>
                    <a:solidFill>
                      <a:schemeClr val="accent6"/>
                    </a:solidFill>
                  </a:tcPr>
                </a:tc>
                <a:tc>
                  <a:txBody>
                    <a:bodyPr/>
                    <a:lstStyle/>
                    <a:p>
                      <a:pPr algn="ctr"/>
                      <a:r>
                        <a:rPr lang="en-US" sz="1200" dirty="0"/>
                        <a:t>Polarity</a:t>
                      </a:r>
                    </a:p>
                  </a:txBody>
                  <a:tcPr>
                    <a:solidFill>
                      <a:schemeClr val="accent6"/>
                    </a:solidFill>
                  </a:tcPr>
                </a:tc>
                <a:extLst>
                  <a:ext uri="{0D108BD9-81ED-4DB2-BD59-A6C34878D82A}">
                    <a16:rowId xmlns:a16="http://schemas.microsoft.com/office/drawing/2014/main" val="575735568"/>
                  </a:ext>
                </a:extLst>
              </a:tr>
              <a:tr h="6981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Genel</a:t>
                      </a:r>
                      <a:r>
                        <a:rPr lang="en-US" sz="1200" dirty="0"/>
                        <a:t> Energy Finance, 3/26/24, AR: “</a:t>
                      </a:r>
                      <a:r>
                        <a:rPr lang="en-US" sz="1200" dirty="0" err="1"/>
                        <a:t>Genel</a:t>
                      </a:r>
                      <a:r>
                        <a:rPr lang="en-US" sz="1200" dirty="0"/>
                        <a:t> retains a </a:t>
                      </a:r>
                      <a:r>
                        <a:rPr lang="en-US" sz="1200" u="sng" dirty="0"/>
                        <a:t>robust cash position</a:t>
                      </a:r>
                      <a:r>
                        <a:rPr lang="en-US" sz="1200" dirty="0"/>
                        <a:t>, a resilient business model, and a focus on taking advantage of   the material catalysts ahead.”</a:t>
                      </a:r>
                    </a:p>
                  </a:txBody>
                  <a:tcPr/>
                </a:tc>
                <a:tc>
                  <a:txBody>
                    <a:bodyPr/>
                    <a:lstStyle/>
                    <a:p>
                      <a:r>
                        <a:rPr lang="en-US" sz="1200" dirty="0"/>
                        <a:t>Cash</a:t>
                      </a:r>
                    </a:p>
                  </a:txBody>
                  <a:tcPr/>
                </a:tc>
                <a:tc>
                  <a:txBody>
                    <a:bodyPr/>
                    <a:lstStyle/>
                    <a:p>
                      <a:r>
                        <a:rPr lang="en-US" sz="1200" dirty="0"/>
                        <a:t>Cash Favorable</a:t>
                      </a:r>
                    </a:p>
                  </a:txBody>
                  <a:tcPr/>
                </a:tc>
                <a:tc>
                  <a:txBody>
                    <a:bodyPr/>
                    <a:lstStyle/>
                    <a:p>
                      <a:r>
                        <a:rPr lang="en-US" sz="1200" dirty="0"/>
                        <a:t>Positive</a:t>
                      </a:r>
                    </a:p>
                  </a:txBody>
                  <a:tcPr/>
                </a:tc>
                <a:extLst>
                  <a:ext uri="{0D108BD9-81ED-4DB2-BD59-A6C34878D82A}">
                    <a16:rowId xmlns:a16="http://schemas.microsoft.com/office/drawing/2014/main" val="3065119653"/>
                  </a:ext>
                </a:extLst>
              </a:tr>
              <a:tr h="7592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HF Foods Inc, 3/26/24, 10-K: “All other </a:t>
                      </a:r>
                      <a:r>
                        <a:rPr lang="en-US" sz="1200" u="sng" dirty="0"/>
                        <a:t>accounts receivable</a:t>
                      </a:r>
                      <a:r>
                        <a:rPr lang="en-US" sz="1200" dirty="0"/>
                        <a:t> from these related parties are </a:t>
                      </a:r>
                      <a:r>
                        <a:rPr lang="en-US" sz="1200" u="sng" dirty="0"/>
                        <a:t>current </a:t>
                      </a:r>
                      <a:r>
                        <a:rPr lang="en-US" sz="1200" u="none" dirty="0"/>
                        <a:t>and considered </a:t>
                      </a:r>
                      <a:r>
                        <a:rPr lang="en-US" sz="1200" u="sng" dirty="0"/>
                        <a:t>fully collectible</a:t>
                      </a:r>
                      <a:r>
                        <a:rPr lang="en-US" sz="1200" dirty="0"/>
                        <a:t>.”</a:t>
                      </a:r>
                    </a:p>
                  </a:txBody>
                  <a:tcPr/>
                </a:tc>
                <a:tc>
                  <a:txBody>
                    <a:bodyPr/>
                    <a:lstStyle/>
                    <a:p>
                      <a:r>
                        <a:rPr lang="en-US" sz="1200" dirty="0"/>
                        <a:t>AR</a:t>
                      </a:r>
                    </a:p>
                  </a:txBody>
                  <a:tcPr/>
                </a:tc>
                <a:tc>
                  <a:txBody>
                    <a:bodyPr/>
                    <a:lstStyle/>
                    <a:p>
                      <a:r>
                        <a:rPr lang="en-US" sz="1200" dirty="0"/>
                        <a:t>AR Collections</a:t>
                      </a:r>
                    </a:p>
                  </a:txBody>
                  <a:tcPr/>
                </a:tc>
                <a:tc>
                  <a:txBody>
                    <a:bodyPr/>
                    <a:lstStyle/>
                    <a:p>
                      <a:r>
                        <a:rPr lang="en-US" sz="1200" dirty="0"/>
                        <a:t>Positive</a:t>
                      </a:r>
                    </a:p>
                  </a:txBody>
                  <a:tcPr/>
                </a:tc>
                <a:extLst>
                  <a:ext uri="{0D108BD9-81ED-4DB2-BD59-A6C34878D82A}">
                    <a16:rowId xmlns:a16="http://schemas.microsoft.com/office/drawing/2014/main" val="962890354"/>
                  </a:ext>
                </a:extLst>
              </a:tr>
              <a:tr h="7760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Canfor Corporation, 4/10/24, AR: “As at December 31, 2023, Canfor, Vida and CPPI were </a:t>
                      </a:r>
                      <a:r>
                        <a:rPr lang="en-US" sz="1200" u="sng" dirty="0"/>
                        <a:t>fully in compliance with all covenants</a:t>
                      </a:r>
                      <a:r>
                        <a:rPr lang="en-US" sz="1200" dirty="0"/>
                        <a:t> relating to their operating loan facilities.”</a:t>
                      </a:r>
                    </a:p>
                  </a:txBody>
                  <a:tcPr/>
                </a:tc>
                <a:tc>
                  <a:txBody>
                    <a:bodyPr/>
                    <a:lstStyle/>
                    <a:p>
                      <a:r>
                        <a:rPr lang="en-US" sz="1200" dirty="0"/>
                        <a:t>Debt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Debt Covenant</a:t>
                      </a:r>
                    </a:p>
                    <a:p>
                      <a:endParaRPr lang="en-US" sz="1200" dirty="0"/>
                    </a:p>
                  </a:txBody>
                  <a:tcPr/>
                </a:tc>
                <a:tc>
                  <a:txBody>
                    <a:bodyPr/>
                    <a:lstStyle/>
                    <a:p>
                      <a:r>
                        <a:rPr lang="en-US" sz="1200" dirty="0"/>
                        <a:t>Positive</a:t>
                      </a:r>
                    </a:p>
                  </a:txBody>
                  <a:tcPr/>
                </a:tc>
                <a:extLst>
                  <a:ext uri="{0D108BD9-81ED-4DB2-BD59-A6C34878D82A}">
                    <a16:rowId xmlns:a16="http://schemas.microsoft.com/office/drawing/2014/main" val="498460726"/>
                  </a:ext>
                </a:extLst>
              </a:tr>
            </a:tbl>
          </a:graphicData>
        </a:graphic>
      </p:graphicFrame>
      <p:sp>
        <p:nvSpPr>
          <p:cNvPr id="5" name="TextBox 4">
            <a:extLst>
              <a:ext uri="{FF2B5EF4-FFF2-40B4-BE49-F238E27FC236}">
                <a16:creationId xmlns:a16="http://schemas.microsoft.com/office/drawing/2014/main" id="{886EDFAA-3542-48E2-B7E1-FCD4B33917EB}"/>
              </a:ext>
            </a:extLst>
          </p:cNvPr>
          <p:cNvSpPr txBox="1"/>
          <p:nvPr/>
        </p:nvSpPr>
        <p:spPr>
          <a:xfrm>
            <a:off x="6314767" y="528928"/>
            <a:ext cx="3009900" cy="307777"/>
          </a:xfrm>
          <a:prstGeom prst="rect">
            <a:avLst/>
          </a:prstGeom>
          <a:noFill/>
        </p:spPr>
        <p:txBody>
          <a:bodyPr wrap="square" rtlCol="0">
            <a:spAutoFit/>
          </a:bodyPr>
          <a:lstStyle/>
          <a:p>
            <a:r>
              <a:rPr lang="en-US" sz="1400" dirty="0">
                <a:solidFill>
                  <a:srgbClr val="FF0000"/>
                </a:solidFill>
              </a:rPr>
              <a:t>Balance Sheet</a:t>
            </a:r>
          </a:p>
        </p:txBody>
      </p:sp>
      <p:graphicFrame>
        <p:nvGraphicFramePr>
          <p:cNvPr id="7" name="Table 6">
            <a:extLst>
              <a:ext uri="{FF2B5EF4-FFF2-40B4-BE49-F238E27FC236}">
                <a16:creationId xmlns:a16="http://schemas.microsoft.com/office/drawing/2014/main" id="{EAE8C48C-19DA-4357-B7CD-CF7E004FCB0A}"/>
              </a:ext>
            </a:extLst>
          </p:cNvPr>
          <p:cNvGraphicFramePr>
            <a:graphicFrameLocks noGrp="1"/>
          </p:cNvGraphicFramePr>
          <p:nvPr>
            <p:extLst>
              <p:ext uri="{D42A27DB-BD31-4B8C-83A1-F6EECF244321}">
                <p14:modId xmlns:p14="http://schemas.microsoft.com/office/powerpoint/2010/main" val="831772772"/>
              </p:ext>
            </p:extLst>
          </p:nvPr>
        </p:nvGraphicFramePr>
        <p:xfrm>
          <a:off x="328930" y="844740"/>
          <a:ext cx="5562987" cy="5478416"/>
        </p:xfrm>
        <a:graphic>
          <a:graphicData uri="http://schemas.openxmlformats.org/drawingml/2006/table">
            <a:tbl>
              <a:tblPr firstRow="1" bandRow="1">
                <a:tableStyleId>{7E9639D4-E3E2-4D34-9284-5A2195B3D0D7}</a:tableStyleId>
              </a:tblPr>
              <a:tblGrid>
                <a:gridCol w="3026520">
                  <a:extLst>
                    <a:ext uri="{9D8B030D-6E8A-4147-A177-3AD203B41FA5}">
                      <a16:colId xmlns:a16="http://schemas.microsoft.com/office/drawing/2014/main" val="2124673408"/>
                    </a:ext>
                  </a:extLst>
                </a:gridCol>
                <a:gridCol w="699715">
                  <a:extLst>
                    <a:ext uri="{9D8B030D-6E8A-4147-A177-3AD203B41FA5}">
                      <a16:colId xmlns:a16="http://schemas.microsoft.com/office/drawing/2014/main" val="2889179772"/>
                    </a:ext>
                  </a:extLst>
                </a:gridCol>
                <a:gridCol w="985962">
                  <a:extLst>
                    <a:ext uri="{9D8B030D-6E8A-4147-A177-3AD203B41FA5}">
                      <a16:colId xmlns:a16="http://schemas.microsoft.com/office/drawing/2014/main" val="3670280762"/>
                    </a:ext>
                  </a:extLst>
                </a:gridCol>
                <a:gridCol w="850790">
                  <a:extLst>
                    <a:ext uri="{9D8B030D-6E8A-4147-A177-3AD203B41FA5}">
                      <a16:colId xmlns:a16="http://schemas.microsoft.com/office/drawing/2014/main" val="1914703155"/>
                    </a:ext>
                  </a:extLst>
                </a:gridCol>
              </a:tblGrid>
              <a:tr h="474000">
                <a:tc>
                  <a:txBody>
                    <a:bodyPr/>
                    <a:lstStyle/>
                    <a:p>
                      <a:pPr algn="ctr"/>
                      <a:r>
                        <a:rPr lang="en-US" sz="1200" dirty="0"/>
                        <a:t>Sentence</a:t>
                      </a:r>
                    </a:p>
                  </a:txBody>
                  <a:tcPr>
                    <a:solidFill>
                      <a:schemeClr val="accent6"/>
                    </a:solidFill>
                  </a:tcPr>
                </a:tc>
                <a:tc>
                  <a:txBody>
                    <a:bodyPr/>
                    <a:lstStyle/>
                    <a:p>
                      <a:pPr algn="ctr"/>
                      <a:r>
                        <a:rPr lang="en-US" sz="1200" dirty="0"/>
                        <a:t>Parent Topic</a:t>
                      </a:r>
                    </a:p>
                  </a:txBody>
                  <a:tcPr>
                    <a:solidFill>
                      <a:schemeClr val="accent6"/>
                    </a:solidFill>
                  </a:tcPr>
                </a:tc>
                <a:tc>
                  <a:txBody>
                    <a:bodyPr/>
                    <a:lstStyle/>
                    <a:p>
                      <a:pPr algn="ctr"/>
                      <a:r>
                        <a:rPr lang="en-US" sz="1200" dirty="0"/>
                        <a:t>Sub-Topic</a:t>
                      </a:r>
                    </a:p>
                  </a:txBody>
                  <a:tcPr>
                    <a:solidFill>
                      <a:schemeClr val="accent6"/>
                    </a:solidFill>
                  </a:tcPr>
                </a:tc>
                <a:tc>
                  <a:txBody>
                    <a:bodyPr/>
                    <a:lstStyle/>
                    <a:p>
                      <a:pPr algn="ctr"/>
                      <a:r>
                        <a:rPr lang="en-US" sz="1200" dirty="0"/>
                        <a:t>Polarity</a:t>
                      </a:r>
                    </a:p>
                  </a:txBody>
                  <a:tcPr>
                    <a:solidFill>
                      <a:schemeClr val="accent6"/>
                    </a:solidFill>
                  </a:tcPr>
                </a:tc>
                <a:extLst>
                  <a:ext uri="{0D108BD9-81ED-4DB2-BD59-A6C34878D82A}">
                    <a16:rowId xmlns:a16="http://schemas.microsoft.com/office/drawing/2014/main" val="575735568"/>
                  </a:ext>
                </a:extLst>
              </a:tr>
              <a:tr h="10348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Telus</a:t>
                      </a:r>
                      <a:r>
                        <a:rPr lang="en-US" sz="1200" dirty="0"/>
                        <a:t> Corp, 4/10/24, AR: “In 2023, TELUS International (TI) realized </a:t>
                      </a:r>
                      <a:r>
                        <a:rPr lang="en-US" sz="1200" u="sng" dirty="0"/>
                        <a:t>solid revenue growth</a:t>
                      </a:r>
                      <a:r>
                        <a:rPr lang="en-US" sz="1200" dirty="0"/>
                        <a:t>, as reported   in our digitally-led customer experiences (DLCX) segment, driven by continued   momentum from AI services.”</a:t>
                      </a:r>
                    </a:p>
                  </a:txBody>
                  <a:tcPr/>
                </a:tc>
                <a:tc>
                  <a:txBody>
                    <a:bodyPr/>
                    <a:lstStyle/>
                    <a:p>
                      <a:r>
                        <a:rPr lang="en-US" sz="1200" dirty="0"/>
                        <a:t>Sales</a:t>
                      </a:r>
                    </a:p>
                  </a:txBody>
                  <a:tcPr/>
                </a:tc>
                <a:tc>
                  <a:txBody>
                    <a:bodyPr/>
                    <a:lstStyle/>
                    <a:p>
                      <a:r>
                        <a:rPr lang="en-US" sz="1200" dirty="0"/>
                        <a:t>Sales Favorable</a:t>
                      </a:r>
                    </a:p>
                  </a:txBody>
                  <a:tcPr/>
                </a:tc>
                <a:tc>
                  <a:txBody>
                    <a:bodyPr/>
                    <a:lstStyle/>
                    <a:p>
                      <a:r>
                        <a:rPr lang="en-US" sz="1200" dirty="0"/>
                        <a:t>Positive</a:t>
                      </a:r>
                    </a:p>
                  </a:txBody>
                  <a:tcPr/>
                </a:tc>
                <a:extLst>
                  <a:ext uri="{0D108BD9-81ED-4DB2-BD59-A6C34878D82A}">
                    <a16:rowId xmlns:a16="http://schemas.microsoft.com/office/drawing/2014/main" val="3065119653"/>
                  </a:ext>
                </a:extLst>
              </a:tr>
              <a:tr h="9903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NEXGEL Inc, 4/10/24, 10-K: “The </a:t>
                      </a:r>
                      <a:r>
                        <a:rPr lang="en-US" sz="1200" u="sng" dirty="0"/>
                        <a:t>increase in cost of revenues</a:t>
                      </a:r>
                      <a:r>
                        <a:rPr lang="en-US" sz="1200" dirty="0"/>
                        <a:t> pertains to an increase in materials and finished products and equipment, production, and other expenses..”</a:t>
                      </a:r>
                    </a:p>
                  </a:txBody>
                  <a:tcPr/>
                </a:tc>
                <a:tc>
                  <a:txBody>
                    <a:bodyPr/>
                    <a:lstStyle/>
                    <a:p>
                      <a:r>
                        <a:rPr lang="en-US" sz="1200" dirty="0"/>
                        <a:t>Cost of Goods Sold</a:t>
                      </a:r>
                    </a:p>
                  </a:txBody>
                  <a:tcPr/>
                </a:tc>
                <a:tc>
                  <a:txBody>
                    <a:bodyPr/>
                    <a:lstStyle/>
                    <a:p>
                      <a:r>
                        <a:rPr lang="en-US" sz="1200" dirty="0"/>
                        <a:t>Cost of Sales Increase</a:t>
                      </a:r>
                    </a:p>
                  </a:txBody>
                  <a:tcPr/>
                </a:tc>
                <a:tc>
                  <a:txBody>
                    <a:bodyPr/>
                    <a:lstStyle/>
                    <a:p>
                      <a:r>
                        <a:rPr lang="en-US" sz="1200"/>
                        <a:t>Negative</a:t>
                      </a:r>
                      <a:endParaRPr lang="en-US" sz="1200" dirty="0"/>
                    </a:p>
                  </a:txBody>
                  <a:tcPr/>
                </a:tc>
                <a:extLst>
                  <a:ext uri="{0D108BD9-81ED-4DB2-BD59-A6C34878D82A}">
                    <a16:rowId xmlns:a16="http://schemas.microsoft.com/office/drawing/2014/main" val="962890354"/>
                  </a:ext>
                </a:extLst>
              </a:tr>
              <a:tr h="87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Canfor Corporation, 4/10/24, AR: “Year-to-date </a:t>
                      </a:r>
                      <a:r>
                        <a:rPr lang="en-US" sz="1200" u="sng" dirty="0"/>
                        <a:t>advertising and sales promotion expenses were up</a:t>
                      </a:r>
                      <a:r>
                        <a:rPr lang="en-US" sz="1200" dirty="0"/>
                        <a:t> 21 percent to $13.7 million compared to the prior year fiscal period.”</a:t>
                      </a:r>
                    </a:p>
                  </a:txBody>
                  <a:tcPr/>
                </a:tc>
                <a:tc>
                  <a:txBody>
                    <a:bodyPr/>
                    <a:lstStyle/>
                    <a:p>
                      <a:r>
                        <a:rPr lang="en-US" sz="1200" dirty="0"/>
                        <a:t>SG&amp;A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Advertising Expenses Increase</a:t>
                      </a:r>
                    </a:p>
                    <a:p>
                      <a:endParaRPr lang="en-US" sz="1200" dirty="0"/>
                    </a:p>
                  </a:txBody>
                  <a:tcPr/>
                </a:tc>
                <a:tc>
                  <a:txBody>
                    <a:bodyPr/>
                    <a:lstStyle/>
                    <a:p>
                      <a:r>
                        <a:rPr lang="en-US" sz="1200" dirty="0"/>
                        <a:t>Negative</a:t>
                      </a:r>
                    </a:p>
                  </a:txBody>
                  <a:tcPr/>
                </a:tc>
                <a:extLst>
                  <a:ext uri="{0D108BD9-81ED-4DB2-BD59-A6C34878D82A}">
                    <a16:rowId xmlns:a16="http://schemas.microsoft.com/office/drawing/2014/main" val="498460726"/>
                  </a:ext>
                </a:extLst>
              </a:tr>
              <a:tr h="1170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Durect</a:t>
                      </a:r>
                      <a:r>
                        <a:rPr lang="en-US" sz="1200" dirty="0"/>
                        <a:t> Corp</a:t>
                      </a:r>
                      <a:r>
                        <a:rPr lang="en-US" sz="1200" u="none" dirty="0"/>
                        <a:t>, 3/27/24, Earnings Call: “The decreases were primarily due to lower clinical trial-related expenses as we substantially completed the AHFIRM trial, lower contract manufacturing expenses and </a:t>
                      </a:r>
                      <a:r>
                        <a:rPr lang="en-US" sz="1200" u="sng" dirty="0"/>
                        <a:t>lower employee-related costs</a:t>
                      </a:r>
                      <a:r>
                        <a:rPr lang="en-US" sz="1200" u="none" dirty="0"/>
                        <a:t>.”</a:t>
                      </a:r>
                    </a:p>
                  </a:txBody>
                  <a:tcPr/>
                </a:tc>
                <a:tc>
                  <a:txBody>
                    <a:bodyPr/>
                    <a:lstStyle/>
                    <a:p>
                      <a:r>
                        <a:rPr lang="en-US" sz="1200" dirty="0"/>
                        <a:t>Labor Cost</a:t>
                      </a:r>
                    </a:p>
                  </a:txBody>
                  <a:tcPr/>
                </a:tc>
                <a:tc>
                  <a:txBody>
                    <a:bodyPr/>
                    <a:lstStyle/>
                    <a:p>
                      <a:r>
                        <a:rPr lang="en-US" sz="1200" dirty="0"/>
                        <a:t>Labor Cost Decrease</a:t>
                      </a:r>
                    </a:p>
                  </a:txBody>
                  <a:tcPr/>
                </a:tc>
                <a:tc>
                  <a:txBody>
                    <a:bodyPr/>
                    <a:lstStyle/>
                    <a:p>
                      <a:r>
                        <a:rPr lang="en-US" sz="1200" dirty="0"/>
                        <a:t>Positive</a:t>
                      </a:r>
                    </a:p>
                  </a:txBody>
                  <a:tcPr/>
                </a:tc>
                <a:extLst>
                  <a:ext uri="{0D108BD9-81ED-4DB2-BD59-A6C34878D82A}">
                    <a16:rowId xmlns:a16="http://schemas.microsoft.com/office/drawing/2014/main" val="3706132777"/>
                  </a:ext>
                </a:extLst>
              </a:tr>
              <a:tr h="8992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Duerr</a:t>
                      </a:r>
                      <a:r>
                        <a:rPr lang="en-US" sz="1200" dirty="0"/>
                        <a:t> AG, 3/27/24, AR: “</a:t>
                      </a:r>
                      <a:r>
                        <a:rPr lang="en-US" sz="1200" u="sng" dirty="0"/>
                        <a:t>Tax expense grew</a:t>
                      </a:r>
                      <a:r>
                        <a:rPr lang="en-US" sz="1200" dirty="0"/>
                        <a:t> by 4.7 million, mainly because we increased tax   provisions with regard to an </a:t>
                      </a:r>
                      <a:r>
                        <a:rPr lang="en-US" sz="1200" u="sng" dirty="0"/>
                        <a:t>ongoing tax audit</a:t>
                      </a:r>
                      <a:r>
                        <a:rPr lang="en-US" sz="1200" dirty="0"/>
                        <a:t>.”</a:t>
                      </a:r>
                    </a:p>
                  </a:txBody>
                  <a:tcPr/>
                </a:tc>
                <a:tc>
                  <a:txBody>
                    <a:bodyPr/>
                    <a:lstStyle/>
                    <a:p>
                      <a:r>
                        <a:rPr lang="en-US" sz="1200" dirty="0"/>
                        <a:t>Tax Expense</a:t>
                      </a:r>
                    </a:p>
                  </a:txBody>
                  <a:tcPr/>
                </a:tc>
                <a:tc>
                  <a:txBody>
                    <a:bodyPr/>
                    <a:lstStyle/>
                    <a:p>
                      <a:r>
                        <a:rPr lang="en-US" sz="1200" dirty="0"/>
                        <a:t>Tax Expense Unfavorable</a:t>
                      </a:r>
                    </a:p>
                  </a:txBody>
                  <a:tcPr/>
                </a:tc>
                <a:tc>
                  <a:txBody>
                    <a:bodyPr/>
                    <a:lstStyle/>
                    <a:p>
                      <a:r>
                        <a:rPr lang="en-US" sz="1200" dirty="0"/>
                        <a:t>Negative</a:t>
                      </a:r>
                    </a:p>
                  </a:txBody>
                  <a:tcPr/>
                </a:tc>
                <a:extLst>
                  <a:ext uri="{0D108BD9-81ED-4DB2-BD59-A6C34878D82A}">
                    <a16:rowId xmlns:a16="http://schemas.microsoft.com/office/drawing/2014/main" val="357347718"/>
                  </a:ext>
                </a:extLst>
              </a:tr>
            </a:tbl>
          </a:graphicData>
        </a:graphic>
      </p:graphicFrame>
      <p:graphicFrame>
        <p:nvGraphicFramePr>
          <p:cNvPr id="8" name="Table 7">
            <a:extLst>
              <a:ext uri="{FF2B5EF4-FFF2-40B4-BE49-F238E27FC236}">
                <a16:creationId xmlns:a16="http://schemas.microsoft.com/office/drawing/2014/main" id="{F1C1CE38-25EF-4024-A087-02553EC8C13B}"/>
              </a:ext>
            </a:extLst>
          </p:cNvPr>
          <p:cNvGraphicFramePr>
            <a:graphicFrameLocks noGrp="1"/>
          </p:cNvGraphicFramePr>
          <p:nvPr>
            <p:extLst>
              <p:ext uri="{D42A27DB-BD31-4B8C-83A1-F6EECF244321}">
                <p14:modId xmlns:p14="http://schemas.microsoft.com/office/powerpoint/2010/main" val="454983205"/>
              </p:ext>
            </p:extLst>
          </p:nvPr>
        </p:nvGraphicFramePr>
        <p:xfrm>
          <a:off x="6203802" y="4211553"/>
          <a:ext cx="5842003" cy="2384464"/>
        </p:xfrm>
        <a:graphic>
          <a:graphicData uri="http://schemas.openxmlformats.org/drawingml/2006/table">
            <a:tbl>
              <a:tblPr firstRow="1" bandRow="1">
                <a:tableStyleId>{7E9639D4-E3E2-4D34-9284-5A2195B3D0D7}</a:tableStyleId>
              </a:tblPr>
              <a:tblGrid>
                <a:gridCol w="3192612">
                  <a:extLst>
                    <a:ext uri="{9D8B030D-6E8A-4147-A177-3AD203B41FA5}">
                      <a16:colId xmlns:a16="http://schemas.microsoft.com/office/drawing/2014/main" val="2124673408"/>
                    </a:ext>
                  </a:extLst>
                </a:gridCol>
                <a:gridCol w="933958">
                  <a:extLst>
                    <a:ext uri="{9D8B030D-6E8A-4147-A177-3AD203B41FA5}">
                      <a16:colId xmlns:a16="http://schemas.microsoft.com/office/drawing/2014/main" val="2889179772"/>
                    </a:ext>
                  </a:extLst>
                </a:gridCol>
                <a:gridCol w="914898">
                  <a:extLst>
                    <a:ext uri="{9D8B030D-6E8A-4147-A177-3AD203B41FA5}">
                      <a16:colId xmlns:a16="http://schemas.microsoft.com/office/drawing/2014/main" val="3670280762"/>
                    </a:ext>
                  </a:extLst>
                </a:gridCol>
                <a:gridCol w="800535">
                  <a:extLst>
                    <a:ext uri="{9D8B030D-6E8A-4147-A177-3AD203B41FA5}">
                      <a16:colId xmlns:a16="http://schemas.microsoft.com/office/drawing/2014/main" val="1914703155"/>
                    </a:ext>
                  </a:extLst>
                </a:gridCol>
              </a:tblGrid>
              <a:tr h="593668">
                <a:tc>
                  <a:txBody>
                    <a:bodyPr/>
                    <a:lstStyle/>
                    <a:p>
                      <a:pPr algn="ctr"/>
                      <a:r>
                        <a:rPr lang="en-US" sz="1200" dirty="0"/>
                        <a:t>Sentence</a:t>
                      </a:r>
                    </a:p>
                  </a:txBody>
                  <a:tcPr>
                    <a:solidFill>
                      <a:schemeClr val="accent6"/>
                    </a:solidFill>
                  </a:tcPr>
                </a:tc>
                <a:tc>
                  <a:txBody>
                    <a:bodyPr/>
                    <a:lstStyle/>
                    <a:p>
                      <a:pPr algn="ctr"/>
                      <a:r>
                        <a:rPr lang="en-US" sz="1200" dirty="0"/>
                        <a:t>Parent Topic</a:t>
                      </a:r>
                    </a:p>
                  </a:txBody>
                  <a:tcPr>
                    <a:solidFill>
                      <a:schemeClr val="accent6"/>
                    </a:solidFill>
                  </a:tcPr>
                </a:tc>
                <a:tc>
                  <a:txBody>
                    <a:bodyPr/>
                    <a:lstStyle/>
                    <a:p>
                      <a:pPr algn="ctr"/>
                      <a:r>
                        <a:rPr lang="en-US" sz="1200" dirty="0"/>
                        <a:t>Sub-Topic</a:t>
                      </a:r>
                    </a:p>
                  </a:txBody>
                  <a:tcPr>
                    <a:solidFill>
                      <a:schemeClr val="accent6"/>
                    </a:solidFill>
                  </a:tcPr>
                </a:tc>
                <a:tc>
                  <a:txBody>
                    <a:bodyPr/>
                    <a:lstStyle/>
                    <a:p>
                      <a:pPr algn="ctr"/>
                      <a:r>
                        <a:rPr lang="en-US" sz="1200" dirty="0"/>
                        <a:t>Polarity</a:t>
                      </a:r>
                    </a:p>
                  </a:txBody>
                  <a:tcPr>
                    <a:solidFill>
                      <a:schemeClr val="accent6"/>
                    </a:solidFill>
                  </a:tcPr>
                </a:tc>
                <a:extLst>
                  <a:ext uri="{0D108BD9-81ED-4DB2-BD59-A6C34878D82A}">
                    <a16:rowId xmlns:a16="http://schemas.microsoft.com/office/drawing/2014/main" val="575735568"/>
                  </a:ext>
                </a:extLst>
              </a:tr>
              <a:tr h="7466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Petershill</a:t>
                      </a:r>
                      <a:r>
                        <a:rPr lang="en-US" sz="1200" dirty="0"/>
                        <a:t> Partners PLC, 3/26/24, Earnings Call: “We delivered </a:t>
                      </a:r>
                      <a:r>
                        <a:rPr lang="en-US" sz="1200" u="sng" dirty="0"/>
                        <a:t>strong operating cash flows</a:t>
                      </a:r>
                      <a:r>
                        <a:rPr lang="en-US" sz="1200" dirty="0"/>
                        <a:t> with a stable balance sheet, which has supported higher capital return in a slower year for M&amp;A.”</a:t>
                      </a:r>
                    </a:p>
                  </a:txBody>
                  <a:tcPr/>
                </a:tc>
                <a:tc>
                  <a:txBody>
                    <a:bodyPr/>
                    <a:lstStyle/>
                    <a:p>
                      <a:r>
                        <a:rPr lang="en-US" sz="1200" dirty="0"/>
                        <a:t>Operating Cash Flows</a:t>
                      </a:r>
                    </a:p>
                  </a:txBody>
                  <a:tcPr/>
                </a:tc>
                <a:tc>
                  <a:txBody>
                    <a:bodyPr/>
                    <a:lstStyle/>
                    <a:p>
                      <a:r>
                        <a:rPr lang="en-US" sz="1200" dirty="0"/>
                        <a:t>Operating Cash Flows Favorable</a:t>
                      </a:r>
                    </a:p>
                  </a:txBody>
                  <a:tcPr/>
                </a:tc>
                <a:tc>
                  <a:txBody>
                    <a:bodyPr/>
                    <a:lstStyle/>
                    <a:p>
                      <a:r>
                        <a:rPr lang="en-US" sz="1200" dirty="0"/>
                        <a:t>Positive</a:t>
                      </a:r>
                    </a:p>
                  </a:txBody>
                  <a:tcPr/>
                </a:tc>
                <a:extLst>
                  <a:ext uri="{0D108BD9-81ED-4DB2-BD59-A6C34878D82A}">
                    <a16:rowId xmlns:a16="http://schemas.microsoft.com/office/drawing/2014/main" val="3065119653"/>
                  </a:ext>
                </a:extLst>
              </a:tr>
              <a:tr h="967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Indorama Ventures, 3/22/24, AR: “The financial position has strengthened over the years with   a larger equity base and </a:t>
                      </a:r>
                      <a:r>
                        <a:rPr lang="en-US" sz="1200" u="sng" dirty="0"/>
                        <a:t>increase in cash flow from operations</a:t>
                      </a:r>
                      <a:r>
                        <a:rPr lang="en-US" sz="1200" dirty="0"/>
                        <a:t>.”</a:t>
                      </a:r>
                    </a:p>
                  </a:txBody>
                  <a:tcPr/>
                </a:tc>
                <a:tc>
                  <a:txBody>
                    <a:bodyPr/>
                    <a:lstStyle/>
                    <a:p>
                      <a:r>
                        <a:rPr lang="en-US" sz="1200" dirty="0"/>
                        <a:t>Operating Cash Flows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Operating Cash Flows</a:t>
                      </a:r>
                    </a:p>
                    <a:p>
                      <a:r>
                        <a:rPr lang="en-US" sz="1200" dirty="0"/>
                        <a:t>Increase</a:t>
                      </a:r>
                    </a:p>
                  </a:txBody>
                  <a:tcPr/>
                </a:tc>
                <a:tc>
                  <a:txBody>
                    <a:bodyPr/>
                    <a:lstStyle/>
                    <a:p>
                      <a:r>
                        <a:rPr lang="en-US" sz="1200" dirty="0"/>
                        <a:t>Positive</a:t>
                      </a:r>
                    </a:p>
                  </a:txBody>
                  <a:tcPr/>
                </a:tc>
                <a:extLst>
                  <a:ext uri="{0D108BD9-81ED-4DB2-BD59-A6C34878D82A}">
                    <a16:rowId xmlns:a16="http://schemas.microsoft.com/office/drawing/2014/main" val="962890354"/>
                  </a:ext>
                </a:extLst>
              </a:tr>
            </a:tbl>
          </a:graphicData>
        </a:graphic>
      </p:graphicFrame>
      <p:sp>
        <p:nvSpPr>
          <p:cNvPr id="9" name="TextBox 8">
            <a:extLst>
              <a:ext uri="{FF2B5EF4-FFF2-40B4-BE49-F238E27FC236}">
                <a16:creationId xmlns:a16="http://schemas.microsoft.com/office/drawing/2014/main" id="{2A06C423-6ED1-47FB-9A81-DC171CD4CCE4}"/>
              </a:ext>
            </a:extLst>
          </p:cNvPr>
          <p:cNvSpPr txBox="1"/>
          <p:nvPr/>
        </p:nvSpPr>
        <p:spPr>
          <a:xfrm>
            <a:off x="6235701" y="3960358"/>
            <a:ext cx="3009900" cy="307777"/>
          </a:xfrm>
          <a:prstGeom prst="rect">
            <a:avLst/>
          </a:prstGeom>
          <a:noFill/>
        </p:spPr>
        <p:txBody>
          <a:bodyPr wrap="square" rtlCol="0">
            <a:spAutoFit/>
          </a:bodyPr>
          <a:lstStyle/>
          <a:p>
            <a:r>
              <a:rPr lang="en-US" sz="1400" dirty="0">
                <a:solidFill>
                  <a:srgbClr val="FF0000"/>
                </a:solidFill>
              </a:rPr>
              <a:t>Statement of Cash Flows</a:t>
            </a:r>
          </a:p>
        </p:txBody>
      </p:sp>
      <p:sp>
        <p:nvSpPr>
          <p:cNvPr id="10" name="TextBox 9">
            <a:extLst>
              <a:ext uri="{FF2B5EF4-FFF2-40B4-BE49-F238E27FC236}">
                <a16:creationId xmlns:a16="http://schemas.microsoft.com/office/drawing/2014/main" id="{B37DA854-A234-4784-81BF-5FD7C3A897B4}"/>
              </a:ext>
            </a:extLst>
          </p:cNvPr>
          <p:cNvSpPr txBox="1"/>
          <p:nvPr/>
        </p:nvSpPr>
        <p:spPr>
          <a:xfrm>
            <a:off x="328933" y="540163"/>
            <a:ext cx="3009900" cy="307777"/>
          </a:xfrm>
          <a:prstGeom prst="rect">
            <a:avLst/>
          </a:prstGeom>
          <a:noFill/>
        </p:spPr>
        <p:txBody>
          <a:bodyPr wrap="square" rtlCol="0">
            <a:spAutoFit/>
          </a:bodyPr>
          <a:lstStyle/>
          <a:p>
            <a:r>
              <a:rPr lang="en-US" sz="1400" dirty="0">
                <a:solidFill>
                  <a:srgbClr val="FF0000"/>
                </a:solidFill>
              </a:rPr>
              <a:t>Income Statement</a:t>
            </a:r>
          </a:p>
        </p:txBody>
      </p:sp>
      <p:sp>
        <p:nvSpPr>
          <p:cNvPr id="13" name="Title 2">
            <a:extLst>
              <a:ext uri="{FF2B5EF4-FFF2-40B4-BE49-F238E27FC236}">
                <a16:creationId xmlns:a16="http://schemas.microsoft.com/office/drawing/2014/main" id="{1256BDE1-CF64-9F1E-EBDB-C9D86D4F5289}"/>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a:defRPr/>
            </a:pPr>
            <a:r>
              <a:rPr lang="en-US" dirty="0" err="1">
                <a:solidFill>
                  <a:schemeClr val="accent6"/>
                </a:solidFill>
                <a:latin typeface="+mj-lt"/>
              </a:rPr>
              <a:t>CompuText</a:t>
            </a:r>
            <a:r>
              <a:rPr lang="en-US" dirty="0">
                <a:solidFill>
                  <a:schemeClr val="accent6"/>
                </a:solidFill>
                <a:latin typeface="+mj-lt"/>
              </a:rPr>
              <a:t>: NLP Sentiment Behind Financials – </a:t>
            </a:r>
            <a:r>
              <a:rPr lang="en-US" dirty="0" err="1">
                <a:solidFill>
                  <a:schemeClr val="accent6"/>
                </a:solidFill>
                <a:latin typeface="+mj-lt"/>
              </a:rPr>
              <a:t>Compustat</a:t>
            </a:r>
            <a:r>
              <a:rPr lang="en-US" dirty="0">
                <a:solidFill>
                  <a:schemeClr val="accent6"/>
                </a:solidFill>
                <a:latin typeface="+mj-lt"/>
              </a:rPr>
              <a:t> 2.0</a:t>
            </a:r>
          </a:p>
          <a:p>
            <a:pPr>
              <a:defRPr/>
            </a:pPr>
            <a:r>
              <a:rPr lang="en-US" dirty="0">
                <a:solidFill>
                  <a:schemeClr val="accent6"/>
                </a:solidFill>
                <a:latin typeface="+mj-lt"/>
              </a:rPr>
              <a:t> </a:t>
            </a:r>
          </a:p>
        </p:txBody>
      </p:sp>
      <p:sp>
        <p:nvSpPr>
          <p:cNvPr id="3" name="Footer Placeholder 4">
            <a:extLst>
              <a:ext uri="{FF2B5EF4-FFF2-40B4-BE49-F238E27FC236}">
                <a16:creationId xmlns:a16="http://schemas.microsoft.com/office/drawing/2014/main" id="{3FEB1B97-A475-DD14-C98A-2C353A2BD88E}"/>
              </a:ext>
            </a:extLst>
          </p:cNvPr>
          <p:cNvSpPr txBox="1">
            <a:spLocks/>
          </p:cNvSpPr>
          <p:nvPr/>
        </p:nvSpPr>
        <p:spPr>
          <a:xfrm>
            <a:off x="4038600" y="6643539"/>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a:solidFill>
                  <a:srgbClr val="000000">
                    <a:lumMod val="50000"/>
                    <a:lumOff val="50000"/>
                  </a:srgbClr>
                </a:solidFill>
                <a:latin typeface="Calibri" panose="020F0502020204030204"/>
              </a:rPr>
              <a:t>CA Proprietary &amp; Confidential </a:t>
            </a:r>
            <a:endParaRPr lang="en-IN" sz="1200" dirty="0">
              <a:solidFill>
                <a:srgbClr val="000000">
                  <a:lumMod val="50000"/>
                  <a:lumOff val="50000"/>
                </a:srgbClr>
              </a:solidFill>
              <a:latin typeface="Calibri" panose="020F0502020204030204"/>
            </a:endParaRPr>
          </a:p>
        </p:txBody>
      </p:sp>
    </p:spTree>
    <p:extLst>
      <p:ext uri="{BB962C8B-B14F-4D97-AF65-F5344CB8AC3E}">
        <p14:creationId xmlns:p14="http://schemas.microsoft.com/office/powerpoint/2010/main" val="2554878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169995-1AE5-4D9D-AB12-144205D47F4F}"/>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D19D662C-48BF-455A-BAFD-CF2E6733AA47}"/>
              </a:ext>
            </a:extLst>
          </p:cNvPr>
          <p:cNvSpPr>
            <a:spLocks noGrp="1"/>
          </p:cNvSpPr>
          <p:nvPr>
            <p:ph type="sldNum" sz="quarter" idx="4"/>
          </p:nvPr>
        </p:nvSpPr>
        <p:spPr/>
        <p:txBody>
          <a:bodyPr/>
          <a:lstStyle/>
          <a:p>
            <a:fld id="{F6458F6B-AB16-5E45-B1FC-35469E01949C}" type="slidenum">
              <a:rPr lang="en-US" smtClean="0"/>
              <a:pPr/>
              <a:t>14</a:t>
            </a:fld>
            <a:endParaRPr lang="en-US" dirty="0"/>
          </a:p>
        </p:txBody>
      </p:sp>
      <p:graphicFrame>
        <p:nvGraphicFramePr>
          <p:cNvPr id="6" name="Table 5">
            <a:extLst>
              <a:ext uri="{FF2B5EF4-FFF2-40B4-BE49-F238E27FC236}">
                <a16:creationId xmlns:a16="http://schemas.microsoft.com/office/drawing/2014/main" id="{93C56B8B-792B-4269-9123-0F232A827406}"/>
              </a:ext>
            </a:extLst>
          </p:cNvPr>
          <p:cNvGraphicFramePr>
            <a:graphicFrameLocks noGrp="1"/>
          </p:cNvGraphicFramePr>
          <p:nvPr>
            <p:extLst>
              <p:ext uri="{D42A27DB-BD31-4B8C-83A1-F6EECF244321}">
                <p14:modId xmlns:p14="http://schemas.microsoft.com/office/powerpoint/2010/main" val="3159134144"/>
              </p:ext>
            </p:extLst>
          </p:nvPr>
        </p:nvGraphicFramePr>
        <p:xfrm>
          <a:off x="714054" y="746134"/>
          <a:ext cx="10763892" cy="5857240"/>
        </p:xfrm>
        <a:graphic>
          <a:graphicData uri="http://schemas.openxmlformats.org/drawingml/2006/table">
            <a:tbl>
              <a:tblPr firstRow="1" bandRow="1">
                <a:tableStyleId>{7E9639D4-E3E2-4D34-9284-5A2195B3D0D7}</a:tableStyleId>
              </a:tblPr>
              <a:tblGrid>
                <a:gridCol w="4254500">
                  <a:extLst>
                    <a:ext uri="{9D8B030D-6E8A-4147-A177-3AD203B41FA5}">
                      <a16:colId xmlns:a16="http://schemas.microsoft.com/office/drawing/2014/main" val="2124673408"/>
                    </a:ext>
                  </a:extLst>
                </a:gridCol>
                <a:gridCol w="1244600">
                  <a:extLst>
                    <a:ext uri="{9D8B030D-6E8A-4147-A177-3AD203B41FA5}">
                      <a16:colId xmlns:a16="http://schemas.microsoft.com/office/drawing/2014/main" val="2889179772"/>
                    </a:ext>
                  </a:extLst>
                </a:gridCol>
                <a:gridCol w="1219200">
                  <a:extLst>
                    <a:ext uri="{9D8B030D-6E8A-4147-A177-3AD203B41FA5}">
                      <a16:colId xmlns:a16="http://schemas.microsoft.com/office/drawing/2014/main" val="3670280762"/>
                    </a:ext>
                  </a:extLst>
                </a:gridCol>
                <a:gridCol w="1066800">
                  <a:extLst>
                    <a:ext uri="{9D8B030D-6E8A-4147-A177-3AD203B41FA5}">
                      <a16:colId xmlns:a16="http://schemas.microsoft.com/office/drawing/2014/main" val="1914703155"/>
                    </a:ext>
                  </a:extLst>
                </a:gridCol>
                <a:gridCol w="1191089">
                  <a:extLst>
                    <a:ext uri="{9D8B030D-6E8A-4147-A177-3AD203B41FA5}">
                      <a16:colId xmlns:a16="http://schemas.microsoft.com/office/drawing/2014/main" val="2331573820"/>
                    </a:ext>
                  </a:extLst>
                </a:gridCol>
                <a:gridCol w="1787703">
                  <a:extLst>
                    <a:ext uri="{9D8B030D-6E8A-4147-A177-3AD203B41FA5}">
                      <a16:colId xmlns:a16="http://schemas.microsoft.com/office/drawing/2014/main" val="1039763515"/>
                    </a:ext>
                  </a:extLst>
                </a:gridCol>
              </a:tblGrid>
              <a:tr h="370840">
                <a:tc>
                  <a:txBody>
                    <a:bodyPr/>
                    <a:lstStyle/>
                    <a:p>
                      <a:pPr algn="ctr"/>
                      <a:r>
                        <a:rPr lang="en-US" sz="1600" dirty="0"/>
                        <a:t>Sentence</a:t>
                      </a:r>
                    </a:p>
                  </a:txBody>
                  <a:tcPr>
                    <a:solidFill>
                      <a:schemeClr val="accent6"/>
                    </a:solidFill>
                  </a:tcPr>
                </a:tc>
                <a:tc>
                  <a:txBody>
                    <a:bodyPr/>
                    <a:lstStyle/>
                    <a:p>
                      <a:pPr algn="ctr"/>
                      <a:r>
                        <a:rPr lang="en-US" sz="1600" dirty="0"/>
                        <a:t>Parent Topic</a:t>
                      </a:r>
                    </a:p>
                  </a:txBody>
                  <a:tcPr>
                    <a:solidFill>
                      <a:schemeClr val="accent6"/>
                    </a:solidFill>
                  </a:tcPr>
                </a:tc>
                <a:tc>
                  <a:txBody>
                    <a:bodyPr/>
                    <a:lstStyle/>
                    <a:p>
                      <a:pPr algn="ctr"/>
                      <a:r>
                        <a:rPr lang="en-US" sz="1600" dirty="0"/>
                        <a:t>Sub-Topic</a:t>
                      </a:r>
                    </a:p>
                  </a:txBody>
                  <a:tcPr>
                    <a:solidFill>
                      <a:schemeClr val="accent6"/>
                    </a:solidFill>
                  </a:tcPr>
                </a:tc>
                <a:tc>
                  <a:txBody>
                    <a:bodyPr/>
                    <a:lstStyle/>
                    <a:p>
                      <a:pPr algn="ctr"/>
                      <a:r>
                        <a:rPr lang="en-US" sz="1600" dirty="0"/>
                        <a:t>Polarity</a:t>
                      </a:r>
                    </a:p>
                  </a:txBody>
                  <a:tcPr>
                    <a:solidFill>
                      <a:schemeClr val="accent6"/>
                    </a:solidFill>
                  </a:tcPr>
                </a:tc>
                <a:tc>
                  <a:txBody>
                    <a:bodyPr/>
                    <a:lstStyle/>
                    <a:p>
                      <a:pPr algn="ctr"/>
                      <a:r>
                        <a:rPr lang="en-US" sz="1600" dirty="0"/>
                        <a:t>Reason</a:t>
                      </a:r>
                    </a:p>
                  </a:txBody>
                  <a:tcPr>
                    <a:solidFill>
                      <a:schemeClr val="accent6"/>
                    </a:solidFill>
                  </a:tcPr>
                </a:tc>
                <a:tc>
                  <a:txBody>
                    <a:bodyPr/>
                    <a:lstStyle/>
                    <a:p>
                      <a:pPr algn="ctr"/>
                      <a:r>
                        <a:rPr lang="en-US" sz="1600" dirty="0"/>
                        <a:t>Reason Polarity</a:t>
                      </a:r>
                    </a:p>
                  </a:txBody>
                  <a:tcPr>
                    <a:solidFill>
                      <a:schemeClr val="accent6"/>
                    </a:solidFill>
                  </a:tcPr>
                </a:tc>
                <a:extLst>
                  <a:ext uri="{0D108BD9-81ED-4DB2-BD59-A6C34878D82A}">
                    <a16:rowId xmlns:a16="http://schemas.microsoft.com/office/drawing/2014/main" val="57573556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t>MaxLinear</a:t>
                      </a:r>
                      <a:r>
                        <a:rPr lang="en-US" sz="1600" dirty="0"/>
                        <a:t>, 4/5/2024, AR: “The company's management </a:t>
                      </a:r>
                      <a:r>
                        <a:rPr lang="en-US" sz="1600" u="sng" dirty="0"/>
                        <a:t>lowered inventory levels </a:t>
                      </a:r>
                      <a:r>
                        <a:rPr lang="en-US" sz="1600" dirty="0"/>
                        <a:t>due to reduced supply chain constraints and </a:t>
                      </a:r>
                      <a:r>
                        <a:rPr lang="en-US" sz="1600" u="sng" dirty="0"/>
                        <a:t>decreased customer demand </a:t>
                      </a:r>
                      <a:r>
                        <a:rPr lang="en-US" sz="1600" dirty="0"/>
                        <a:t>for certain products.”</a:t>
                      </a:r>
                    </a:p>
                  </a:txBody>
                  <a:tcPr/>
                </a:tc>
                <a:tc>
                  <a:txBody>
                    <a:bodyPr/>
                    <a:lstStyle/>
                    <a:p>
                      <a:r>
                        <a:rPr lang="en-US" sz="1600" dirty="0"/>
                        <a:t>Inventory</a:t>
                      </a:r>
                    </a:p>
                  </a:txBody>
                  <a:tcPr/>
                </a:tc>
                <a:tc>
                  <a:txBody>
                    <a:bodyPr/>
                    <a:lstStyle/>
                    <a:p>
                      <a:r>
                        <a:rPr lang="en-US" sz="1600" dirty="0"/>
                        <a:t>Inventory</a:t>
                      </a:r>
                    </a:p>
                    <a:p>
                      <a:r>
                        <a:rPr lang="en-US" sz="1600" dirty="0"/>
                        <a:t>Decrease</a:t>
                      </a:r>
                    </a:p>
                  </a:txBody>
                  <a:tcPr/>
                </a:tc>
                <a:tc>
                  <a:txBody>
                    <a:bodyPr/>
                    <a:lstStyle/>
                    <a:p>
                      <a:r>
                        <a:rPr lang="en-US" sz="1600" dirty="0"/>
                        <a:t>Positive</a:t>
                      </a:r>
                    </a:p>
                  </a:txBody>
                  <a:tcPr/>
                </a:tc>
                <a:tc>
                  <a:txBody>
                    <a:bodyPr/>
                    <a:lstStyle/>
                    <a:p>
                      <a:r>
                        <a:rPr lang="en-US" sz="1600" dirty="0"/>
                        <a:t>Low Demand</a:t>
                      </a:r>
                    </a:p>
                  </a:txBody>
                  <a:tcPr/>
                </a:tc>
                <a:tc>
                  <a:txBody>
                    <a:bodyPr/>
                    <a:lstStyle/>
                    <a:p>
                      <a:r>
                        <a:rPr lang="en-US" sz="1600" dirty="0"/>
                        <a:t>Negative</a:t>
                      </a:r>
                    </a:p>
                  </a:txBody>
                  <a:tcPr/>
                </a:tc>
                <a:extLst>
                  <a:ext uri="{0D108BD9-81ED-4DB2-BD59-A6C34878D82A}">
                    <a16:rowId xmlns:a16="http://schemas.microsoft.com/office/drawing/2014/main" val="30651196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Unite Group PLC, 4/10/24, AR: “The </a:t>
                      </a:r>
                      <a:r>
                        <a:rPr lang="en-US" sz="1600" u="sng" dirty="0"/>
                        <a:t>war</a:t>
                      </a:r>
                      <a:r>
                        <a:rPr lang="en-US" sz="1600" dirty="0"/>
                        <a:t> between Ukraine and Russia has   not yet been resolved, affecting the prices of energy and main raw materials, causing </a:t>
                      </a:r>
                      <a:r>
                        <a:rPr lang="en-US" sz="1600" u="sng" dirty="0"/>
                        <a:t>production costs to increase</a:t>
                      </a:r>
                      <a:r>
                        <a:rPr lang="en-US" sz="1600" dirty="0"/>
                        <a:t>.”</a:t>
                      </a:r>
                    </a:p>
                  </a:txBody>
                  <a:tcPr/>
                </a:tc>
                <a:tc>
                  <a:txBody>
                    <a:bodyPr/>
                    <a:lstStyle/>
                    <a:p>
                      <a:r>
                        <a:rPr lang="en-US" sz="1600" dirty="0"/>
                        <a:t>Cost of Goods Sold</a:t>
                      </a:r>
                    </a:p>
                  </a:txBody>
                  <a:tcPr/>
                </a:tc>
                <a:tc>
                  <a:txBody>
                    <a:bodyPr/>
                    <a:lstStyle/>
                    <a:p>
                      <a:r>
                        <a:rPr lang="en-US" sz="1600" dirty="0"/>
                        <a:t>Production Cost Increase</a:t>
                      </a:r>
                    </a:p>
                  </a:txBody>
                  <a:tcPr/>
                </a:tc>
                <a:tc>
                  <a:txBody>
                    <a:bodyPr/>
                    <a:lstStyle/>
                    <a:p>
                      <a:r>
                        <a:rPr lang="en-US" sz="1600" dirty="0"/>
                        <a:t>Negative</a:t>
                      </a:r>
                    </a:p>
                  </a:txBody>
                  <a:tcPr/>
                </a:tc>
                <a:tc>
                  <a:txBody>
                    <a:bodyPr/>
                    <a:lstStyle/>
                    <a:p>
                      <a:r>
                        <a:rPr lang="en-US" sz="1600" dirty="0"/>
                        <a:t>War</a:t>
                      </a:r>
                    </a:p>
                  </a:txBody>
                  <a:tcPr/>
                </a:tc>
                <a:tc>
                  <a:txBody>
                    <a:bodyPr/>
                    <a:lstStyle/>
                    <a:p>
                      <a:r>
                        <a:rPr lang="en-US" sz="1600" dirty="0"/>
                        <a:t>Negative</a:t>
                      </a:r>
                    </a:p>
                  </a:txBody>
                  <a:tcPr/>
                </a:tc>
                <a:extLst>
                  <a:ext uri="{0D108BD9-81ED-4DB2-BD59-A6C34878D82A}">
                    <a16:rowId xmlns:a16="http://schemas.microsoft.com/office/drawing/2014/main" val="9628903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Primo Water Corporation, 3/29/24, AR: “Other SG&amp;A expenses increased to $53.0 million in 2022 compared to $49.2 million in 2021, due primarily   to </a:t>
                      </a:r>
                      <a:r>
                        <a:rPr lang="en-US" sz="1600" u="sng" dirty="0"/>
                        <a:t>inflationary</a:t>
                      </a:r>
                      <a:r>
                        <a:rPr lang="en-US" sz="1600" dirty="0"/>
                        <a:t> </a:t>
                      </a:r>
                      <a:r>
                        <a:rPr lang="en-US" sz="1600" u="sng" dirty="0"/>
                        <a:t>labor cost increases</a:t>
                      </a:r>
                      <a:r>
                        <a:rPr lang="en-US" sz="1600" dirty="0"/>
                        <a:t>, which increased by $4.9 million from 2021.”</a:t>
                      </a:r>
                    </a:p>
                  </a:txBody>
                  <a:tcPr/>
                </a:tc>
                <a:tc>
                  <a:txBody>
                    <a:bodyPr/>
                    <a:lstStyle/>
                    <a:p>
                      <a:r>
                        <a:rPr lang="en-US" sz="1600" dirty="0"/>
                        <a:t>Labor Cost</a:t>
                      </a:r>
                    </a:p>
                  </a:txBody>
                  <a:tcPr/>
                </a:tc>
                <a:tc>
                  <a:txBody>
                    <a:bodyPr/>
                    <a:lstStyle/>
                    <a:p>
                      <a:r>
                        <a:rPr lang="en-US" sz="1600" dirty="0"/>
                        <a:t>Labor Cost Increase</a:t>
                      </a:r>
                    </a:p>
                  </a:txBody>
                  <a:tcPr/>
                </a:tc>
                <a:tc>
                  <a:txBody>
                    <a:bodyPr/>
                    <a:lstStyle/>
                    <a:p>
                      <a:r>
                        <a:rPr lang="en-US" sz="1600" dirty="0"/>
                        <a:t>Negative</a:t>
                      </a:r>
                    </a:p>
                  </a:txBody>
                  <a:tcPr/>
                </a:tc>
                <a:tc>
                  <a:txBody>
                    <a:bodyPr/>
                    <a:lstStyle/>
                    <a:p>
                      <a:r>
                        <a:rPr lang="en-US" sz="1600" dirty="0"/>
                        <a:t>Inflation</a:t>
                      </a:r>
                    </a:p>
                  </a:txBody>
                  <a:tcPr/>
                </a:tc>
                <a:tc>
                  <a:txBody>
                    <a:bodyPr/>
                    <a:lstStyle/>
                    <a:p>
                      <a:r>
                        <a:rPr lang="en-US" sz="1600" dirty="0"/>
                        <a:t>Negative</a:t>
                      </a:r>
                    </a:p>
                  </a:txBody>
                  <a:tcPr/>
                </a:tc>
                <a:extLst>
                  <a:ext uri="{0D108BD9-81ED-4DB2-BD59-A6C34878D82A}">
                    <a16:rowId xmlns:a16="http://schemas.microsoft.com/office/drawing/2014/main" val="378748393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t>Xos</a:t>
                      </a:r>
                      <a:r>
                        <a:rPr lang="en-US" sz="1600" dirty="0"/>
                        <a:t>, Inc, 3/29/24, 10-K: “The </a:t>
                      </a:r>
                      <a:r>
                        <a:rPr lang="en-US" sz="1600" u="sng" dirty="0"/>
                        <a:t>increase in revenues</a:t>
                      </a:r>
                      <a:r>
                        <a:rPr lang="en-US" sz="1600" dirty="0"/>
                        <a:t> for the year ended December 31, 2023, was driven by </a:t>
                      </a:r>
                      <a:r>
                        <a:rPr lang="en-US" sz="1600" u="sng" dirty="0"/>
                        <a:t>increased deliveries</a:t>
                      </a:r>
                      <a:r>
                        <a:rPr lang="en-US" sz="1600" dirty="0"/>
                        <a:t> of our </a:t>
                      </a:r>
                      <a:r>
                        <a:rPr lang="en-US" sz="1600" dirty="0" err="1"/>
                        <a:t>stepvans</a:t>
                      </a:r>
                      <a:r>
                        <a:rPr lang="en-US" sz="1600" dirty="0"/>
                        <a:t> coupled with an </a:t>
                      </a:r>
                      <a:r>
                        <a:rPr lang="en-US" sz="1600" u="sng" dirty="0"/>
                        <a:t>increase in average selling price</a:t>
                      </a:r>
                      <a:r>
                        <a:rPr lang="en-US" sz="1600" dirty="0"/>
                        <a:t> associated with sales of our updated </a:t>
                      </a:r>
                      <a:r>
                        <a:rPr lang="en-US" sz="1600" dirty="0" err="1"/>
                        <a:t>stepvan</a:t>
                      </a:r>
                      <a:r>
                        <a:rPr lang="en-US" sz="1600" dirty="0"/>
                        <a:t> platform produced and delivered in the current year.</a:t>
                      </a:r>
                    </a:p>
                  </a:txBody>
                  <a:tcPr/>
                </a:tc>
                <a:tc>
                  <a:txBody>
                    <a:bodyPr/>
                    <a:lstStyle/>
                    <a:p>
                      <a:r>
                        <a:rPr lang="en-US" sz="1600" dirty="0"/>
                        <a:t>Sales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Sales Increase</a:t>
                      </a:r>
                    </a:p>
                    <a:p>
                      <a:endParaRPr lang="en-US" sz="1600" dirty="0"/>
                    </a:p>
                  </a:txBody>
                  <a:tcPr/>
                </a:tc>
                <a:tc>
                  <a:txBody>
                    <a:bodyPr/>
                    <a:lstStyle/>
                    <a:p>
                      <a:r>
                        <a:rPr lang="en-US" sz="1600" dirty="0"/>
                        <a:t>Positive</a:t>
                      </a:r>
                    </a:p>
                  </a:txBody>
                  <a:tcPr/>
                </a:tc>
                <a:tc>
                  <a:txBody>
                    <a:bodyPr/>
                    <a:lstStyle/>
                    <a:p>
                      <a:r>
                        <a:rPr lang="en-US" sz="1600" dirty="0"/>
                        <a:t>Pricing, </a:t>
                      </a:r>
                    </a:p>
                    <a:p>
                      <a:r>
                        <a:rPr lang="en-US" sz="1600" dirty="0"/>
                        <a:t>Distribution</a:t>
                      </a:r>
                    </a:p>
                  </a:txBody>
                  <a:tcPr/>
                </a:tc>
                <a:tc>
                  <a:txBody>
                    <a:bodyPr/>
                    <a:lstStyle/>
                    <a:p>
                      <a:r>
                        <a:rPr lang="en-US" sz="1600" dirty="0"/>
                        <a:t>Positive</a:t>
                      </a:r>
                    </a:p>
                  </a:txBody>
                  <a:tcPr/>
                </a:tc>
                <a:extLst>
                  <a:ext uri="{0D108BD9-81ED-4DB2-BD59-A6C34878D82A}">
                    <a16:rowId xmlns:a16="http://schemas.microsoft.com/office/drawing/2014/main" val="498460726"/>
                  </a:ext>
                </a:extLst>
              </a:tr>
            </a:tbl>
          </a:graphicData>
        </a:graphic>
      </p:graphicFrame>
      <p:sp>
        <p:nvSpPr>
          <p:cNvPr id="8" name="Title 2">
            <a:extLst>
              <a:ext uri="{FF2B5EF4-FFF2-40B4-BE49-F238E27FC236}">
                <a16:creationId xmlns:a16="http://schemas.microsoft.com/office/drawing/2014/main" id="{82197389-763A-81DD-9230-BE32F6140049}"/>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a:defRPr/>
            </a:pPr>
            <a:r>
              <a:rPr lang="en-US" dirty="0" err="1">
                <a:solidFill>
                  <a:schemeClr val="accent6"/>
                </a:solidFill>
                <a:latin typeface="+mj-lt"/>
              </a:rPr>
              <a:t>CompuText</a:t>
            </a:r>
            <a:r>
              <a:rPr lang="en-US" dirty="0">
                <a:solidFill>
                  <a:schemeClr val="accent6"/>
                </a:solidFill>
                <a:latin typeface="+mj-lt"/>
              </a:rPr>
              <a:t>: Uncover Reasons Behind Financial Performance </a:t>
            </a:r>
          </a:p>
        </p:txBody>
      </p:sp>
      <p:sp>
        <p:nvSpPr>
          <p:cNvPr id="3" name="Footer Placeholder 4">
            <a:extLst>
              <a:ext uri="{FF2B5EF4-FFF2-40B4-BE49-F238E27FC236}">
                <a16:creationId xmlns:a16="http://schemas.microsoft.com/office/drawing/2014/main" id="{F99F5992-F711-AA4D-2DDE-494137D6CBA7}"/>
              </a:ext>
            </a:extLst>
          </p:cNvPr>
          <p:cNvSpPr txBox="1">
            <a:spLocks/>
          </p:cNvSpPr>
          <p:nvPr/>
        </p:nvSpPr>
        <p:spPr>
          <a:xfrm>
            <a:off x="4038600" y="6637605"/>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dirty="0">
                <a:solidFill>
                  <a:srgbClr val="000000">
                    <a:lumMod val="50000"/>
                    <a:lumOff val="50000"/>
                  </a:srgbClr>
                </a:solidFill>
                <a:latin typeface="Calibri" panose="020F0502020204030204"/>
              </a:rPr>
              <a:t>CA Proprietary &amp; Confidential </a:t>
            </a:r>
          </a:p>
        </p:txBody>
      </p:sp>
    </p:spTree>
    <p:extLst>
      <p:ext uri="{BB962C8B-B14F-4D97-AF65-F5344CB8AC3E}">
        <p14:creationId xmlns:p14="http://schemas.microsoft.com/office/powerpoint/2010/main" val="2510454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169995-1AE5-4D9D-AB12-144205D47F4F}"/>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D19D662C-48BF-455A-BAFD-CF2E6733AA47}"/>
              </a:ext>
            </a:extLst>
          </p:cNvPr>
          <p:cNvSpPr>
            <a:spLocks noGrp="1"/>
          </p:cNvSpPr>
          <p:nvPr>
            <p:ph type="sldNum" sz="quarter" idx="4"/>
          </p:nvPr>
        </p:nvSpPr>
        <p:spPr/>
        <p:txBody>
          <a:bodyPr/>
          <a:lstStyle/>
          <a:p>
            <a:fld id="{F6458F6B-AB16-5E45-B1FC-35469E01949C}" type="slidenum">
              <a:rPr lang="en-US" smtClean="0"/>
              <a:pPr/>
              <a:t>15</a:t>
            </a:fld>
            <a:endParaRPr lang="en-US" dirty="0"/>
          </a:p>
        </p:txBody>
      </p:sp>
      <p:graphicFrame>
        <p:nvGraphicFramePr>
          <p:cNvPr id="6" name="Table 5">
            <a:extLst>
              <a:ext uri="{FF2B5EF4-FFF2-40B4-BE49-F238E27FC236}">
                <a16:creationId xmlns:a16="http://schemas.microsoft.com/office/drawing/2014/main" id="{93C56B8B-792B-4269-9123-0F232A827406}"/>
              </a:ext>
            </a:extLst>
          </p:cNvPr>
          <p:cNvGraphicFramePr>
            <a:graphicFrameLocks noGrp="1"/>
          </p:cNvGraphicFramePr>
          <p:nvPr>
            <p:extLst>
              <p:ext uri="{D42A27DB-BD31-4B8C-83A1-F6EECF244321}">
                <p14:modId xmlns:p14="http://schemas.microsoft.com/office/powerpoint/2010/main" val="2325430942"/>
              </p:ext>
            </p:extLst>
          </p:nvPr>
        </p:nvGraphicFramePr>
        <p:xfrm>
          <a:off x="685800" y="858451"/>
          <a:ext cx="10693400" cy="5266578"/>
        </p:xfrm>
        <a:graphic>
          <a:graphicData uri="http://schemas.openxmlformats.org/drawingml/2006/table">
            <a:tbl>
              <a:tblPr firstRow="1" bandRow="1">
                <a:tableStyleId>{7E9639D4-E3E2-4D34-9284-5A2195B3D0D7}</a:tableStyleId>
              </a:tblPr>
              <a:tblGrid>
                <a:gridCol w="5861966">
                  <a:extLst>
                    <a:ext uri="{9D8B030D-6E8A-4147-A177-3AD203B41FA5}">
                      <a16:colId xmlns:a16="http://schemas.microsoft.com/office/drawing/2014/main" val="2124673408"/>
                    </a:ext>
                  </a:extLst>
                </a:gridCol>
                <a:gridCol w="1703168">
                  <a:extLst>
                    <a:ext uri="{9D8B030D-6E8A-4147-A177-3AD203B41FA5}">
                      <a16:colId xmlns:a16="http://schemas.microsoft.com/office/drawing/2014/main" val="2889179772"/>
                    </a:ext>
                  </a:extLst>
                </a:gridCol>
                <a:gridCol w="1668408">
                  <a:extLst>
                    <a:ext uri="{9D8B030D-6E8A-4147-A177-3AD203B41FA5}">
                      <a16:colId xmlns:a16="http://schemas.microsoft.com/office/drawing/2014/main" val="3670280762"/>
                    </a:ext>
                  </a:extLst>
                </a:gridCol>
                <a:gridCol w="1459858">
                  <a:extLst>
                    <a:ext uri="{9D8B030D-6E8A-4147-A177-3AD203B41FA5}">
                      <a16:colId xmlns:a16="http://schemas.microsoft.com/office/drawing/2014/main" val="1914703155"/>
                    </a:ext>
                  </a:extLst>
                </a:gridCol>
              </a:tblGrid>
              <a:tr h="435402">
                <a:tc>
                  <a:txBody>
                    <a:bodyPr/>
                    <a:lstStyle/>
                    <a:p>
                      <a:pPr algn="ctr"/>
                      <a:r>
                        <a:rPr lang="en-US" sz="1600" dirty="0"/>
                        <a:t>Sentence</a:t>
                      </a:r>
                    </a:p>
                  </a:txBody>
                  <a:tcPr>
                    <a:solidFill>
                      <a:schemeClr val="accent6"/>
                    </a:solidFill>
                  </a:tcPr>
                </a:tc>
                <a:tc>
                  <a:txBody>
                    <a:bodyPr/>
                    <a:lstStyle/>
                    <a:p>
                      <a:pPr algn="ctr"/>
                      <a:r>
                        <a:rPr lang="en-US" sz="1600" dirty="0"/>
                        <a:t>Parent Topic</a:t>
                      </a:r>
                    </a:p>
                  </a:txBody>
                  <a:tcPr>
                    <a:solidFill>
                      <a:schemeClr val="accent6"/>
                    </a:solidFill>
                  </a:tcPr>
                </a:tc>
                <a:tc>
                  <a:txBody>
                    <a:bodyPr/>
                    <a:lstStyle/>
                    <a:p>
                      <a:pPr algn="ctr"/>
                      <a:r>
                        <a:rPr lang="en-US" sz="1600" dirty="0"/>
                        <a:t>Sub-Topic</a:t>
                      </a:r>
                    </a:p>
                  </a:txBody>
                  <a:tcPr>
                    <a:solidFill>
                      <a:schemeClr val="accent6"/>
                    </a:solidFill>
                  </a:tcPr>
                </a:tc>
                <a:tc>
                  <a:txBody>
                    <a:bodyPr/>
                    <a:lstStyle/>
                    <a:p>
                      <a:pPr algn="ctr"/>
                      <a:r>
                        <a:rPr lang="en-US" sz="1600" dirty="0"/>
                        <a:t>Polarity</a:t>
                      </a:r>
                    </a:p>
                  </a:txBody>
                  <a:tcPr>
                    <a:solidFill>
                      <a:schemeClr val="accent6"/>
                    </a:solidFill>
                  </a:tcPr>
                </a:tc>
                <a:extLst>
                  <a:ext uri="{0D108BD9-81ED-4DB2-BD59-A6C34878D82A}">
                    <a16:rowId xmlns:a16="http://schemas.microsoft.com/office/drawing/2014/main" val="575735568"/>
                  </a:ext>
                </a:extLst>
              </a:tr>
              <a:tr h="12525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Diamondhead Casino Corporation, 3/29/2024, 10-K: “The Company has incurred continued losses over the years and certain conditions raise </a:t>
                      </a:r>
                      <a:r>
                        <a:rPr lang="en-US" sz="1600" u="sng" dirty="0"/>
                        <a:t>substantial doubt</a:t>
                      </a:r>
                      <a:r>
                        <a:rPr lang="en-US" sz="1600" dirty="0"/>
                        <a:t> about the Company's ability to continue as a </a:t>
                      </a:r>
                      <a:r>
                        <a:rPr lang="en-US" sz="1600" u="sng" dirty="0"/>
                        <a:t>going concern</a:t>
                      </a:r>
                      <a:r>
                        <a:rPr lang="en-US" sz="1600" dirty="0"/>
                        <a:t>.”</a:t>
                      </a:r>
                    </a:p>
                  </a:txBody>
                  <a:tcPr/>
                </a:tc>
                <a:tc>
                  <a:txBody>
                    <a:bodyPr/>
                    <a:lstStyle/>
                    <a:p>
                      <a:r>
                        <a:rPr lang="en-US" sz="1600" dirty="0"/>
                        <a:t>Going Concern</a:t>
                      </a:r>
                    </a:p>
                  </a:txBody>
                  <a:tcPr/>
                </a:tc>
                <a:tc>
                  <a:txBody>
                    <a:bodyPr/>
                    <a:lstStyle/>
                    <a:p>
                      <a:r>
                        <a:rPr lang="en-US" sz="1600" dirty="0"/>
                        <a:t>Going Concern: Significant Doubt</a:t>
                      </a:r>
                    </a:p>
                  </a:txBody>
                  <a:tcPr/>
                </a:tc>
                <a:tc>
                  <a:txBody>
                    <a:bodyPr/>
                    <a:lstStyle/>
                    <a:p>
                      <a:r>
                        <a:rPr lang="en-US" sz="1600" dirty="0"/>
                        <a:t>Negative</a:t>
                      </a:r>
                    </a:p>
                  </a:txBody>
                  <a:tcPr/>
                </a:tc>
                <a:extLst>
                  <a:ext uri="{0D108BD9-81ED-4DB2-BD59-A6C34878D82A}">
                    <a16:rowId xmlns:a16="http://schemas.microsoft.com/office/drawing/2014/main" val="3065119653"/>
                  </a:ext>
                </a:extLst>
              </a:tr>
              <a:tr h="9662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t>Danimer</a:t>
                      </a:r>
                      <a:r>
                        <a:rPr lang="en-US" sz="1600" dirty="0"/>
                        <a:t> Scientific, Inc., 3/29/24, 10-K: “We believe we have </a:t>
                      </a:r>
                      <a:r>
                        <a:rPr lang="en-US" sz="1600" u="sng" dirty="0"/>
                        <a:t>adequate liquidity</a:t>
                      </a:r>
                      <a:r>
                        <a:rPr lang="en-US" sz="1600" dirty="0"/>
                        <a:t> to fund our operations for the next twelve months.”</a:t>
                      </a:r>
                    </a:p>
                  </a:txBody>
                  <a:tcPr/>
                </a:tc>
                <a:tc>
                  <a:txBody>
                    <a:bodyPr/>
                    <a:lstStyle/>
                    <a:p>
                      <a:r>
                        <a:rPr lang="en-US" sz="1600" dirty="0"/>
                        <a:t>Liquidity</a:t>
                      </a:r>
                    </a:p>
                  </a:txBody>
                  <a:tcPr/>
                </a:tc>
                <a:tc>
                  <a:txBody>
                    <a:bodyPr/>
                    <a:lstStyle/>
                    <a:p>
                      <a:r>
                        <a:rPr lang="en-US" sz="1600" dirty="0"/>
                        <a:t>Liquidity Favorable</a:t>
                      </a:r>
                    </a:p>
                  </a:txBody>
                  <a:tcPr/>
                </a:tc>
                <a:tc>
                  <a:txBody>
                    <a:bodyPr/>
                    <a:lstStyle/>
                    <a:p>
                      <a:r>
                        <a:rPr lang="en-US" sz="1600" dirty="0"/>
                        <a:t>Positive</a:t>
                      </a:r>
                    </a:p>
                  </a:txBody>
                  <a:tcPr/>
                </a:tc>
                <a:extLst>
                  <a:ext uri="{0D108BD9-81ED-4DB2-BD59-A6C34878D82A}">
                    <a16:rowId xmlns:a16="http://schemas.microsoft.com/office/drawing/2014/main" val="962890354"/>
                  </a:ext>
                </a:extLst>
              </a:tr>
              <a:tr h="679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t>Cambi</a:t>
                      </a:r>
                      <a:r>
                        <a:rPr lang="en-US" sz="1600" dirty="0"/>
                        <a:t> ASA, 4/17/24, AR: “The </a:t>
                      </a:r>
                      <a:r>
                        <a:rPr lang="en-US" sz="1600" u="sng" dirty="0"/>
                        <a:t>order backlog</a:t>
                      </a:r>
                      <a:r>
                        <a:rPr lang="en-US" sz="1600" dirty="0"/>
                        <a:t> provides </a:t>
                      </a:r>
                      <a:r>
                        <a:rPr lang="en-US" sz="1600" u="sng" dirty="0"/>
                        <a:t>good financial visibility</a:t>
                      </a:r>
                      <a:r>
                        <a:rPr lang="en-US" sz="1600" dirty="0"/>
                        <a:t> into the   coming years.”</a:t>
                      </a:r>
                    </a:p>
                  </a:txBody>
                  <a:tcPr/>
                </a:tc>
                <a:tc>
                  <a:txBody>
                    <a:bodyPr/>
                    <a:lstStyle/>
                    <a:p>
                      <a:r>
                        <a:rPr lang="en-US" sz="1600" dirty="0"/>
                        <a:t>Backlog</a:t>
                      </a:r>
                    </a:p>
                  </a:txBody>
                  <a:tcPr/>
                </a:tc>
                <a:tc>
                  <a:txBody>
                    <a:bodyPr/>
                    <a:lstStyle/>
                    <a:p>
                      <a:r>
                        <a:rPr lang="en-US" sz="1600" dirty="0"/>
                        <a:t>Backlog Favorable</a:t>
                      </a:r>
                    </a:p>
                  </a:txBody>
                  <a:tcPr/>
                </a:tc>
                <a:tc>
                  <a:txBody>
                    <a:bodyPr/>
                    <a:lstStyle/>
                    <a:p>
                      <a:r>
                        <a:rPr lang="en-US" sz="1600" dirty="0"/>
                        <a:t>Positive</a:t>
                      </a:r>
                    </a:p>
                  </a:txBody>
                  <a:tcPr/>
                </a:tc>
                <a:extLst>
                  <a:ext uri="{0D108BD9-81ED-4DB2-BD59-A6C34878D82A}">
                    <a16:rowId xmlns:a16="http://schemas.microsoft.com/office/drawing/2014/main" val="3787483934"/>
                  </a:ext>
                </a:extLst>
              </a:tr>
              <a:tr h="9662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Delta Air Lines, 4/10/24, Earnings Call: “And we still have a shortage of ATC controllers, so it 's still an incredibly </a:t>
                      </a:r>
                      <a:r>
                        <a:rPr lang="en-US" sz="1600" u="sng" dirty="0"/>
                        <a:t>challenging environment</a:t>
                      </a:r>
                      <a:r>
                        <a:rPr lang="en-US" sz="1600" dirty="0"/>
                        <a:t>.”</a:t>
                      </a:r>
                    </a:p>
                  </a:txBody>
                  <a:tcPr/>
                </a:tc>
                <a:tc>
                  <a:txBody>
                    <a:bodyPr/>
                    <a:lstStyle/>
                    <a:p>
                      <a:r>
                        <a:rPr lang="en-US" sz="1600" dirty="0"/>
                        <a:t>Environment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Unfavorable Environment</a:t>
                      </a:r>
                    </a:p>
                  </a:txBody>
                  <a:tcPr/>
                </a:tc>
                <a:tc>
                  <a:txBody>
                    <a:bodyPr/>
                    <a:lstStyle/>
                    <a:p>
                      <a:r>
                        <a:rPr lang="en-US" sz="1600" dirty="0"/>
                        <a:t>Negative</a:t>
                      </a:r>
                    </a:p>
                  </a:txBody>
                  <a:tcPr/>
                </a:tc>
                <a:extLst>
                  <a:ext uri="{0D108BD9-81ED-4DB2-BD59-A6C34878D82A}">
                    <a16:rowId xmlns:a16="http://schemas.microsoft.com/office/drawing/2014/main" val="1660850050"/>
                  </a:ext>
                </a:extLst>
              </a:tr>
              <a:tr h="9662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Airbus, 4/10/24, Earnings Call: “The </a:t>
                      </a:r>
                      <a:r>
                        <a:rPr lang="en-US" sz="1600" u="sng" dirty="0"/>
                        <a:t>strong free cash flow </a:t>
                      </a:r>
                      <a:r>
                        <a:rPr lang="en-US" sz="1600" dirty="0"/>
                        <a:t>generation, in particular, in the last quarter has brought our net cash above EUR 10 billion.”</a:t>
                      </a:r>
                    </a:p>
                  </a:txBody>
                  <a:tcPr/>
                </a:tc>
                <a:tc>
                  <a:txBody>
                    <a:bodyPr/>
                    <a:lstStyle/>
                    <a:p>
                      <a:r>
                        <a:rPr lang="en-US" sz="1600" dirty="0"/>
                        <a:t>Free Cash Flow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Favorable Free Cash Flow</a:t>
                      </a:r>
                    </a:p>
                  </a:txBody>
                  <a:tcPr/>
                </a:tc>
                <a:tc>
                  <a:txBody>
                    <a:bodyPr/>
                    <a:lstStyle/>
                    <a:p>
                      <a:r>
                        <a:rPr lang="en-US" sz="1600" dirty="0"/>
                        <a:t>Positive</a:t>
                      </a:r>
                    </a:p>
                  </a:txBody>
                  <a:tcPr/>
                </a:tc>
                <a:extLst>
                  <a:ext uri="{0D108BD9-81ED-4DB2-BD59-A6C34878D82A}">
                    <a16:rowId xmlns:a16="http://schemas.microsoft.com/office/drawing/2014/main" val="197962611"/>
                  </a:ext>
                </a:extLst>
              </a:tr>
            </a:tbl>
          </a:graphicData>
        </a:graphic>
      </p:graphicFrame>
      <p:sp>
        <p:nvSpPr>
          <p:cNvPr id="8" name="Title 2">
            <a:extLst>
              <a:ext uri="{FF2B5EF4-FFF2-40B4-BE49-F238E27FC236}">
                <a16:creationId xmlns:a16="http://schemas.microsoft.com/office/drawing/2014/main" id="{2F8B2FC8-4C6F-0871-1AEB-C1997FC35198}"/>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a:defRPr/>
            </a:pPr>
            <a:r>
              <a:rPr lang="en-US" dirty="0" err="1">
                <a:solidFill>
                  <a:schemeClr val="accent6"/>
                </a:solidFill>
                <a:latin typeface="+mj-lt"/>
              </a:rPr>
              <a:t>CompuText</a:t>
            </a:r>
            <a:r>
              <a:rPr lang="en-US" dirty="0">
                <a:solidFill>
                  <a:schemeClr val="accent6"/>
                </a:solidFill>
                <a:latin typeface="+mj-lt"/>
              </a:rPr>
              <a:t>: Go Above and Beyond Financial Statement Items</a:t>
            </a:r>
          </a:p>
        </p:txBody>
      </p:sp>
      <p:sp>
        <p:nvSpPr>
          <p:cNvPr id="3" name="Footer Placeholder 4">
            <a:extLst>
              <a:ext uri="{FF2B5EF4-FFF2-40B4-BE49-F238E27FC236}">
                <a16:creationId xmlns:a16="http://schemas.microsoft.com/office/drawing/2014/main" id="{00948718-983B-89DF-685F-21F2196E5F89}"/>
              </a:ext>
            </a:extLst>
          </p:cNvPr>
          <p:cNvSpPr txBox="1">
            <a:spLocks/>
          </p:cNvSpPr>
          <p:nvPr/>
        </p:nvSpPr>
        <p:spPr>
          <a:xfrm>
            <a:off x="4038600" y="6637605"/>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dirty="0">
                <a:solidFill>
                  <a:srgbClr val="000000">
                    <a:lumMod val="50000"/>
                    <a:lumOff val="50000"/>
                  </a:srgbClr>
                </a:solidFill>
                <a:latin typeface="Calibri" panose="020F0502020204030204"/>
              </a:rPr>
              <a:t>CA Proprietary &amp; Confidential </a:t>
            </a:r>
          </a:p>
        </p:txBody>
      </p:sp>
    </p:spTree>
    <p:extLst>
      <p:ext uri="{BB962C8B-B14F-4D97-AF65-F5344CB8AC3E}">
        <p14:creationId xmlns:p14="http://schemas.microsoft.com/office/powerpoint/2010/main" val="3171514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9A0F3A-93A4-4048-AC57-8D92F8E1529A}"/>
              </a:ext>
            </a:extLst>
          </p:cNvPr>
          <p:cNvSpPr>
            <a:spLocks noGrp="1"/>
          </p:cNvSpPr>
          <p:nvPr>
            <p:ph type="sldNum" sz="quarter" idx="4"/>
          </p:nvPr>
        </p:nvSpPr>
        <p:spPr>
          <a:xfrm>
            <a:off x="11810344" y="6645296"/>
            <a:ext cx="431800" cy="233390"/>
          </a:xfrm>
        </p:spPr>
        <p:txBody>
          <a:bodyPr/>
          <a:lstStyle/>
          <a:p>
            <a:pPr>
              <a:defRPr/>
            </a:pPr>
            <a:fld id="{21E36EC0-7ED5-46FA-B922-80C142C1EA82}" type="slidenum">
              <a:rPr lang="en-IN" sz="800" smtClean="0"/>
              <a:pPr>
                <a:defRPr/>
              </a:pPr>
              <a:t>16</a:t>
            </a:fld>
            <a:endParaRPr lang="en-IN" sz="800" dirty="0"/>
          </a:p>
        </p:txBody>
      </p:sp>
      <p:sp>
        <p:nvSpPr>
          <p:cNvPr id="6" name="Title 2">
            <a:extLst>
              <a:ext uri="{FF2B5EF4-FFF2-40B4-BE49-F238E27FC236}">
                <a16:creationId xmlns:a16="http://schemas.microsoft.com/office/drawing/2014/main" id="{DE39816E-5507-C12F-28AE-6AA3D4CBF67F}"/>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r>
              <a:rPr lang="en-US" sz="3200" dirty="0" err="1">
                <a:solidFill>
                  <a:schemeClr val="accent6"/>
                </a:solidFill>
                <a:latin typeface="+mj-lt"/>
              </a:rPr>
              <a:t>Computext</a:t>
            </a:r>
            <a:r>
              <a:rPr lang="en-US" sz="3200" dirty="0">
                <a:solidFill>
                  <a:schemeClr val="accent6"/>
                </a:solidFill>
                <a:latin typeface="+mj-lt"/>
              </a:rPr>
              <a:t> vs. LLMs</a:t>
            </a:r>
          </a:p>
        </p:txBody>
      </p:sp>
      <p:graphicFrame>
        <p:nvGraphicFramePr>
          <p:cNvPr id="2" name="Table 1">
            <a:extLst>
              <a:ext uri="{FF2B5EF4-FFF2-40B4-BE49-F238E27FC236}">
                <a16:creationId xmlns:a16="http://schemas.microsoft.com/office/drawing/2014/main" id="{319211B6-4DB7-84C0-2BDC-317FA8BE4115}"/>
              </a:ext>
            </a:extLst>
          </p:cNvPr>
          <p:cNvGraphicFramePr>
            <a:graphicFrameLocks noGrp="1"/>
          </p:cNvGraphicFramePr>
          <p:nvPr>
            <p:extLst>
              <p:ext uri="{D42A27DB-BD31-4B8C-83A1-F6EECF244321}">
                <p14:modId xmlns:p14="http://schemas.microsoft.com/office/powerpoint/2010/main" val="895379100"/>
              </p:ext>
            </p:extLst>
          </p:nvPr>
        </p:nvGraphicFramePr>
        <p:xfrm>
          <a:off x="751695" y="684301"/>
          <a:ext cx="10688609" cy="6114105"/>
        </p:xfrm>
        <a:graphic>
          <a:graphicData uri="http://schemas.openxmlformats.org/drawingml/2006/table">
            <a:tbl>
              <a:tblPr firstRow="1" bandRow="1">
                <a:tableStyleId>{5C22544A-7EE6-4342-B048-85BDC9FD1C3A}</a:tableStyleId>
              </a:tblPr>
              <a:tblGrid>
                <a:gridCol w="5361384">
                  <a:extLst>
                    <a:ext uri="{9D8B030D-6E8A-4147-A177-3AD203B41FA5}">
                      <a16:colId xmlns:a16="http://schemas.microsoft.com/office/drawing/2014/main" val="2844637297"/>
                    </a:ext>
                  </a:extLst>
                </a:gridCol>
                <a:gridCol w="5327225">
                  <a:extLst>
                    <a:ext uri="{9D8B030D-6E8A-4147-A177-3AD203B41FA5}">
                      <a16:colId xmlns:a16="http://schemas.microsoft.com/office/drawing/2014/main" val="2033916707"/>
                    </a:ext>
                  </a:extLst>
                </a:gridCol>
              </a:tblGrid>
              <a:tr h="627705">
                <a:tc>
                  <a:txBody>
                    <a:bodyPr/>
                    <a:lstStyle/>
                    <a:p>
                      <a:pPr algn="ctr"/>
                      <a:r>
                        <a:rPr lang="en-US" sz="2400" b="1" dirty="0" err="1">
                          <a:solidFill>
                            <a:schemeClr val="bg1"/>
                          </a:solidFill>
                        </a:rPr>
                        <a:t>Computext</a:t>
                      </a:r>
                      <a:endParaRPr lang="en-US" sz="24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400" b="1" kern="1200" dirty="0">
                          <a:solidFill>
                            <a:schemeClr val="bg1"/>
                          </a:solidFill>
                          <a:latin typeface="+mn-lt"/>
                          <a:ea typeface="+mn-ea"/>
                          <a:cs typeface="+mn-cs"/>
                        </a:rPr>
                        <a:t>Large Language Models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960693357"/>
                  </a:ext>
                </a:extLst>
              </a:tr>
              <a:tr h="772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59946"/>
                          </a:solidFill>
                          <a:latin typeface="+mn-lt"/>
                          <a:ea typeface="+mn-ea"/>
                          <a:cs typeface="+mn-cs"/>
                        </a:rPr>
                        <a:t>Gain insights from finance experts with PhD, CFA, and CPA credentials, ensuring top-tier event extraction and polarity analysis for investors.</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FF0000"/>
                          </a:solidFill>
                          <a:latin typeface="+mn-lt"/>
                          <a:ea typeface="+mn-ea"/>
                          <a:cs typeface="+mn-cs"/>
                        </a:rPr>
                        <a:t>Highly sensitive and complex prompting makes results unreliable and difficult to engineer.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5779272"/>
                  </a:ext>
                </a:extLst>
              </a:tr>
              <a:tr h="7403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59946"/>
                          </a:solidFill>
                          <a:latin typeface="+mn-lt"/>
                          <a:ea typeface="+mn-ea"/>
                          <a:cs typeface="+mn-cs"/>
                        </a:rPr>
                        <a:t>Focus on critical financial event shifts to deliver targeted and actionable intelligence.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FF0000"/>
                          </a:solidFill>
                          <a:latin typeface="+mn-lt"/>
                          <a:ea typeface="+mn-ea"/>
                          <a:cs typeface="+mn-cs"/>
                        </a:rPr>
                        <a:t>Requires extensive tuning as it is trained on general language, designed by tech experts for language comprehension and generation.</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3163371"/>
                  </a:ext>
                </a:extLst>
              </a:tr>
              <a:tr h="7403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59946"/>
                          </a:solidFill>
                          <a:latin typeface="+mn-lt"/>
                          <a:ea typeface="+mn-ea"/>
                          <a:cs typeface="+mn-cs"/>
                        </a:rPr>
                        <a:t>Leverage investor-centric analysis of specific events and topics to create precise sentiment and polarity assessments.</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Reads the full text or hand-selected snippets to apply analysis, sentiment, or summarize key points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6038015"/>
                  </a:ext>
                </a:extLst>
              </a:tr>
              <a:tr h="504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59946"/>
                          </a:solidFill>
                          <a:latin typeface="+mn-lt"/>
                          <a:ea typeface="+mn-ea"/>
                          <a:cs typeface="+mn-cs"/>
                        </a:rPr>
                        <a:t>Customize weightings for different topics, providing point-in-time data ideal for unbiased backtesting.</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Topics and weights are determined by what is found in the document (feature extraction). </a:t>
                      </a:r>
                      <a:r>
                        <a:rPr lang="en-US" dirty="0">
                          <a:solidFill>
                            <a:srgbClr val="FF0000"/>
                          </a:solidFill>
                          <a:hlinkClick r:id="rId3">
                            <a:extLst>
                              <a:ext uri="{A12FA001-AC4F-418D-AE19-62706E023703}">
                                <ahyp:hlinkClr xmlns:ahyp="http://schemas.microsoft.com/office/drawing/2018/hyperlinkcolor" val="tx"/>
                              </a:ext>
                            </a:extLst>
                          </a:hlinkClick>
                        </a:rPr>
                        <a:t>Subject to temporal look ahead bias</a:t>
                      </a:r>
                      <a:endParaRPr lang="en-US" dirty="0">
                        <a:solidFill>
                          <a:srgbClr val="FF0000"/>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57505010"/>
                  </a:ext>
                </a:extLst>
              </a:tr>
              <a:tr h="742698">
                <a:tc>
                  <a:txBody>
                    <a:bodyPr/>
                    <a:lstStyle/>
                    <a:p>
                      <a:r>
                        <a:rPr lang="en-US" sz="1800" kern="1200" dirty="0">
                          <a:solidFill>
                            <a:srgbClr val="059946"/>
                          </a:solidFill>
                          <a:latin typeface="+mn-lt"/>
                          <a:ea typeface="+mn-ea"/>
                          <a:cs typeface="+mn-cs"/>
                        </a:rPr>
                        <a:t>Enhance your Large Language Models with a proven roadmap for AI prompting, backed by expertly labeled data</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kern="1200" dirty="0">
                          <a:solidFill>
                            <a:srgbClr val="FF0000"/>
                          </a:solidFill>
                          <a:latin typeface="+mn-lt"/>
                          <a:ea typeface="+mn-ea"/>
                          <a:cs typeface="+mn-cs"/>
                        </a:rPr>
                        <a:t>Enhancements are limited to the data provided.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8596395"/>
                  </a:ext>
                </a:extLst>
              </a:tr>
              <a:tr h="742698">
                <a:tc>
                  <a:txBody>
                    <a:bodyPr/>
                    <a:lstStyle/>
                    <a:p>
                      <a:r>
                        <a:rPr lang="en-US" sz="1800" kern="1200" dirty="0">
                          <a:solidFill>
                            <a:srgbClr val="059946"/>
                          </a:solidFill>
                          <a:latin typeface="+mn-lt"/>
                          <a:ea typeface="+mn-ea"/>
                          <a:cs typeface="+mn-cs"/>
                        </a:rPr>
                        <a:t>Skip development costs with our ready-to-use data, instantly adding value without the need for embedding or transforming</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kern="1200" dirty="0">
                          <a:solidFill>
                            <a:srgbClr val="FF0000"/>
                          </a:solidFill>
                          <a:latin typeface="+mn-lt"/>
                          <a:ea typeface="+mn-ea"/>
                          <a:cs typeface="+mn-cs"/>
                        </a:rPr>
                        <a:t>Incurs significant costs for development, QA teams, and AI licensing, with a 3-4 week period needed for embedding and transforming to potentially add value.</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0538187"/>
                  </a:ext>
                </a:extLst>
              </a:tr>
            </a:tbl>
          </a:graphicData>
        </a:graphic>
      </p:graphicFrame>
    </p:spTree>
    <p:extLst>
      <p:ext uri="{BB962C8B-B14F-4D97-AF65-F5344CB8AC3E}">
        <p14:creationId xmlns:p14="http://schemas.microsoft.com/office/powerpoint/2010/main" val="1163940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849514-0AA4-4DEC-9202-983410EFA9EA}"/>
              </a:ext>
            </a:extLst>
          </p:cNvPr>
          <p:cNvSpPr>
            <a:spLocks noGrp="1"/>
          </p:cNvSpPr>
          <p:nvPr>
            <p:ph idx="1"/>
          </p:nvPr>
        </p:nvSpPr>
        <p:spPr/>
        <p:txBody>
          <a:bodyPr>
            <a:normAutofit/>
          </a:bodyPr>
          <a:lstStyle/>
          <a:p>
            <a:pPr marL="0" indent="0">
              <a:buNone/>
            </a:pPr>
            <a:endParaRPr lang="en-US" sz="4400" dirty="0"/>
          </a:p>
        </p:txBody>
      </p:sp>
      <p:sp>
        <p:nvSpPr>
          <p:cNvPr id="4" name="Slide Number Placeholder 3">
            <a:extLst>
              <a:ext uri="{FF2B5EF4-FFF2-40B4-BE49-F238E27FC236}">
                <a16:creationId xmlns:a16="http://schemas.microsoft.com/office/drawing/2014/main" id="{B22D72D0-5085-4A36-89FF-C6F1EC463C14}"/>
              </a:ext>
            </a:extLst>
          </p:cNvPr>
          <p:cNvSpPr>
            <a:spLocks noGrp="1"/>
          </p:cNvSpPr>
          <p:nvPr>
            <p:ph type="sldNum" sz="quarter" idx="4"/>
          </p:nvPr>
        </p:nvSpPr>
        <p:spPr/>
        <p:txBody>
          <a:bodyPr/>
          <a:lstStyle/>
          <a:p>
            <a:fld id="{F6458F6B-AB16-5E45-B1FC-35469E01949C}" type="slidenum">
              <a:rPr lang="en-US" smtClean="0"/>
              <a:pPr/>
              <a:t>17</a:t>
            </a:fld>
            <a:endParaRPr lang="en-US" dirty="0"/>
          </a:p>
        </p:txBody>
      </p:sp>
      <p:sp>
        <p:nvSpPr>
          <p:cNvPr id="5" name="Title 2">
            <a:extLst>
              <a:ext uri="{FF2B5EF4-FFF2-40B4-BE49-F238E27FC236}">
                <a16:creationId xmlns:a16="http://schemas.microsoft.com/office/drawing/2014/main" id="{82DE0CF2-BD9A-FA1C-6EB1-268904180BD4}"/>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r>
              <a:rPr lang="en-US" sz="3200" dirty="0">
                <a:solidFill>
                  <a:schemeClr val="accent6"/>
                </a:solidFill>
                <a:latin typeface="+mj-lt"/>
              </a:rPr>
              <a:t>Appendix</a:t>
            </a:r>
          </a:p>
        </p:txBody>
      </p:sp>
      <p:sp>
        <p:nvSpPr>
          <p:cNvPr id="3" name="Footer Placeholder 4">
            <a:extLst>
              <a:ext uri="{FF2B5EF4-FFF2-40B4-BE49-F238E27FC236}">
                <a16:creationId xmlns:a16="http://schemas.microsoft.com/office/drawing/2014/main" id="{D61DE077-827C-3667-876D-03530BF8C938}"/>
              </a:ext>
            </a:extLst>
          </p:cNvPr>
          <p:cNvSpPr txBox="1">
            <a:spLocks/>
          </p:cNvSpPr>
          <p:nvPr/>
        </p:nvSpPr>
        <p:spPr>
          <a:xfrm>
            <a:off x="4038600" y="6637605"/>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dirty="0">
                <a:solidFill>
                  <a:srgbClr val="000000">
                    <a:lumMod val="50000"/>
                    <a:lumOff val="50000"/>
                  </a:srgbClr>
                </a:solidFill>
                <a:latin typeface="Calibri" panose="020F0502020204030204"/>
              </a:rPr>
              <a:t>CA Proprietary &amp; Confidential </a:t>
            </a:r>
          </a:p>
        </p:txBody>
      </p:sp>
    </p:spTree>
    <p:extLst>
      <p:ext uri="{BB962C8B-B14F-4D97-AF65-F5344CB8AC3E}">
        <p14:creationId xmlns:p14="http://schemas.microsoft.com/office/powerpoint/2010/main" val="2683776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9A0F3A-93A4-4048-AC57-8D92F8E1529A}"/>
              </a:ext>
            </a:extLst>
          </p:cNvPr>
          <p:cNvSpPr>
            <a:spLocks noGrp="1"/>
          </p:cNvSpPr>
          <p:nvPr>
            <p:ph type="sldNum" sz="quarter" idx="4"/>
          </p:nvPr>
        </p:nvSpPr>
        <p:spPr>
          <a:xfrm>
            <a:off x="11810344" y="6645296"/>
            <a:ext cx="431800" cy="233390"/>
          </a:xfrm>
        </p:spPr>
        <p:txBody>
          <a:bodyPr/>
          <a:lstStyle/>
          <a:p>
            <a:pPr>
              <a:defRPr/>
            </a:pPr>
            <a:fld id="{21E36EC0-7ED5-46FA-B922-80C142C1EA82}" type="slidenum">
              <a:rPr lang="en-IN" sz="800" smtClean="0"/>
              <a:pPr>
                <a:defRPr/>
              </a:pPr>
              <a:t>18</a:t>
            </a:fld>
            <a:endParaRPr lang="en-IN" sz="800" dirty="0"/>
          </a:p>
        </p:txBody>
      </p:sp>
      <p:sp>
        <p:nvSpPr>
          <p:cNvPr id="7" name="Content Placeholder 1">
            <a:extLst>
              <a:ext uri="{FF2B5EF4-FFF2-40B4-BE49-F238E27FC236}">
                <a16:creationId xmlns:a16="http://schemas.microsoft.com/office/drawing/2014/main" id="{86C8923B-8DBA-C64C-9C46-952F424E99E0}"/>
              </a:ext>
            </a:extLst>
          </p:cNvPr>
          <p:cNvSpPr>
            <a:spLocks noGrp="1"/>
          </p:cNvSpPr>
          <p:nvPr>
            <p:ph idx="1"/>
          </p:nvPr>
        </p:nvSpPr>
        <p:spPr>
          <a:xfrm>
            <a:off x="190498" y="986868"/>
            <a:ext cx="11811001" cy="5282447"/>
          </a:xfrm>
        </p:spPr>
        <p:txBody>
          <a:bodyPr>
            <a:normAutofit fontScale="92500"/>
          </a:bodyPr>
          <a:lstStyle/>
          <a:p>
            <a:pPr marL="0" indent="0">
              <a:buNone/>
            </a:pPr>
            <a:r>
              <a:rPr lang="en-US" sz="2400" dirty="0">
                <a:latin typeface="+mn-lt"/>
              </a:rPr>
              <a:t>Sentence: “For the first quarter of 2024, general and administrative expenses increased $4,013 to $88,778, due to increased payroll related expenses and purchased services when compared with the same quarter of 2023.”</a:t>
            </a:r>
          </a:p>
          <a:p>
            <a:endParaRPr lang="en-US" sz="2400" dirty="0">
              <a:latin typeface="+mn-lt"/>
            </a:endParaRPr>
          </a:p>
          <a:p>
            <a:endParaRPr lang="en-US" sz="2400" dirty="0">
              <a:latin typeface="+mn-lt"/>
            </a:endParaRPr>
          </a:p>
          <a:p>
            <a:endParaRPr lang="en-US" sz="2400" dirty="0">
              <a:latin typeface="+mn-lt"/>
            </a:endParaRPr>
          </a:p>
          <a:p>
            <a:r>
              <a:rPr lang="en-US" sz="2400" dirty="0">
                <a:latin typeface="+mn-lt"/>
              </a:rPr>
              <a:t>2 Topics and Sub-Topics are captured from this sentence: </a:t>
            </a:r>
          </a:p>
          <a:p>
            <a:pPr lvl="1"/>
            <a:r>
              <a:rPr lang="en-US" sz="2000" dirty="0">
                <a:latin typeface="+mn-lt"/>
              </a:rPr>
              <a:t>Labor Cost - Increase</a:t>
            </a:r>
          </a:p>
          <a:p>
            <a:pPr lvl="1"/>
            <a:r>
              <a:rPr lang="en-US" sz="2000" dirty="0">
                <a:latin typeface="+mn-lt"/>
              </a:rPr>
              <a:t>Selling General Administrative - Increase</a:t>
            </a:r>
          </a:p>
          <a:p>
            <a:r>
              <a:rPr lang="en-US" sz="2400" dirty="0">
                <a:latin typeface="+mn-lt"/>
              </a:rPr>
              <a:t>This sentence comes from a 10-Q released on April 22</a:t>
            </a:r>
            <a:r>
              <a:rPr lang="en-US" sz="2400" baseline="30000" dirty="0">
                <a:latin typeface="+mn-lt"/>
              </a:rPr>
              <a:t>nd</a:t>
            </a:r>
            <a:r>
              <a:rPr lang="en-US" sz="2400" dirty="0">
                <a:latin typeface="+mn-lt"/>
              </a:rPr>
              <a:t>, 2024 by Electronic Systems Technology, Inc.</a:t>
            </a:r>
          </a:p>
          <a:p>
            <a:r>
              <a:rPr lang="en-US" sz="2400" dirty="0" err="1">
                <a:latin typeface="+mn-lt"/>
              </a:rPr>
              <a:t>DocumentId</a:t>
            </a:r>
            <a:r>
              <a:rPr lang="en-US" sz="2400" dirty="0">
                <a:latin typeface="+mn-lt"/>
              </a:rPr>
              <a:t> corresponds to MRF/GMRF Reference </a:t>
            </a:r>
            <a:r>
              <a:rPr lang="en-US" sz="2400" dirty="0" err="1">
                <a:latin typeface="+mn-lt"/>
              </a:rPr>
              <a:t>DocumentId</a:t>
            </a:r>
            <a:r>
              <a:rPr lang="en-US" sz="2400" dirty="0">
                <a:latin typeface="+mn-lt"/>
              </a:rPr>
              <a:t>, which has all company information provided (</a:t>
            </a:r>
            <a:r>
              <a:rPr lang="en-US" sz="2400" dirty="0" err="1">
                <a:latin typeface="+mn-lt"/>
              </a:rPr>
              <a:t>CompanyId</a:t>
            </a:r>
            <a:r>
              <a:rPr lang="en-US" sz="2400" dirty="0">
                <a:latin typeface="+mn-lt"/>
              </a:rPr>
              <a:t>, Company Name, etc.)</a:t>
            </a:r>
          </a:p>
          <a:p>
            <a:r>
              <a:rPr lang="en-US" sz="2400" dirty="0">
                <a:latin typeface="+mn-lt"/>
              </a:rPr>
              <a:t>Sentiment on the topic is provided. An increase in Labor Costs and SG&amp;A are interpreted as negative sentiment</a:t>
            </a:r>
          </a:p>
        </p:txBody>
      </p:sp>
      <p:sp>
        <p:nvSpPr>
          <p:cNvPr id="6" name="Title 2">
            <a:extLst>
              <a:ext uri="{FF2B5EF4-FFF2-40B4-BE49-F238E27FC236}">
                <a16:creationId xmlns:a16="http://schemas.microsoft.com/office/drawing/2014/main" id="{DE39816E-5507-C12F-28AE-6AA3D4CBF67F}"/>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r>
              <a:rPr lang="en-US" sz="3200" dirty="0" err="1">
                <a:solidFill>
                  <a:schemeClr val="accent6"/>
                </a:solidFill>
                <a:latin typeface="+mj-lt"/>
              </a:rPr>
              <a:t>Computext</a:t>
            </a:r>
            <a:r>
              <a:rPr lang="en-US" sz="3200" dirty="0">
                <a:solidFill>
                  <a:schemeClr val="accent6"/>
                </a:solidFill>
                <a:latin typeface="+mj-lt"/>
              </a:rPr>
              <a:t> Example</a:t>
            </a:r>
          </a:p>
        </p:txBody>
      </p:sp>
      <p:graphicFrame>
        <p:nvGraphicFramePr>
          <p:cNvPr id="11" name="Table 10">
            <a:extLst>
              <a:ext uri="{FF2B5EF4-FFF2-40B4-BE49-F238E27FC236}">
                <a16:creationId xmlns:a16="http://schemas.microsoft.com/office/drawing/2014/main" id="{2C23B011-D505-5D78-9072-A00F4B9A30B5}"/>
              </a:ext>
            </a:extLst>
          </p:cNvPr>
          <p:cNvGraphicFramePr>
            <a:graphicFrameLocks noGrp="1"/>
          </p:cNvGraphicFramePr>
          <p:nvPr>
            <p:extLst>
              <p:ext uri="{D42A27DB-BD31-4B8C-83A1-F6EECF244321}">
                <p14:modId xmlns:p14="http://schemas.microsoft.com/office/powerpoint/2010/main" val="1892495943"/>
              </p:ext>
            </p:extLst>
          </p:nvPr>
        </p:nvGraphicFramePr>
        <p:xfrm>
          <a:off x="190497" y="2121822"/>
          <a:ext cx="11811001" cy="706181"/>
        </p:xfrm>
        <a:graphic>
          <a:graphicData uri="http://schemas.openxmlformats.org/drawingml/2006/table">
            <a:tbl>
              <a:tblPr/>
              <a:tblGrid>
                <a:gridCol w="602809">
                  <a:extLst>
                    <a:ext uri="{9D8B030D-6E8A-4147-A177-3AD203B41FA5}">
                      <a16:colId xmlns:a16="http://schemas.microsoft.com/office/drawing/2014/main" val="2754276466"/>
                    </a:ext>
                  </a:extLst>
                </a:gridCol>
                <a:gridCol w="737766">
                  <a:extLst>
                    <a:ext uri="{9D8B030D-6E8A-4147-A177-3AD203B41FA5}">
                      <a16:colId xmlns:a16="http://schemas.microsoft.com/office/drawing/2014/main" val="674512364"/>
                    </a:ext>
                  </a:extLst>
                </a:gridCol>
                <a:gridCol w="722021">
                  <a:extLst>
                    <a:ext uri="{9D8B030D-6E8A-4147-A177-3AD203B41FA5}">
                      <a16:colId xmlns:a16="http://schemas.microsoft.com/office/drawing/2014/main" val="3597348528"/>
                    </a:ext>
                  </a:extLst>
                </a:gridCol>
                <a:gridCol w="560072">
                  <a:extLst>
                    <a:ext uri="{9D8B030D-6E8A-4147-A177-3AD203B41FA5}">
                      <a16:colId xmlns:a16="http://schemas.microsoft.com/office/drawing/2014/main" val="957694353"/>
                    </a:ext>
                  </a:extLst>
                </a:gridCol>
                <a:gridCol w="323897">
                  <a:extLst>
                    <a:ext uri="{9D8B030D-6E8A-4147-A177-3AD203B41FA5}">
                      <a16:colId xmlns:a16="http://schemas.microsoft.com/office/drawing/2014/main" val="2861285716"/>
                    </a:ext>
                  </a:extLst>
                </a:gridCol>
                <a:gridCol w="1628483">
                  <a:extLst>
                    <a:ext uri="{9D8B030D-6E8A-4147-A177-3AD203B41FA5}">
                      <a16:colId xmlns:a16="http://schemas.microsoft.com/office/drawing/2014/main" val="1833895524"/>
                    </a:ext>
                  </a:extLst>
                </a:gridCol>
                <a:gridCol w="629800">
                  <a:extLst>
                    <a:ext uri="{9D8B030D-6E8A-4147-A177-3AD203B41FA5}">
                      <a16:colId xmlns:a16="http://schemas.microsoft.com/office/drawing/2014/main" val="4269257307"/>
                    </a:ext>
                  </a:extLst>
                </a:gridCol>
                <a:gridCol w="467852">
                  <a:extLst>
                    <a:ext uri="{9D8B030D-6E8A-4147-A177-3AD203B41FA5}">
                      <a16:colId xmlns:a16="http://schemas.microsoft.com/office/drawing/2014/main" val="3203195531"/>
                    </a:ext>
                  </a:extLst>
                </a:gridCol>
                <a:gridCol w="1385560">
                  <a:extLst>
                    <a:ext uri="{9D8B030D-6E8A-4147-A177-3AD203B41FA5}">
                      <a16:colId xmlns:a16="http://schemas.microsoft.com/office/drawing/2014/main" val="3375504884"/>
                    </a:ext>
                  </a:extLst>
                </a:gridCol>
                <a:gridCol w="1801678">
                  <a:extLst>
                    <a:ext uri="{9D8B030D-6E8A-4147-A177-3AD203B41FA5}">
                      <a16:colId xmlns:a16="http://schemas.microsoft.com/office/drawing/2014/main" val="3717393097"/>
                    </a:ext>
                  </a:extLst>
                </a:gridCol>
                <a:gridCol w="629800">
                  <a:extLst>
                    <a:ext uri="{9D8B030D-6E8A-4147-A177-3AD203B41FA5}">
                      <a16:colId xmlns:a16="http://schemas.microsoft.com/office/drawing/2014/main" val="1363951347"/>
                    </a:ext>
                  </a:extLst>
                </a:gridCol>
                <a:gridCol w="386877">
                  <a:extLst>
                    <a:ext uri="{9D8B030D-6E8A-4147-A177-3AD203B41FA5}">
                      <a16:colId xmlns:a16="http://schemas.microsoft.com/office/drawing/2014/main" val="601599809"/>
                    </a:ext>
                  </a:extLst>
                </a:gridCol>
                <a:gridCol w="737766">
                  <a:extLst>
                    <a:ext uri="{9D8B030D-6E8A-4147-A177-3AD203B41FA5}">
                      <a16:colId xmlns:a16="http://schemas.microsoft.com/office/drawing/2014/main" val="1321215526"/>
                    </a:ext>
                  </a:extLst>
                </a:gridCol>
                <a:gridCol w="1196620">
                  <a:extLst>
                    <a:ext uri="{9D8B030D-6E8A-4147-A177-3AD203B41FA5}">
                      <a16:colId xmlns:a16="http://schemas.microsoft.com/office/drawing/2014/main" val="851658240"/>
                    </a:ext>
                  </a:extLst>
                </a:gridCol>
              </a:tblGrid>
              <a:tr h="144037">
                <a:tc>
                  <a:txBody>
                    <a:bodyPr/>
                    <a:lstStyle/>
                    <a:p>
                      <a:pPr algn="l" fontAlgn="b"/>
                      <a:r>
                        <a:rPr lang="en-US" sz="900" b="0" i="0" u="none" strike="noStrike">
                          <a:solidFill>
                            <a:srgbClr val="000000"/>
                          </a:solidFill>
                          <a:effectLst/>
                          <a:latin typeface="Aptos Narrow" panose="020B0004020202020204" pitchFamily="34" charset="0"/>
                        </a:rPr>
                        <a:t>DocumentId</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DocumentDate</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DocumentType</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CompanyId</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Ticker</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CompanyName</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Heading</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GStatKey</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Parent Topic</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Sub-Topic</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Term Polarity</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Reason</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Reason Polarity</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SentenceID</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250698"/>
                  </a:ext>
                </a:extLst>
              </a:tr>
              <a:tr h="144037">
                <a:tc>
                  <a:txBody>
                    <a:bodyPr/>
                    <a:lstStyle/>
                    <a:p>
                      <a:pPr algn="r" fontAlgn="b"/>
                      <a:r>
                        <a:rPr lang="en-US" sz="900" b="0" i="0" u="none" strike="noStrike">
                          <a:solidFill>
                            <a:srgbClr val="000000"/>
                          </a:solidFill>
                          <a:effectLst/>
                          <a:latin typeface="Aptos Narrow" panose="020B0004020202020204" pitchFamily="34" charset="0"/>
                        </a:rPr>
                        <a:t>221816772</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0" i="0" u="none" strike="noStrike">
                          <a:solidFill>
                            <a:srgbClr val="000000"/>
                          </a:solidFill>
                          <a:effectLst/>
                          <a:latin typeface="Aptos Narrow" panose="020B0004020202020204" pitchFamily="34" charset="0"/>
                        </a:rPr>
                        <a:t>4/22/24</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10-Q</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0" i="0" u="none" strike="noStrike">
                          <a:solidFill>
                            <a:srgbClr val="000000"/>
                          </a:solidFill>
                          <a:effectLst/>
                          <a:latin typeface="Aptos Narrow" panose="020B0004020202020204" pitchFamily="34" charset="0"/>
                        </a:rPr>
                        <a:t>268898</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ELST</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Electronic Systems Technology, Inc.</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main.p1.i2.l4</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XSTFWS</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Labor Cost</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Labor Cost Increase</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Negative</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Staffing</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Neutral</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YQvsBY8BBY2Z6pZ9D57_</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6767942"/>
                  </a:ext>
                </a:extLst>
              </a:tr>
              <a:tr h="144037">
                <a:tc>
                  <a:txBody>
                    <a:bodyPr/>
                    <a:lstStyle/>
                    <a:p>
                      <a:pPr algn="r" fontAlgn="b"/>
                      <a:r>
                        <a:rPr lang="en-US" sz="900" b="0" i="0" u="none" strike="noStrike">
                          <a:solidFill>
                            <a:srgbClr val="000000"/>
                          </a:solidFill>
                          <a:effectLst/>
                          <a:latin typeface="Aptos Narrow" panose="020B0004020202020204" pitchFamily="34" charset="0"/>
                        </a:rPr>
                        <a:t>221816772</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0" i="0" u="none" strike="noStrike">
                          <a:solidFill>
                            <a:srgbClr val="000000"/>
                          </a:solidFill>
                          <a:effectLst/>
                          <a:latin typeface="Aptos Narrow" panose="020B0004020202020204" pitchFamily="34" charset="0"/>
                        </a:rPr>
                        <a:t>4/22/24</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dirty="0">
                          <a:solidFill>
                            <a:srgbClr val="000000"/>
                          </a:solidFill>
                          <a:effectLst/>
                          <a:latin typeface="Aptos Narrow" panose="020B0004020202020204" pitchFamily="34" charset="0"/>
                        </a:rPr>
                        <a:t>10-Q</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0" i="0" u="none" strike="noStrike">
                          <a:solidFill>
                            <a:srgbClr val="000000"/>
                          </a:solidFill>
                          <a:effectLst/>
                          <a:latin typeface="Aptos Narrow" panose="020B0004020202020204" pitchFamily="34" charset="0"/>
                        </a:rPr>
                        <a:t>268898</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ELST</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Electronic Systems Technology, Inc.</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main.p1.i2.l4</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XSGA</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Selling General Administrative</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Selling General Administrative Increase</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Negative</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 </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a:solidFill>
                            <a:srgbClr val="000000"/>
                          </a:solidFill>
                          <a:effectLst/>
                          <a:latin typeface="Aptos Narrow" panose="020B0004020202020204" pitchFamily="34" charset="0"/>
                        </a:rPr>
                        <a:t> </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0" i="0" u="none" strike="noStrike" dirty="0">
                          <a:solidFill>
                            <a:srgbClr val="000000"/>
                          </a:solidFill>
                          <a:effectLst/>
                          <a:latin typeface="Aptos Narrow" panose="020B0004020202020204" pitchFamily="34" charset="0"/>
                        </a:rPr>
                        <a:t>YQvsBY8BBY2Z6pZ9D57_</a:t>
                      </a:r>
                    </a:p>
                  </a:txBody>
                  <a:tcPr marL="6752" marR="6752" marT="67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7456314"/>
                  </a:ext>
                </a:extLst>
              </a:tr>
            </a:tbl>
          </a:graphicData>
        </a:graphic>
      </p:graphicFrame>
      <p:sp>
        <p:nvSpPr>
          <p:cNvPr id="2" name="Footer Placeholder 4">
            <a:extLst>
              <a:ext uri="{FF2B5EF4-FFF2-40B4-BE49-F238E27FC236}">
                <a16:creationId xmlns:a16="http://schemas.microsoft.com/office/drawing/2014/main" id="{2914903F-AE1C-02D1-E9B0-092770180975}"/>
              </a:ext>
            </a:extLst>
          </p:cNvPr>
          <p:cNvSpPr txBox="1">
            <a:spLocks/>
          </p:cNvSpPr>
          <p:nvPr/>
        </p:nvSpPr>
        <p:spPr>
          <a:xfrm>
            <a:off x="4038600" y="6637605"/>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dirty="0">
                <a:solidFill>
                  <a:srgbClr val="000000">
                    <a:lumMod val="50000"/>
                    <a:lumOff val="50000"/>
                  </a:srgbClr>
                </a:solidFill>
                <a:latin typeface="Calibri" panose="020F0502020204030204"/>
              </a:rPr>
              <a:t>CA Proprietary &amp; Confidential </a:t>
            </a:r>
          </a:p>
        </p:txBody>
      </p:sp>
    </p:spTree>
    <p:extLst>
      <p:ext uri="{BB962C8B-B14F-4D97-AF65-F5344CB8AC3E}">
        <p14:creationId xmlns:p14="http://schemas.microsoft.com/office/powerpoint/2010/main" val="2912415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9A0F3A-93A4-4048-AC57-8D92F8E1529A}"/>
              </a:ext>
            </a:extLst>
          </p:cNvPr>
          <p:cNvSpPr>
            <a:spLocks noGrp="1"/>
          </p:cNvSpPr>
          <p:nvPr>
            <p:ph type="sldNum" sz="quarter" idx="4"/>
          </p:nvPr>
        </p:nvSpPr>
        <p:spPr>
          <a:xfrm>
            <a:off x="11810344" y="6645296"/>
            <a:ext cx="431800" cy="23339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E36EC0-7ED5-46FA-B922-80C142C1EA82}" type="slidenum">
              <a:rPr kumimoji="0" lang="en-IN" sz="800" b="0" i="0" u="none" strike="noStrike" kern="1200" cap="none" spc="0" normalizeH="0" baseline="0" noProof="0" smtClean="0">
                <a:ln>
                  <a:noFill/>
                </a:ln>
                <a:solidFill>
                  <a:srgbClr val="3F2A6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IN" sz="800" b="0" i="0" u="none" strike="noStrike" kern="1200" cap="none" spc="0" normalizeH="0" baseline="0" noProof="0" dirty="0">
              <a:ln>
                <a:noFill/>
              </a:ln>
              <a:solidFill>
                <a:srgbClr val="3F2A68"/>
              </a:solidFill>
              <a:effectLst/>
              <a:uLnTx/>
              <a:uFillTx/>
              <a:latin typeface="Arial" panose="020B0604020202020204" pitchFamily="34" charset="0"/>
              <a:ea typeface="+mn-ea"/>
              <a:cs typeface="Arial" panose="020B0604020202020204" pitchFamily="34" charset="0"/>
            </a:endParaRPr>
          </a:p>
        </p:txBody>
      </p:sp>
      <p:sp>
        <p:nvSpPr>
          <p:cNvPr id="7" name="Content Placeholder 1">
            <a:extLst>
              <a:ext uri="{FF2B5EF4-FFF2-40B4-BE49-F238E27FC236}">
                <a16:creationId xmlns:a16="http://schemas.microsoft.com/office/drawing/2014/main" id="{86C8923B-8DBA-C64C-9C46-952F424E99E0}"/>
              </a:ext>
            </a:extLst>
          </p:cNvPr>
          <p:cNvSpPr>
            <a:spLocks noGrp="1"/>
          </p:cNvSpPr>
          <p:nvPr>
            <p:ph idx="1"/>
          </p:nvPr>
        </p:nvSpPr>
        <p:spPr>
          <a:xfrm>
            <a:off x="609600" y="842684"/>
            <a:ext cx="10972800" cy="5172632"/>
          </a:xfrm>
        </p:spPr>
        <p:txBody>
          <a:bodyPr>
            <a:normAutofit/>
          </a:bodyPr>
          <a:lstStyle/>
          <a:p>
            <a:r>
              <a:rPr lang="en-US" dirty="0">
                <a:latin typeface="+mn-lt"/>
              </a:rPr>
              <a:t>Using the repository of MRF and GMRF documents, CompuText extracts sentences from documents containing items related to Income Statements, Balance Sheets, and Cash Flow Statements</a:t>
            </a:r>
          </a:p>
          <a:p>
            <a:pPr lvl="1"/>
            <a:r>
              <a:rPr lang="en-US" dirty="0">
                <a:latin typeface="+mn-lt"/>
              </a:rPr>
              <a:t>20+ Items currently in production (Sales, Inventory, Cost of Goods Sold, Margins, Accounts Payable, etc.)</a:t>
            </a:r>
          </a:p>
          <a:p>
            <a:pPr lvl="1"/>
            <a:r>
              <a:rPr lang="en-US" dirty="0">
                <a:latin typeface="+mn-lt"/>
              </a:rPr>
              <a:t>Includes all major document types (10-K, 10-Q, 8-K, 6-K, 20-F, 40-F, AR, QR, Earning Calls, etc.)</a:t>
            </a:r>
          </a:p>
          <a:p>
            <a:r>
              <a:rPr lang="en-US" dirty="0">
                <a:latin typeface="+mn-lt"/>
              </a:rPr>
              <a:t>Provides users quick way of identifying key sentences pertaining to items as well as the location of sentences within the document</a:t>
            </a:r>
          </a:p>
          <a:p>
            <a:r>
              <a:rPr lang="en-US" dirty="0">
                <a:latin typeface="+mn-lt"/>
              </a:rPr>
              <a:t>Concise summary of sentences driving the company financially</a:t>
            </a:r>
          </a:p>
          <a:p>
            <a:r>
              <a:rPr lang="en-US" dirty="0">
                <a:latin typeface="+mn-lt"/>
              </a:rPr>
              <a:t>Items are tagged as positive/neutral/negative based on sentiment of phases within the Sentence extracted</a:t>
            </a:r>
          </a:p>
        </p:txBody>
      </p:sp>
      <p:sp>
        <p:nvSpPr>
          <p:cNvPr id="6" name="Title 2">
            <a:extLst>
              <a:ext uri="{FF2B5EF4-FFF2-40B4-BE49-F238E27FC236}">
                <a16:creationId xmlns:a16="http://schemas.microsoft.com/office/drawing/2014/main" id="{DE39816E-5507-C12F-28AE-6AA3D4CBF67F}"/>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Light" panose="020F0302020204030204"/>
                <a:ea typeface="+mj-ea"/>
                <a:cs typeface="Arial" panose="020B0604020202020204" pitchFamily="34" charset="0"/>
              </a:rPr>
              <a:t>CompuText: Product Description</a:t>
            </a:r>
          </a:p>
        </p:txBody>
      </p:sp>
      <p:sp>
        <p:nvSpPr>
          <p:cNvPr id="2" name="Footer Placeholder 4">
            <a:extLst>
              <a:ext uri="{FF2B5EF4-FFF2-40B4-BE49-F238E27FC236}">
                <a16:creationId xmlns:a16="http://schemas.microsoft.com/office/drawing/2014/main" id="{E164D1FC-D514-04C4-E28A-018D6EBA6591}"/>
              </a:ext>
            </a:extLst>
          </p:cNvPr>
          <p:cNvSpPr txBox="1">
            <a:spLocks/>
          </p:cNvSpPr>
          <p:nvPr/>
        </p:nvSpPr>
        <p:spPr>
          <a:xfrm>
            <a:off x="4038600" y="6637605"/>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dirty="0">
                <a:solidFill>
                  <a:srgbClr val="000000">
                    <a:lumMod val="50000"/>
                    <a:lumOff val="50000"/>
                  </a:srgbClr>
                </a:solidFill>
                <a:latin typeface="Calibri" panose="020F0502020204030204"/>
              </a:rPr>
              <a:t>CA Proprietary &amp; Confidential </a:t>
            </a:r>
          </a:p>
        </p:txBody>
      </p:sp>
    </p:spTree>
    <p:extLst>
      <p:ext uri="{BB962C8B-B14F-4D97-AF65-F5344CB8AC3E}">
        <p14:creationId xmlns:p14="http://schemas.microsoft.com/office/powerpoint/2010/main" val="3821047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9A0F3A-93A4-4048-AC57-8D92F8E1529A}"/>
              </a:ext>
            </a:extLst>
          </p:cNvPr>
          <p:cNvSpPr>
            <a:spLocks noGrp="1"/>
          </p:cNvSpPr>
          <p:nvPr>
            <p:ph type="sldNum" sz="quarter" idx="4"/>
          </p:nvPr>
        </p:nvSpPr>
        <p:spPr>
          <a:xfrm>
            <a:off x="11810344" y="6645296"/>
            <a:ext cx="431800" cy="23339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E36EC0-7ED5-46FA-B922-80C142C1EA82}" type="slidenum">
              <a:rPr kumimoji="0" lang="en-IN" sz="800" b="0" i="0" u="none" strike="noStrike" kern="1200" cap="none" spc="0" normalizeH="0" baseline="0" noProof="0" smtClean="0">
                <a:ln>
                  <a:noFill/>
                </a:ln>
                <a:solidFill>
                  <a:srgbClr val="3F2A6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IN" sz="800" b="0" i="0" u="none" strike="noStrike" kern="1200" cap="none" spc="0" normalizeH="0" baseline="0" noProof="0" dirty="0">
              <a:ln>
                <a:noFill/>
              </a:ln>
              <a:solidFill>
                <a:srgbClr val="3F2A68"/>
              </a:solidFill>
              <a:effectLst/>
              <a:uLnTx/>
              <a:uFillTx/>
              <a:latin typeface="Arial" panose="020B0604020202020204" pitchFamily="34" charset="0"/>
              <a:ea typeface="+mn-ea"/>
              <a:cs typeface="Arial" panose="020B0604020202020204" pitchFamily="34" charset="0"/>
            </a:endParaRPr>
          </a:p>
        </p:txBody>
      </p:sp>
      <p:sp>
        <p:nvSpPr>
          <p:cNvPr id="6" name="Title 2">
            <a:extLst>
              <a:ext uri="{FF2B5EF4-FFF2-40B4-BE49-F238E27FC236}">
                <a16:creationId xmlns:a16="http://schemas.microsoft.com/office/drawing/2014/main" id="{DE39816E-5507-C12F-28AE-6AA3D4CBF67F}"/>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1629D"/>
                </a:solidFill>
                <a:effectLst/>
                <a:uLnTx/>
                <a:uFillTx/>
                <a:latin typeface="Calibri Light" panose="020F0302020204030204"/>
                <a:ea typeface="+mj-ea"/>
                <a:cs typeface="Arial" panose="020B0604020202020204" pitchFamily="34" charset="0"/>
              </a:rPr>
              <a:t>CompuText: Field Descriptions</a:t>
            </a:r>
          </a:p>
        </p:txBody>
      </p:sp>
      <p:graphicFrame>
        <p:nvGraphicFramePr>
          <p:cNvPr id="2" name="Table 1">
            <a:extLst>
              <a:ext uri="{FF2B5EF4-FFF2-40B4-BE49-F238E27FC236}">
                <a16:creationId xmlns:a16="http://schemas.microsoft.com/office/drawing/2014/main" id="{33CDEB12-2113-8F03-BDCE-11113520940E}"/>
              </a:ext>
            </a:extLst>
          </p:cNvPr>
          <p:cNvGraphicFramePr>
            <a:graphicFrameLocks noGrp="1"/>
          </p:cNvGraphicFramePr>
          <p:nvPr>
            <p:extLst>
              <p:ext uri="{D42A27DB-BD31-4B8C-83A1-F6EECF244321}">
                <p14:modId xmlns:p14="http://schemas.microsoft.com/office/powerpoint/2010/main" val="185313206"/>
              </p:ext>
            </p:extLst>
          </p:nvPr>
        </p:nvGraphicFramePr>
        <p:xfrm>
          <a:off x="451466" y="689099"/>
          <a:ext cx="11289068" cy="5912424"/>
        </p:xfrm>
        <a:graphic>
          <a:graphicData uri="http://schemas.openxmlformats.org/drawingml/2006/table">
            <a:tbl>
              <a:tblPr firstRow="1" firstCol="1" bandRow="1"/>
              <a:tblGrid>
                <a:gridCol w="1687880">
                  <a:extLst>
                    <a:ext uri="{9D8B030D-6E8A-4147-A177-3AD203B41FA5}">
                      <a16:colId xmlns:a16="http://schemas.microsoft.com/office/drawing/2014/main" val="2295586496"/>
                    </a:ext>
                  </a:extLst>
                </a:gridCol>
                <a:gridCol w="9601188">
                  <a:extLst>
                    <a:ext uri="{9D8B030D-6E8A-4147-A177-3AD203B41FA5}">
                      <a16:colId xmlns:a16="http://schemas.microsoft.com/office/drawing/2014/main" val="392919330"/>
                    </a:ext>
                  </a:extLst>
                </a:gridCol>
              </a:tblGrid>
              <a:tr h="322705">
                <a:tc>
                  <a:txBody>
                    <a:bodyPr/>
                    <a:lstStyle/>
                    <a:p>
                      <a:pPr algn="ctr" rtl="0" fontAlgn="ctr"/>
                      <a:r>
                        <a:rPr lang="en-US" sz="1700" b="1" i="0" u="none" strike="noStrike">
                          <a:solidFill>
                            <a:srgbClr val="FFFFFF"/>
                          </a:solidFill>
                          <a:effectLst/>
                          <a:highlight>
                            <a:srgbClr val="365F91"/>
                          </a:highlight>
                          <a:latin typeface="Calibri" panose="020F0502020204030204" pitchFamily="34" charset="0"/>
                        </a:rPr>
                        <a:t>Column Name</a:t>
                      </a:r>
                    </a:p>
                  </a:txBody>
                  <a:tcPr marL="8119" marR="8119" marT="8119" marB="0" anchor="ctr">
                    <a:lnL w="12700" cap="flat" cmpd="sng" algn="ctr">
                      <a:solidFill>
                        <a:srgbClr val="4F81BD"/>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365F91"/>
                    </a:solidFill>
                  </a:tcPr>
                </a:tc>
                <a:tc>
                  <a:txBody>
                    <a:bodyPr/>
                    <a:lstStyle/>
                    <a:p>
                      <a:pPr algn="ctr" rtl="0" fontAlgn="ctr"/>
                      <a:r>
                        <a:rPr lang="en-US" sz="1700" b="1" i="0" u="none" strike="noStrike" dirty="0">
                          <a:solidFill>
                            <a:srgbClr val="FFFFFF"/>
                          </a:solidFill>
                          <a:effectLst/>
                          <a:highlight>
                            <a:srgbClr val="365F91"/>
                          </a:highlight>
                          <a:latin typeface="Calibri" panose="020F0502020204030204" pitchFamily="34" charset="0"/>
                        </a:rPr>
                        <a:t>Description</a:t>
                      </a:r>
                    </a:p>
                  </a:txBody>
                  <a:tcPr marL="8119" marR="8119" marT="8119" marB="0" anchor="ctr">
                    <a:lnL w="635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365F91"/>
                    </a:solidFill>
                  </a:tcPr>
                </a:tc>
                <a:extLst>
                  <a:ext uri="{0D108BD9-81ED-4DB2-BD59-A6C34878D82A}">
                    <a16:rowId xmlns:a16="http://schemas.microsoft.com/office/drawing/2014/main" val="1518520085"/>
                  </a:ext>
                </a:extLst>
              </a:tr>
              <a:tr h="322705">
                <a:tc>
                  <a:txBody>
                    <a:bodyPr/>
                    <a:lstStyle/>
                    <a:p>
                      <a:pPr algn="ctr" rtl="0" fontAlgn="ctr"/>
                      <a:r>
                        <a:rPr lang="en-US" sz="1700" b="1" i="0" u="none" strike="noStrike">
                          <a:solidFill>
                            <a:srgbClr val="000000"/>
                          </a:solidFill>
                          <a:effectLst/>
                          <a:highlight>
                            <a:srgbClr val="DBE5F1"/>
                          </a:highlight>
                          <a:latin typeface="Calibri" panose="020F0502020204030204" pitchFamily="34" charset="0"/>
                        </a:rPr>
                        <a:t>DocumentId</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dirty="0">
                          <a:solidFill>
                            <a:srgbClr val="000000"/>
                          </a:solidFill>
                          <a:effectLst/>
                          <a:highlight>
                            <a:srgbClr val="DBE5F1"/>
                          </a:highlight>
                          <a:latin typeface="Calibri" panose="020F0502020204030204" pitchFamily="34" charset="0"/>
                        </a:rPr>
                        <a:t>Unique identifier of the document filing</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272948342"/>
                  </a:ext>
                </a:extLst>
              </a:tr>
              <a:tr h="322705">
                <a:tc>
                  <a:txBody>
                    <a:bodyPr/>
                    <a:lstStyle/>
                    <a:p>
                      <a:pPr algn="ctr" rtl="0" fontAlgn="ctr"/>
                      <a:r>
                        <a:rPr lang="en-US" sz="1700" b="1" i="0" u="none" strike="noStrike">
                          <a:solidFill>
                            <a:srgbClr val="000000"/>
                          </a:solidFill>
                          <a:effectLst/>
                          <a:latin typeface="Calibri" panose="020F0502020204030204" pitchFamily="34" charset="0"/>
                        </a:rPr>
                        <a:t>DocumentDate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rtl="0" fontAlgn="ctr"/>
                      <a:r>
                        <a:rPr lang="en-US" sz="1700" b="0" i="0" u="none" strike="noStrike">
                          <a:solidFill>
                            <a:srgbClr val="000000"/>
                          </a:solidFill>
                          <a:effectLst/>
                          <a:latin typeface="Calibri" panose="020F0502020204030204" pitchFamily="34" charset="0"/>
                        </a:rPr>
                        <a:t>Date the filing became available to the public</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583931369"/>
                  </a:ext>
                </a:extLst>
              </a:tr>
              <a:tr h="322705">
                <a:tc>
                  <a:txBody>
                    <a:bodyPr/>
                    <a:lstStyle/>
                    <a:p>
                      <a:pPr algn="ctr" rtl="0" fontAlgn="ctr"/>
                      <a:r>
                        <a:rPr lang="en-US" sz="1700" b="1" i="0" u="none" strike="noStrike">
                          <a:solidFill>
                            <a:srgbClr val="000000"/>
                          </a:solidFill>
                          <a:effectLst/>
                          <a:highlight>
                            <a:srgbClr val="DBE5F1"/>
                          </a:highlight>
                          <a:latin typeface="Calibri" panose="020F0502020204030204" pitchFamily="34" charset="0"/>
                        </a:rPr>
                        <a:t>Period Date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a:solidFill>
                            <a:srgbClr val="000000"/>
                          </a:solidFill>
                          <a:effectLst/>
                          <a:highlight>
                            <a:srgbClr val="DBE5F1"/>
                          </a:highlight>
                          <a:latin typeface="Calibri" panose="020F0502020204030204" pitchFamily="34" charset="0"/>
                        </a:rPr>
                        <a:t>Date on which an event occurred requiring a filing</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9407995"/>
                  </a:ext>
                </a:extLst>
              </a:tr>
              <a:tr h="322705">
                <a:tc>
                  <a:txBody>
                    <a:bodyPr/>
                    <a:lstStyle/>
                    <a:p>
                      <a:pPr algn="ctr" rtl="0" fontAlgn="ctr"/>
                      <a:r>
                        <a:rPr lang="en-US" sz="1700" b="1" i="0" u="none" strike="noStrike">
                          <a:solidFill>
                            <a:srgbClr val="000000"/>
                          </a:solidFill>
                          <a:effectLst/>
                          <a:latin typeface="Calibri" panose="020F0502020204030204" pitchFamily="34" charset="0"/>
                        </a:rPr>
                        <a:t>Date Processed</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rtl="0" fontAlgn="ctr"/>
                      <a:r>
                        <a:rPr lang="en-US" sz="1700" b="0" i="0" u="none" strike="noStrike">
                          <a:solidFill>
                            <a:srgbClr val="000000"/>
                          </a:solidFill>
                          <a:effectLst/>
                          <a:latin typeface="Calibri" panose="020F0502020204030204" pitchFamily="34" charset="0"/>
                        </a:rPr>
                        <a:t>The date and time of the latest modification to the parsing of the filing</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308243767"/>
                  </a:ext>
                </a:extLst>
              </a:tr>
              <a:tr h="322705">
                <a:tc>
                  <a:txBody>
                    <a:bodyPr/>
                    <a:lstStyle/>
                    <a:p>
                      <a:pPr algn="ctr" rtl="0" fontAlgn="ctr"/>
                      <a:r>
                        <a:rPr lang="en-US" sz="1700" b="1" i="0" u="none" strike="noStrike">
                          <a:solidFill>
                            <a:srgbClr val="000000"/>
                          </a:solidFill>
                          <a:effectLst/>
                          <a:highlight>
                            <a:srgbClr val="DBE5F1"/>
                          </a:highlight>
                          <a:latin typeface="Calibri" panose="020F0502020204030204" pitchFamily="34" charset="0"/>
                        </a:rPr>
                        <a:t>DocumentType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a:solidFill>
                            <a:srgbClr val="000000"/>
                          </a:solidFill>
                          <a:effectLst/>
                          <a:highlight>
                            <a:srgbClr val="DBE5F1"/>
                          </a:highlight>
                          <a:latin typeface="Calibri" panose="020F0502020204030204" pitchFamily="34" charset="0"/>
                        </a:rPr>
                        <a:t>Type of filing (10-K, 10-Q, AR, QR, etc.)</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319792515"/>
                  </a:ext>
                </a:extLst>
              </a:tr>
              <a:tr h="322705">
                <a:tc>
                  <a:txBody>
                    <a:bodyPr/>
                    <a:lstStyle/>
                    <a:p>
                      <a:pPr algn="ctr" rtl="0" fontAlgn="ctr"/>
                      <a:r>
                        <a:rPr lang="en-US" sz="1700" b="1" i="0" u="none" strike="noStrike">
                          <a:solidFill>
                            <a:srgbClr val="000000"/>
                          </a:solidFill>
                          <a:effectLst/>
                          <a:latin typeface="Calibri" panose="020F0502020204030204" pitchFamily="34" charset="0"/>
                        </a:rPr>
                        <a:t>CompanyId</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rtl="0" fontAlgn="ctr"/>
                      <a:r>
                        <a:rPr lang="en-US" sz="1700" b="0" i="0" u="none" strike="noStrike">
                          <a:solidFill>
                            <a:srgbClr val="000000"/>
                          </a:solidFill>
                          <a:effectLst/>
                          <a:latin typeface="Calibri" panose="020F0502020204030204" pitchFamily="34" charset="0"/>
                        </a:rPr>
                        <a:t>The S&amp;P Capital IQ unique entity identifier</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760262327"/>
                  </a:ext>
                </a:extLst>
              </a:tr>
              <a:tr h="322705">
                <a:tc>
                  <a:txBody>
                    <a:bodyPr/>
                    <a:lstStyle/>
                    <a:p>
                      <a:pPr algn="ctr" rtl="0" fontAlgn="ctr"/>
                      <a:r>
                        <a:rPr lang="en-US" sz="1700" b="1" i="0" u="none" strike="noStrike">
                          <a:solidFill>
                            <a:srgbClr val="000000"/>
                          </a:solidFill>
                          <a:effectLst/>
                          <a:highlight>
                            <a:srgbClr val="DBE5F1"/>
                          </a:highlight>
                          <a:latin typeface="Calibri" panose="020F0502020204030204" pitchFamily="34" charset="0"/>
                        </a:rPr>
                        <a:t>Ticker</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a:solidFill>
                            <a:srgbClr val="000000"/>
                          </a:solidFill>
                          <a:effectLst/>
                          <a:highlight>
                            <a:srgbClr val="DBE5F1"/>
                          </a:highlight>
                          <a:latin typeface="Calibri" panose="020F0502020204030204" pitchFamily="34" charset="0"/>
                        </a:rPr>
                        <a:t>Symbol linked to the CompanyId</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693705511"/>
                  </a:ext>
                </a:extLst>
              </a:tr>
              <a:tr h="334231">
                <a:tc>
                  <a:txBody>
                    <a:bodyPr/>
                    <a:lstStyle/>
                    <a:p>
                      <a:pPr algn="ctr" rtl="0" fontAlgn="ctr"/>
                      <a:r>
                        <a:rPr lang="en-US" sz="1700" b="1" i="0" u="none" strike="noStrike">
                          <a:solidFill>
                            <a:srgbClr val="000000"/>
                          </a:solidFill>
                          <a:effectLst/>
                          <a:latin typeface="Aptos Narrow" panose="020B0004020202020204" pitchFamily="34" charset="0"/>
                        </a:rPr>
                        <a:t>CompanyName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rtl="0" fontAlgn="ctr"/>
                      <a:r>
                        <a:rPr lang="en-US" sz="1700" b="0" i="0" u="none" strike="noStrike">
                          <a:solidFill>
                            <a:srgbClr val="000000"/>
                          </a:solidFill>
                          <a:effectLst/>
                          <a:latin typeface="Calibri" panose="020F0502020204030204" pitchFamily="34" charset="0"/>
                        </a:rPr>
                        <a:t>Name of the company</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1996186573"/>
                  </a:ext>
                </a:extLst>
              </a:tr>
              <a:tr h="334231">
                <a:tc>
                  <a:txBody>
                    <a:bodyPr/>
                    <a:lstStyle/>
                    <a:p>
                      <a:pPr algn="ctr" rtl="0" fontAlgn="ctr"/>
                      <a:r>
                        <a:rPr lang="en-US" sz="1700" b="1" i="0" u="none" strike="noStrike">
                          <a:solidFill>
                            <a:srgbClr val="000000"/>
                          </a:solidFill>
                          <a:effectLst/>
                          <a:highlight>
                            <a:srgbClr val="DBE5F1"/>
                          </a:highlight>
                          <a:latin typeface="Aptos Narrow" panose="020B0004020202020204" pitchFamily="34" charset="0"/>
                        </a:rPr>
                        <a:t>Heading</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a:solidFill>
                            <a:srgbClr val="000000"/>
                          </a:solidFill>
                          <a:effectLst/>
                          <a:highlight>
                            <a:srgbClr val="DBE5F1"/>
                          </a:highlight>
                          <a:latin typeface="Calibri" panose="020F0502020204030204" pitchFamily="34" charset="0"/>
                        </a:rPr>
                        <a:t>Document section that a Sentence is extracted from</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3109175329"/>
                  </a:ext>
                </a:extLst>
              </a:tr>
              <a:tr h="334231">
                <a:tc>
                  <a:txBody>
                    <a:bodyPr/>
                    <a:lstStyle/>
                    <a:p>
                      <a:pPr algn="ctr" rtl="0" fontAlgn="ctr"/>
                      <a:r>
                        <a:rPr lang="en-US" sz="1700" b="1" i="0" u="none" strike="noStrike">
                          <a:solidFill>
                            <a:srgbClr val="000000"/>
                          </a:solidFill>
                          <a:effectLst/>
                          <a:latin typeface="Aptos Narrow" panose="020B0004020202020204" pitchFamily="34" charset="0"/>
                        </a:rPr>
                        <a:t>Compustat_Code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rtl="0" fontAlgn="ctr"/>
                      <a:r>
                        <a:rPr lang="en-US" sz="1700" b="0" i="0" u="none" strike="noStrike">
                          <a:solidFill>
                            <a:srgbClr val="000000"/>
                          </a:solidFill>
                          <a:effectLst/>
                          <a:latin typeface="Calibri" panose="020F0502020204030204" pitchFamily="34" charset="0"/>
                        </a:rPr>
                        <a:t>Compustat_Item_Code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56894611"/>
                  </a:ext>
                </a:extLst>
              </a:tr>
              <a:tr h="334231">
                <a:tc>
                  <a:txBody>
                    <a:bodyPr/>
                    <a:lstStyle/>
                    <a:p>
                      <a:pPr algn="ctr" rtl="0" fontAlgn="ctr"/>
                      <a:r>
                        <a:rPr lang="en-US" sz="1700" b="1" i="0" u="none" strike="noStrike">
                          <a:solidFill>
                            <a:srgbClr val="000000"/>
                          </a:solidFill>
                          <a:effectLst/>
                          <a:highlight>
                            <a:srgbClr val="DBE5F1"/>
                          </a:highlight>
                          <a:latin typeface="Aptos Narrow" panose="020B0004020202020204" pitchFamily="34" charset="0"/>
                        </a:rPr>
                        <a:t>Parent Topic</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a:solidFill>
                            <a:srgbClr val="000000"/>
                          </a:solidFill>
                          <a:effectLst/>
                          <a:highlight>
                            <a:srgbClr val="DBE5F1"/>
                          </a:highlight>
                          <a:latin typeface="Calibri" panose="020F0502020204030204" pitchFamily="34" charset="0"/>
                        </a:rPr>
                        <a:t>Data item name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3965946869"/>
                  </a:ext>
                </a:extLst>
              </a:tr>
              <a:tr h="334231">
                <a:tc>
                  <a:txBody>
                    <a:bodyPr/>
                    <a:lstStyle/>
                    <a:p>
                      <a:pPr algn="ctr" rtl="0" fontAlgn="ctr"/>
                      <a:r>
                        <a:rPr lang="en-US" sz="1700" b="1" i="0" u="none" strike="noStrike">
                          <a:solidFill>
                            <a:srgbClr val="000000"/>
                          </a:solidFill>
                          <a:effectLst/>
                          <a:latin typeface="Aptos Narrow" panose="020B0004020202020204" pitchFamily="34" charset="0"/>
                        </a:rPr>
                        <a:t>Sub-Topic</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rtl="0" fontAlgn="ctr"/>
                      <a:r>
                        <a:rPr lang="en-US" sz="1700" b="0" i="0" u="none" strike="noStrike">
                          <a:solidFill>
                            <a:srgbClr val="000000"/>
                          </a:solidFill>
                          <a:effectLst/>
                          <a:latin typeface="Calibri" panose="020F0502020204030204" pitchFamily="34" charset="0"/>
                        </a:rPr>
                        <a:t>Categorization of Parent Topic based on the descriptions of results/actions around the Parent Topic. </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744283549"/>
                  </a:ext>
                </a:extLst>
              </a:tr>
              <a:tr h="334231">
                <a:tc>
                  <a:txBody>
                    <a:bodyPr/>
                    <a:lstStyle/>
                    <a:p>
                      <a:pPr algn="ctr" rtl="0" fontAlgn="ctr"/>
                      <a:r>
                        <a:rPr lang="en-US" sz="1700" b="1" i="0" u="none" strike="noStrike">
                          <a:solidFill>
                            <a:srgbClr val="000000"/>
                          </a:solidFill>
                          <a:effectLst/>
                          <a:highlight>
                            <a:srgbClr val="DBE5F1"/>
                          </a:highlight>
                          <a:latin typeface="Aptos Narrow" panose="020B0004020202020204" pitchFamily="34" charset="0"/>
                        </a:rPr>
                        <a:t>Term Polarity</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a:solidFill>
                            <a:srgbClr val="000000"/>
                          </a:solidFill>
                          <a:effectLst/>
                          <a:highlight>
                            <a:srgbClr val="DBE5F1"/>
                          </a:highlight>
                          <a:latin typeface="Calibri" panose="020F0502020204030204" pitchFamily="34" charset="0"/>
                        </a:rPr>
                        <a:t>Sentiment of topic being extracted (Positive, Neutral, or Negative)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3125262165"/>
                  </a:ext>
                </a:extLst>
              </a:tr>
              <a:tr h="334231">
                <a:tc>
                  <a:txBody>
                    <a:bodyPr/>
                    <a:lstStyle/>
                    <a:p>
                      <a:pPr algn="ctr" rtl="0" fontAlgn="ctr"/>
                      <a:r>
                        <a:rPr lang="en-US" sz="1700" b="1" i="0" u="none" strike="noStrike">
                          <a:solidFill>
                            <a:srgbClr val="000000"/>
                          </a:solidFill>
                          <a:effectLst/>
                          <a:latin typeface="Aptos Narrow" panose="020B0004020202020204" pitchFamily="34" charset="0"/>
                        </a:rPr>
                        <a:t>Reason</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rtl="0" fontAlgn="ctr"/>
                      <a:r>
                        <a:rPr lang="en-US" sz="1700" b="0" i="0" u="none" strike="noStrike">
                          <a:solidFill>
                            <a:srgbClr val="000000"/>
                          </a:solidFill>
                          <a:effectLst/>
                          <a:latin typeface="Calibri" panose="020F0502020204030204" pitchFamily="34" charset="0"/>
                        </a:rPr>
                        <a:t>Subject identified as the impact of Sub-Topic</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833530930"/>
                  </a:ext>
                </a:extLst>
              </a:tr>
              <a:tr h="334231">
                <a:tc>
                  <a:txBody>
                    <a:bodyPr/>
                    <a:lstStyle/>
                    <a:p>
                      <a:pPr algn="ctr" rtl="0" fontAlgn="ctr"/>
                      <a:r>
                        <a:rPr lang="en-US" sz="1700" b="1" i="0" u="none" strike="noStrike">
                          <a:solidFill>
                            <a:srgbClr val="000000"/>
                          </a:solidFill>
                          <a:effectLst/>
                          <a:highlight>
                            <a:srgbClr val="DBE5F1"/>
                          </a:highlight>
                          <a:latin typeface="Aptos Narrow" panose="020B0004020202020204" pitchFamily="34" charset="0"/>
                        </a:rPr>
                        <a:t>Reason Polarity</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a:solidFill>
                            <a:srgbClr val="000000"/>
                          </a:solidFill>
                          <a:effectLst/>
                          <a:highlight>
                            <a:srgbClr val="DBE5F1"/>
                          </a:highlight>
                          <a:latin typeface="Calibri" panose="020F0502020204030204" pitchFamily="34" charset="0"/>
                        </a:rPr>
                        <a:t>Sentiment of reason being extracted (Positive, Neutral, or Negative)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420033745"/>
                  </a:ext>
                </a:extLst>
              </a:tr>
              <a:tr h="334231">
                <a:tc>
                  <a:txBody>
                    <a:bodyPr/>
                    <a:lstStyle/>
                    <a:p>
                      <a:pPr algn="ctr" rtl="0" fontAlgn="ctr"/>
                      <a:r>
                        <a:rPr lang="en-US" sz="1700" b="1" i="0" u="none" strike="noStrike">
                          <a:solidFill>
                            <a:srgbClr val="000000"/>
                          </a:solidFill>
                          <a:effectLst/>
                          <a:latin typeface="Aptos Narrow" panose="020B0004020202020204" pitchFamily="34" charset="0"/>
                        </a:rPr>
                        <a:t>SentenceID</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rtl="0" fontAlgn="ctr"/>
                      <a:r>
                        <a:rPr lang="en-US" sz="1700" b="0" i="0" u="none" strike="noStrike">
                          <a:solidFill>
                            <a:srgbClr val="000000"/>
                          </a:solidFill>
                          <a:effectLst/>
                          <a:latin typeface="Calibri" panose="020F0502020204030204" pitchFamily="34" charset="0"/>
                        </a:rPr>
                        <a:t>Unique identifier of sentence within each document</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4060924521"/>
                  </a:ext>
                </a:extLst>
              </a:tr>
              <a:tr h="322705">
                <a:tc>
                  <a:txBody>
                    <a:bodyPr/>
                    <a:lstStyle/>
                    <a:p>
                      <a:pPr algn="ctr" rtl="0" fontAlgn="ctr"/>
                      <a:r>
                        <a:rPr lang="en-US" sz="1700" b="1" i="0" u="none" strike="noStrike">
                          <a:solidFill>
                            <a:srgbClr val="000000"/>
                          </a:solidFill>
                          <a:effectLst/>
                          <a:highlight>
                            <a:srgbClr val="DBE5F1"/>
                          </a:highlight>
                          <a:latin typeface="Aptos Narrow" panose="020B0004020202020204" pitchFamily="34" charset="0"/>
                        </a:rPr>
                        <a:t>Sentence</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rtl="0" fontAlgn="ctr"/>
                      <a:r>
                        <a:rPr lang="en-US" sz="1700" b="0" i="0" u="none" strike="noStrike" dirty="0">
                          <a:solidFill>
                            <a:srgbClr val="000000"/>
                          </a:solidFill>
                          <a:effectLst/>
                          <a:highlight>
                            <a:srgbClr val="DBE5F1"/>
                          </a:highlight>
                          <a:latin typeface="Calibri" panose="020F0502020204030204" pitchFamily="34" charset="0"/>
                        </a:rPr>
                        <a:t>Text extracted around the identified topic</a:t>
                      </a:r>
                    </a:p>
                  </a:txBody>
                  <a:tcPr marL="8119" marR="8119" marT="8119"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3823744047"/>
                  </a:ext>
                </a:extLst>
              </a:tr>
            </a:tbl>
          </a:graphicData>
        </a:graphic>
      </p:graphicFrame>
      <p:sp>
        <p:nvSpPr>
          <p:cNvPr id="3" name="Footer Placeholder 4">
            <a:extLst>
              <a:ext uri="{FF2B5EF4-FFF2-40B4-BE49-F238E27FC236}">
                <a16:creationId xmlns:a16="http://schemas.microsoft.com/office/drawing/2014/main" id="{BBF0BE37-3F10-FC11-316F-C68A8E68F6C1}"/>
              </a:ext>
            </a:extLst>
          </p:cNvPr>
          <p:cNvSpPr txBox="1">
            <a:spLocks/>
          </p:cNvSpPr>
          <p:nvPr/>
        </p:nvSpPr>
        <p:spPr>
          <a:xfrm>
            <a:off x="4038600" y="6637605"/>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dirty="0">
                <a:solidFill>
                  <a:srgbClr val="000000">
                    <a:lumMod val="50000"/>
                    <a:lumOff val="50000"/>
                  </a:srgbClr>
                </a:solidFill>
                <a:latin typeface="Calibri" panose="020F0502020204030204"/>
              </a:rPr>
              <a:t>CA Proprietary &amp; Confidential </a:t>
            </a:r>
          </a:p>
        </p:txBody>
      </p:sp>
    </p:spTree>
    <p:extLst>
      <p:ext uri="{BB962C8B-B14F-4D97-AF65-F5344CB8AC3E}">
        <p14:creationId xmlns:p14="http://schemas.microsoft.com/office/powerpoint/2010/main" val="3583046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9A0F3A-93A4-4048-AC57-8D92F8E1529A}"/>
              </a:ext>
            </a:extLst>
          </p:cNvPr>
          <p:cNvSpPr>
            <a:spLocks noGrp="1"/>
          </p:cNvSpPr>
          <p:nvPr>
            <p:ph type="sldNum" sz="quarter" idx="4"/>
          </p:nvPr>
        </p:nvSpPr>
        <p:spPr>
          <a:xfrm>
            <a:off x="11810344" y="6645296"/>
            <a:ext cx="431800" cy="23339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1E36EC0-7ED5-46FA-B922-80C142C1EA82}" type="slidenum">
              <a:rPr kumimoji="0" lang="en-IN" sz="800" b="0" i="0" u="none" strike="noStrike" kern="1200" cap="none" spc="0" normalizeH="0" baseline="0" noProof="0" smtClean="0">
                <a:ln>
                  <a:noFill/>
                </a:ln>
                <a:solidFill>
                  <a:srgbClr val="3F2A6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IN" sz="800" b="0" i="0" u="none" strike="noStrike" kern="1200" cap="none" spc="0" normalizeH="0" baseline="0" noProof="0" dirty="0">
              <a:ln>
                <a:noFill/>
              </a:ln>
              <a:solidFill>
                <a:srgbClr val="3F2A68"/>
              </a:solidFill>
              <a:effectLst/>
              <a:uLnTx/>
              <a:uFillTx/>
              <a:latin typeface="Arial" panose="020B0604020202020204" pitchFamily="34" charset="0"/>
              <a:ea typeface="+mn-ea"/>
              <a:cs typeface="Arial" panose="020B0604020202020204" pitchFamily="34" charset="0"/>
            </a:endParaRPr>
          </a:p>
        </p:txBody>
      </p:sp>
      <p:sp>
        <p:nvSpPr>
          <p:cNvPr id="6" name="Title 2">
            <a:extLst>
              <a:ext uri="{FF2B5EF4-FFF2-40B4-BE49-F238E27FC236}">
                <a16:creationId xmlns:a16="http://schemas.microsoft.com/office/drawing/2014/main" id="{DE39816E-5507-C12F-28AE-6AA3D4CBF67F}"/>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1629D"/>
                </a:solidFill>
                <a:effectLst/>
                <a:uLnTx/>
                <a:uFillTx/>
                <a:latin typeface="Calibri Light" panose="020F0302020204030204"/>
                <a:ea typeface="+mj-ea"/>
                <a:cs typeface="Arial" panose="020B0604020202020204" pitchFamily="34" charset="0"/>
              </a:rPr>
              <a:t>CompuText: List of Parent Topics</a:t>
            </a:r>
          </a:p>
        </p:txBody>
      </p:sp>
      <p:graphicFrame>
        <p:nvGraphicFramePr>
          <p:cNvPr id="2" name="Table 1">
            <a:extLst>
              <a:ext uri="{FF2B5EF4-FFF2-40B4-BE49-F238E27FC236}">
                <a16:creationId xmlns:a16="http://schemas.microsoft.com/office/drawing/2014/main" id="{22E9F79D-369A-F832-3C2C-869943E660B2}"/>
              </a:ext>
            </a:extLst>
          </p:cNvPr>
          <p:cNvGraphicFramePr>
            <a:graphicFrameLocks noGrp="1"/>
          </p:cNvGraphicFramePr>
          <p:nvPr>
            <p:extLst>
              <p:ext uri="{D42A27DB-BD31-4B8C-83A1-F6EECF244321}">
                <p14:modId xmlns:p14="http://schemas.microsoft.com/office/powerpoint/2010/main" val="2819535810"/>
              </p:ext>
            </p:extLst>
          </p:nvPr>
        </p:nvGraphicFramePr>
        <p:xfrm>
          <a:off x="190500" y="752894"/>
          <a:ext cx="5578756" cy="4252795"/>
        </p:xfrm>
        <a:graphic>
          <a:graphicData uri="http://schemas.openxmlformats.org/drawingml/2006/table">
            <a:tbl>
              <a:tblPr firstRow="1" firstCol="1" bandRow="1"/>
              <a:tblGrid>
                <a:gridCol w="1881804">
                  <a:extLst>
                    <a:ext uri="{9D8B030D-6E8A-4147-A177-3AD203B41FA5}">
                      <a16:colId xmlns:a16="http://schemas.microsoft.com/office/drawing/2014/main" val="2295586496"/>
                    </a:ext>
                  </a:extLst>
                </a:gridCol>
                <a:gridCol w="3696952">
                  <a:extLst>
                    <a:ext uri="{9D8B030D-6E8A-4147-A177-3AD203B41FA5}">
                      <a16:colId xmlns:a16="http://schemas.microsoft.com/office/drawing/2014/main" val="392919330"/>
                    </a:ext>
                  </a:extLst>
                </a:gridCol>
              </a:tblGrid>
              <a:tr h="322705">
                <a:tc>
                  <a:txBody>
                    <a:bodyPr/>
                    <a:lstStyle/>
                    <a:p>
                      <a:pPr algn="ctr" rtl="0" fontAlgn="ctr"/>
                      <a:r>
                        <a:rPr lang="en-US" sz="2000" b="1" i="0" u="none" strike="noStrike" dirty="0" err="1">
                          <a:solidFill>
                            <a:srgbClr val="FFFFFF"/>
                          </a:solidFill>
                          <a:effectLst/>
                          <a:highlight>
                            <a:srgbClr val="365F91"/>
                          </a:highlight>
                          <a:latin typeface="Calibri" panose="020F0502020204030204" pitchFamily="34" charset="0"/>
                        </a:rPr>
                        <a:t>Compustat_Code</a:t>
                      </a:r>
                      <a:endParaRPr lang="en-US" sz="2000" b="1" i="0" u="none" strike="noStrike" dirty="0">
                        <a:solidFill>
                          <a:srgbClr val="FFFFFF"/>
                        </a:solidFill>
                        <a:effectLst/>
                        <a:highlight>
                          <a:srgbClr val="365F91"/>
                        </a:highlight>
                        <a:latin typeface="Calibri" panose="020F0502020204030204" pitchFamily="34" charset="0"/>
                      </a:endParaRPr>
                    </a:p>
                  </a:txBody>
                  <a:tcPr marL="8119" marR="8119" marT="8119" marB="0" anchor="ctr">
                    <a:lnL w="12700" cap="flat" cmpd="sng" algn="ctr">
                      <a:solidFill>
                        <a:srgbClr val="4F81BD"/>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365F91"/>
                    </a:solidFill>
                  </a:tcPr>
                </a:tc>
                <a:tc>
                  <a:txBody>
                    <a:bodyPr/>
                    <a:lstStyle/>
                    <a:p>
                      <a:pPr algn="ctr" rtl="0" fontAlgn="ctr"/>
                      <a:r>
                        <a:rPr lang="en-US" sz="2000" b="1" i="0" u="none" strike="noStrike" dirty="0">
                          <a:solidFill>
                            <a:srgbClr val="FFFFFF"/>
                          </a:solidFill>
                          <a:effectLst/>
                          <a:highlight>
                            <a:srgbClr val="365F91"/>
                          </a:highlight>
                          <a:latin typeface="Calibri" panose="020F0502020204030204" pitchFamily="34" charset="0"/>
                        </a:rPr>
                        <a:t>Parent Topic</a:t>
                      </a:r>
                    </a:p>
                  </a:txBody>
                  <a:tcPr marL="8119" marR="8119" marT="8119" marB="0" anchor="ctr">
                    <a:lnL w="635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365F91"/>
                    </a:solidFill>
                  </a:tcPr>
                </a:tc>
                <a:extLst>
                  <a:ext uri="{0D108BD9-81ED-4DB2-BD59-A6C34878D82A}">
                    <a16:rowId xmlns:a16="http://schemas.microsoft.com/office/drawing/2014/main" val="1518520085"/>
                  </a:ext>
                </a:extLst>
              </a:tr>
              <a:tr h="322705">
                <a:tc>
                  <a:txBody>
                    <a:bodyPr/>
                    <a:lstStyle/>
                    <a:p>
                      <a:pPr algn="ctr" fontAlgn="ctr"/>
                      <a:r>
                        <a:rPr lang="en-US" sz="2000" b="0" i="0" u="none" strike="noStrike" dirty="0">
                          <a:solidFill>
                            <a:schemeClr val="accent4"/>
                          </a:solidFill>
                          <a:effectLst/>
                          <a:latin typeface="+mn-lt"/>
                        </a:rPr>
                        <a:t>AP</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a:solidFill>
                            <a:schemeClr val="accent4"/>
                          </a:solidFill>
                          <a:effectLst/>
                          <a:latin typeface="+mn-lt"/>
                        </a:rPr>
                        <a:t>Accounts Payable</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272948342"/>
                  </a:ext>
                </a:extLst>
              </a:tr>
              <a:tr h="322705">
                <a:tc>
                  <a:txBody>
                    <a:bodyPr/>
                    <a:lstStyle/>
                    <a:p>
                      <a:pPr algn="ctr" fontAlgn="ctr"/>
                      <a:r>
                        <a:rPr lang="en-US" sz="2000" b="0" i="0" u="none" strike="noStrike" dirty="0">
                          <a:solidFill>
                            <a:schemeClr val="accent4"/>
                          </a:solidFill>
                          <a:effectLst/>
                          <a:latin typeface="+mn-lt"/>
                        </a:rPr>
                        <a:t>ARC</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dirty="0">
                          <a:solidFill>
                            <a:schemeClr val="accent4"/>
                          </a:solidFill>
                          <a:effectLst/>
                          <a:latin typeface="+mn-lt"/>
                        </a:rPr>
                        <a:t>Accounts Receivable</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583931369"/>
                  </a:ext>
                </a:extLst>
              </a:tr>
              <a:tr h="322705">
                <a:tc>
                  <a:txBody>
                    <a:bodyPr/>
                    <a:lstStyle/>
                    <a:p>
                      <a:pPr algn="ctr" fontAlgn="ctr"/>
                      <a:r>
                        <a:rPr lang="en-US" sz="2000" b="0" i="0" u="none" strike="noStrike" dirty="0">
                          <a:solidFill>
                            <a:schemeClr val="accent4"/>
                          </a:solidFill>
                          <a:effectLst/>
                          <a:latin typeface="+mn-lt"/>
                        </a:rPr>
                        <a:t>OB</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dirty="0">
                          <a:solidFill>
                            <a:schemeClr val="accent4"/>
                          </a:solidFill>
                          <a:effectLst/>
                          <a:latin typeface="+mn-lt"/>
                        </a:rPr>
                        <a:t>Backlog</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9407995"/>
                  </a:ext>
                </a:extLst>
              </a:tr>
              <a:tr h="322705">
                <a:tc>
                  <a:txBody>
                    <a:bodyPr/>
                    <a:lstStyle/>
                    <a:p>
                      <a:pPr algn="ctr" fontAlgn="ctr"/>
                      <a:r>
                        <a:rPr lang="en-US" sz="2000" b="0" i="0" u="none" strike="noStrike" dirty="0">
                          <a:solidFill>
                            <a:schemeClr val="accent4"/>
                          </a:solidFill>
                          <a:effectLst/>
                          <a:latin typeface="+mn-lt"/>
                        </a:rPr>
                        <a:t>CAPX</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a:solidFill>
                            <a:schemeClr val="accent4"/>
                          </a:solidFill>
                          <a:effectLst/>
                          <a:latin typeface="+mn-lt"/>
                        </a:rPr>
                        <a:t>Capital Expenditures</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308243767"/>
                  </a:ext>
                </a:extLst>
              </a:tr>
              <a:tr h="322705">
                <a:tc>
                  <a:txBody>
                    <a:bodyPr/>
                    <a:lstStyle/>
                    <a:p>
                      <a:pPr algn="ctr" fontAlgn="ctr"/>
                      <a:r>
                        <a:rPr lang="en-US" sz="2000" b="0" i="0" u="none" strike="noStrike" dirty="0">
                          <a:solidFill>
                            <a:schemeClr val="accent4"/>
                          </a:solidFill>
                          <a:effectLst/>
                          <a:latin typeface="+mn-lt"/>
                        </a:rPr>
                        <a:t>CH</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a:solidFill>
                            <a:schemeClr val="accent4"/>
                          </a:solidFill>
                          <a:effectLst/>
                          <a:latin typeface="+mn-lt"/>
                        </a:rPr>
                        <a:t>Cash</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319792515"/>
                  </a:ext>
                </a:extLst>
              </a:tr>
              <a:tr h="322705">
                <a:tc>
                  <a:txBody>
                    <a:bodyPr/>
                    <a:lstStyle/>
                    <a:p>
                      <a:pPr algn="ctr" fontAlgn="ctr"/>
                      <a:r>
                        <a:rPr lang="en-US" sz="2000" b="0" i="0" u="none" strike="noStrike" dirty="0">
                          <a:solidFill>
                            <a:schemeClr val="accent4"/>
                          </a:solidFill>
                          <a:effectLst/>
                          <a:latin typeface="+mn-lt"/>
                        </a:rPr>
                        <a:t>CLT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dirty="0">
                          <a:solidFill>
                            <a:schemeClr val="accent4"/>
                          </a:solidFill>
                          <a:effectLst/>
                          <a:latin typeface="+mn-lt"/>
                        </a:rPr>
                        <a:t>Contingent Liability</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760262327"/>
                  </a:ext>
                </a:extLst>
              </a:tr>
              <a:tr h="322705">
                <a:tc>
                  <a:txBody>
                    <a:bodyPr/>
                    <a:lstStyle/>
                    <a:p>
                      <a:pPr algn="ctr" fontAlgn="ctr"/>
                      <a:r>
                        <a:rPr lang="en-US" sz="2000" b="0" i="0" u="none" strike="noStrike">
                          <a:solidFill>
                            <a:schemeClr val="accent4"/>
                          </a:solidFill>
                          <a:effectLst/>
                          <a:latin typeface="+mn-lt"/>
                        </a:rPr>
                        <a:t>COGS</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dirty="0">
                          <a:solidFill>
                            <a:schemeClr val="accent4"/>
                          </a:solidFill>
                          <a:effectLst/>
                          <a:latin typeface="+mn-lt"/>
                        </a:rPr>
                        <a:t>Cost of Goods Sold</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693705511"/>
                  </a:ext>
                </a:extLst>
              </a:tr>
              <a:tr h="334231">
                <a:tc>
                  <a:txBody>
                    <a:bodyPr/>
                    <a:lstStyle/>
                    <a:p>
                      <a:pPr algn="ctr" fontAlgn="ctr"/>
                      <a:r>
                        <a:rPr lang="en-US" sz="2000" b="0" i="0" u="none" strike="noStrike" dirty="0">
                          <a:solidFill>
                            <a:schemeClr val="accent4"/>
                          </a:solidFill>
                          <a:effectLst/>
                          <a:latin typeface="+mn-lt"/>
                        </a:rPr>
                        <a:t>DLTT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dirty="0">
                          <a:solidFill>
                            <a:schemeClr val="accent4"/>
                          </a:solidFill>
                          <a:effectLst/>
                          <a:latin typeface="+mn-lt"/>
                        </a:rPr>
                        <a:t>Debt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1996186573"/>
                  </a:ext>
                </a:extLst>
              </a:tr>
              <a:tr h="334231">
                <a:tc>
                  <a:txBody>
                    <a:bodyPr/>
                    <a:lstStyle/>
                    <a:p>
                      <a:pPr algn="ctr" fontAlgn="ctr"/>
                      <a:endParaRPr lang="en-US" sz="2000" b="0" i="0" u="none" strike="noStrike">
                        <a:solidFill>
                          <a:schemeClr val="accent4"/>
                        </a:solidFill>
                        <a:effectLst/>
                        <a:latin typeface="+mn-lt"/>
                      </a:endParaRP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dirty="0">
                          <a:solidFill>
                            <a:schemeClr val="accent4"/>
                          </a:solidFill>
                          <a:effectLst/>
                          <a:latin typeface="+mn-lt"/>
                        </a:rPr>
                        <a:t>Environment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3109175329"/>
                  </a:ext>
                </a:extLst>
              </a:tr>
              <a:tr h="334231">
                <a:tc>
                  <a:txBody>
                    <a:bodyPr/>
                    <a:lstStyle/>
                    <a:p>
                      <a:pPr algn="ctr" fontAlgn="ctr"/>
                      <a:endParaRPr lang="en-US" sz="2000" b="0" i="0" u="none" strike="noStrike">
                        <a:solidFill>
                          <a:schemeClr val="accent4"/>
                        </a:solidFill>
                        <a:effectLst/>
                        <a:latin typeface="+mn-lt"/>
                      </a:endParaRP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dirty="0">
                          <a:solidFill>
                            <a:schemeClr val="accent4"/>
                          </a:solidFill>
                          <a:effectLst/>
                          <a:latin typeface="+mn-lt"/>
                        </a:rPr>
                        <a:t>Free Cash Flow</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56894611"/>
                  </a:ext>
                </a:extLst>
              </a:tr>
              <a:tr h="334231">
                <a:tc>
                  <a:txBody>
                    <a:bodyPr/>
                    <a:lstStyle/>
                    <a:p>
                      <a:pPr algn="ctr" fontAlgn="ctr"/>
                      <a:endParaRPr lang="en-US" sz="2000" b="0" i="0" u="none" strike="noStrike">
                        <a:solidFill>
                          <a:schemeClr val="accent4"/>
                        </a:solidFill>
                        <a:effectLst/>
                        <a:latin typeface="+mn-lt"/>
                      </a:endParaRP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dirty="0">
                          <a:solidFill>
                            <a:schemeClr val="accent4"/>
                          </a:solidFill>
                          <a:effectLst/>
                          <a:latin typeface="+mn-lt"/>
                        </a:rPr>
                        <a:t>Going Concern</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3965946869"/>
                  </a:ext>
                </a:extLst>
              </a:tr>
              <a:tr h="334231">
                <a:tc>
                  <a:txBody>
                    <a:bodyPr/>
                    <a:lstStyle/>
                    <a:p>
                      <a:pPr algn="ctr" fontAlgn="ctr"/>
                      <a:r>
                        <a:rPr lang="en-US" sz="2000" b="0" i="0" u="none" strike="noStrike">
                          <a:solidFill>
                            <a:schemeClr val="accent4"/>
                          </a:solidFill>
                          <a:effectLst/>
                          <a:latin typeface="+mn-lt"/>
                        </a:rPr>
                        <a:t>INTAN</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dirty="0">
                          <a:solidFill>
                            <a:schemeClr val="accent4"/>
                          </a:solidFill>
                          <a:effectLst/>
                          <a:latin typeface="+mn-lt"/>
                        </a:rPr>
                        <a:t>Intangibles</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744283549"/>
                  </a:ext>
                </a:extLst>
              </a:tr>
            </a:tbl>
          </a:graphicData>
        </a:graphic>
      </p:graphicFrame>
      <p:graphicFrame>
        <p:nvGraphicFramePr>
          <p:cNvPr id="3" name="Table 2">
            <a:extLst>
              <a:ext uri="{FF2B5EF4-FFF2-40B4-BE49-F238E27FC236}">
                <a16:creationId xmlns:a16="http://schemas.microsoft.com/office/drawing/2014/main" id="{6B27C10C-5B24-95EC-ECDE-DD2458F4902A}"/>
              </a:ext>
            </a:extLst>
          </p:cNvPr>
          <p:cNvGraphicFramePr>
            <a:graphicFrameLocks noGrp="1"/>
          </p:cNvGraphicFramePr>
          <p:nvPr>
            <p:extLst>
              <p:ext uri="{D42A27DB-BD31-4B8C-83A1-F6EECF244321}">
                <p14:modId xmlns:p14="http://schemas.microsoft.com/office/powerpoint/2010/main" val="1760777541"/>
              </p:ext>
            </p:extLst>
          </p:nvPr>
        </p:nvGraphicFramePr>
        <p:xfrm>
          <a:off x="6096000" y="755170"/>
          <a:ext cx="5578756" cy="3918564"/>
        </p:xfrm>
        <a:graphic>
          <a:graphicData uri="http://schemas.openxmlformats.org/drawingml/2006/table">
            <a:tbl>
              <a:tblPr firstRow="1" firstCol="1" bandRow="1"/>
              <a:tblGrid>
                <a:gridCol w="1881804">
                  <a:extLst>
                    <a:ext uri="{9D8B030D-6E8A-4147-A177-3AD203B41FA5}">
                      <a16:colId xmlns:a16="http://schemas.microsoft.com/office/drawing/2014/main" val="2295586496"/>
                    </a:ext>
                  </a:extLst>
                </a:gridCol>
                <a:gridCol w="3696952">
                  <a:extLst>
                    <a:ext uri="{9D8B030D-6E8A-4147-A177-3AD203B41FA5}">
                      <a16:colId xmlns:a16="http://schemas.microsoft.com/office/drawing/2014/main" val="392919330"/>
                    </a:ext>
                  </a:extLst>
                </a:gridCol>
              </a:tblGrid>
              <a:tr h="322705">
                <a:tc>
                  <a:txBody>
                    <a:bodyPr/>
                    <a:lstStyle/>
                    <a:p>
                      <a:pPr algn="ctr" rtl="0" fontAlgn="ctr"/>
                      <a:r>
                        <a:rPr lang="en-US" sz="2000" b="1" i="0" u="none" strike="noStrike" dirty="0" err="1">
                          <a:solidFill>
                            <a:srgbClr val="FFFFFF"/>
                          </a:solidFill>
                          <a:effectLst/>
                          <a:highlight>
                            <a:srgbClr val="365F91"/>
                          </a:highlight>
                          <a:latin typeface="Calibri" panose="020F0502020204030204" pitchFamily="34" charset="0"/>
                        </a:rPr>
                        <a:t>Compustat_Code</a:t>
                      </a:r>
                      <a:endParaRPr lang="en-US" sz="2000" b="1" i="0" u="none" strike="noStrike" dirty="0">
                        <a:solidFill>
                          <a:srgbClr val="FFFFFF"/>
                        </a:solidFill>
                        <a:effectLst/>
                        <a:highlight>
                          <a:srgbClr val="365F91"/>
                        </a:highlight>
                        <a:latin typeface="Calibri" panose="020F0502020204030204" pitchFamily="34" charset="0"/>
                      </a:endParaRPr>
                    </a:p>
                  </a:txBody>
                  <a:tcPr marL="8119" marR="8119" marT="8119" marB="0" anchor="ctr">
                    <a:lnL w="12700" cap="flat" cmpd="sng" algn="ctr">
                      <a:solidFill>
                        <a:srgbClr val="4F81BD"/>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365F91"/>
                    </a:solidFill>
                  </a:tcPr>
                </a:tc>
                <a:tc>
                  <a:txBody>
                    <a:bodyPr/>
                    <a:lstStyle/>
                    <a:p>
                      <a:pPr algn="ctr" rtl="0" fontAlgn="ctr"/>
                      <a:r>
                        <a:rPr lang="en-US" sz="2000" b="1" i="0" u="none" strike="noStrike" dirty="0">
                          <a:solidFill>
                            <a:srgbClr val="FFFFFF"/>
                          </a:solidFill>
                          <a:effectLst/>
                          <a:highlight>
                            <a:srgbClr val="365F91"/>
                          </a:highlight>
                          <a:latin typeface="Calibri" panose="020F0502020204030204" pitchFamily="34" charset="0"/>
                        </a:rPr>
                        <a:t>Parent Topic</a:t>
                      </a:r>
                    </a:p>
                  </a:txBody>
                  <a:tcPr marL="8119" marR="8119" marT="8119" marB="0" anchor="ctr">
                    <a:lnL w="6350" cap="flat" cmpd="sng" algn="ctr">
                      <a:solidFill>
                        <a:srgbClr val="000000"/>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365F91"/>
                    </a:solidFill>
                  </a:tcPr>
                </a:tc>
                <a:extLst>
                  <a:ext uri="{0D108BD9-81ED-4DB2-BD59-A6C34878D82A}">
                    <a16:rowId xmlns:a16="http://schemas.microsoft.com/office/drawing/2014/main" val="1518520085"/>
                  </a:ext>
                </a:extLst>
              </a:tr>
              <a:tr h="322705">
                <a:tc>
                  <a:txBody>
                    <a:bodyPr/>
                    <a:lstStyle/>
                    <a:p>
                      <a:pPr algn="ctr" fontAlgn="ctr"/>
                      <a:r>
                        <a:rPr lang="en-US" sz="2000" b="0" i="0" u="none" strike="noStrike" dirty="0">
                          <a:solidFill>
                            <a:schemeClr val="accent4"/>
                          </a:solidFill>
                          <a:effectLst/>
                          <a:latin typeface="+mn-lt"/>
                        </a:rPr>
                        <a:t>INVT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a:solidFill>
                            <a:schemeClr val="accent4"/>
                          </a:solidFill>
                          <a:effectLst/>
                          <a:latin typeface="+mn-lt"/>
                        </a:rPr>
                        <a:t>Inventory</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272948342"/>
                  </a:ext>
                </a:extLst>
              </a:tr>
              <a:tr h="322705">
                <a:tc>
                  <a:txBody>
                    <a:bodyPr/>
                    <a:lstStyle/>
                    <a:p>
                      <a:pPr algn="ctr" fontAlgn="ctr"/>
                      <a:r>
                        <a:rPr lang="en-US" sz="2000" b="0" i="0" u="none" strike="noStrike">
                          <a:solidFill>
                            <a:schemeClr val="accent4"/>
                          </a:solidFill>
                          <a:effectLst/>
                          <a:latin typeface="+mn-lt"/>
                        </a:rPr>
                        <a:t>XSTFWS</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a:solidFill>
                            <a:schemeClr val="accent4"/>
                          </a:solidFill>
                          <a:effectLst/>
                          <a:latin typeface="+mn-lt"/>
                        </a:rPr>
                        <a:t>Labor Cost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583931369"/>
                  </a:ext>
                </a:extLst>
              </a:tr>
              <a:tr h="322705">
                <a:tc>
                  <a:txBody>
                    <a:bodyPr/>
                    <a:lstStyle/>
                    <a:p>
                      <a:pPr algn="ctr" fontAlgn="ctr"/>
                      <a:endParaRPr lang="en-US" sz="2000" b="0" i="0" u="none" strike="noStrike">
                        <a:solidFill>
                          <a:schemeClr val="accent4"/>
                        </a:solidFill>
                        <a:effectLst/>
                        <a:latin typeface="+mn-lt"/>
                      </a:endParaRP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a:solidFill>
                            <a:schemeClr val="accent4"/>
                          </a:solidFill>
                          <a:effectLst/>
                          <a:latin typeface="+mn-lt"/>
                        </a:rPr>
                        <a:t>Liquidity</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9407995"/>
                  </a:ext>
                </a:extLst>
              </a:tr>
              <a:tr h="322705">
                <a:tc>
                  <a:txBody>
                    <a:bodyPr/>
                    <a:lstStyle/>
                    <a:p>
                      <a:pPr algn="ctr" fontAlgn="ctr"/>
                      <a:r>
                        <a:rPr lang="en-US" sz="2000" b="0" i="0" u="none" strike="noStrike">
                          <a:solidFill>
                            <a:schemeClr val="accent4"/>
                          </a:solidFill>
                          <a:effectLst/>
                          <a:latin typeface="+mn-lt"/>
                        </a:rPr>
                        <a:t>GP</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a:solidFill>
                            <a:schemeClr val="accent4"/>
                          </a:solidFill>
                          <a:effectLst/>
                          <a:latin typeface="+mn-lt"/>
                        </a:rPr>
                        <a:t>Margin</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308243767"/>
                  </a:ext>
                </a:extLst>
              </a:tr>
              <a:tr h="322705">
                <a:tc>
                  <a:txBody>
                    <a:bodyPr/>
                    <a:lstStyle/>
                    <a:p>
                      <a:pPr algn="ctr" fontAlgn="ctr"/>
                      <a:r>
                        <a:rPr lang="en-US" sz="2000" b="0" i="0" u="none" strike="noStrike">
                          <a:solidFill>
                            <a:schemeClr val="accent4"/>
                          </a:solidFill>
                          <a:effectLst/>
                          <a:latin typeface="+mn-lt"/>
                        </a:rPr>
                        <a:t>MIB</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dirty="0">
                          <a:solidFill>
                            <a:schemeClr val="accent4"/>
                          </a:solidFill>
                          <a:effectLst/>
                          <a:latin typeface="+mn-lt"/>
                        </a:rPr>
                        <a:t>Minority Interest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2319792515"/>
                  </a:ext>
                </a:extLst>
              </a:tr>
              <a:tr h="322705">
                <a:tc>
                  <a:txBody>
                    <a:bodyPr/>
                    <a:lstStyle/>
                    <a:p>
                      <a:pPr algn="ctr" fontAlgn="ctr"/>
                      <a:r>
                        <a:rPr lang="en-US" sz="2000" b="0" i="0" u="none" strike="noStrike">
                          <a:solidFill>
                            <a:schemeClr val="accent4"/>
                          </a:solidFill>
                          <a:effectLst/>
                          <a:latin typeface="+mn-lt"/>
                        </a:rPr>
                        <a:t>OANCF</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a:solidFill>
                            <a:schemeClr val="accent4"/>
                          </a:solidFill>
                          <a:effectLst/>
                          <a:latin typeface="+mn-lt"/>
                        </a:rPr>
                        <a:t>Operating Cash Flow</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3760262327"/>
                  </a:ext>
                </a:extLst>
              </a:tr>
              <a:tr h="322705">
                <a:tc>
                  <a:txBody>
                    <a:bodyPr/>
                    <a:lstStyle/>
                    <a:p>
                      <a:pPr algn="ctr" fontAlgn="ctr"/>
                      <a:r>
                        <a:rPr lang="en-US" sz="2000" b="0" i="0" u="none" strike="noStrike">
                          <a:solidFill>
                            <a:schemeClr val="accent4"/>
                          </a:solidFill>
                          <a:effectLst/>
                          <a:latin typeface="+mn-lt"/>
                        </a:rPr>
                        <a:t>PPENT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a:solidFill>
                            <a:schemeClr val="accent4"/>
                          </a:solidFill>
                          <a:effectLst/>
                          <a:latin typeface="+mn-lt"/>
                        </a:rPr>
                        <a:t>PPE</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693705511"/>
                  </a:ext>
                </a:extLst>
              </a:tr>
              <a:tr h="334231">
                <a:tc>
                  <a:txBody>
                    <a:bodyPr/>
                    <a:lstStyle/>
                    <a:p>
                      <a:pPr algn="ctr" fontAlgn="ctr"/>
                      <a:r>
                        <a:rPr lang="en-US" sz="2000" b="0" i="0" u="none" strike="noStrike">
                          <a:solidFill>
                            <a:schemeClr val="accent4"/>
                          </a:solidFill>
                          <a:effectLst/>
                          <a:latin typeface="+mn-lt"/>
                        </a:rPr>
                        <a:t>XRENT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a:solidFill>
                            <a:schemeClr val="accent4"/>
                          </a:solidFill>
                          <a:effectLst/>
                          <a:latin typeface="+mn-lt"/>
                        </a:rPr>
                        <a:t>Rent Expense</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1996186573"/>
                  </a:ext>
                </a:extLst>
              </a:tr>
              <a:tr h="334231">
                <a:tc>
                  <a:txBody>
                    <a:bodyPr/>
                    <a:lstStyle/>
                    <a:p>
                      <a:pPr algn="ctr" fontAlgn="ctr"/>
                      <a:r>
                        <a:rPr lang="en-US" sz="2000" b="0" i="0" u="none" strike="noStrike">
                          <a:solidFill>
                            <a:schemeClr val="accent4"/>
                          </a:solidFill>
                          <a:effectLst/>
                          <a:latin typeface="+mn-lt"/>
                        </a:rPr>
                        <a:t>SALE</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a:solidFill>
                            <a:schemeClr val="accent4"/>
                          </a:solidFill>
                          <a:effectLst/>
                          <a:latin typeface="+mn-lt"/>
                        </a:rPr>
                        <a:t>Sales</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3109175329"/>
                  </a:ext>
                </a:extLst>
              </a:tr>
              <a:tr h="334231">
                <a:tc>
                  <a:txBody>
                    <a:bodyPr/>
                    <a:lstStyle/>
                    <a:p>
                      <a:pPr algn="ctr" fontAlgn="ctr"/>
                      <a:r>
                        <a:rPr lang="en-US" sz="2000" b="0" i="0" u="none" strike="noStrike">
                          <a:solidFill>
                            <a:schemeClr val="accent4"/>
                          </a:solidFill>
                          <a:effectLst/>
                          <a:latin typeface="+mn-lt"/>
                        </a:rPr>
                        <a:t>XSGA</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tc>
                  <a:txBody>
                    <a:bodyPr/>
                    <a:lstStyle/>
                    <a:p>
                      <a:pPr algn="ctr" fontAlgn="ctr"/>
                      <a:r>
                        <a:rPr lang="en-US" sz="2000" b="0" i="0" u="none" strike="noStrike">
                          <a:solidFill>
                            <a:schemeClr val="accent4"/>
                          </a:solidFill>
                          <a:effectLst/>
                          <a:latin typeface="+mn-lt"/>
                        </a:rPr>
                        <a:t>Selling General Administrative</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56894611"/>
                  </a:ext>
                </a:extLst>
              </a:tr>
              <a:tr h="334231">
                <a:tc>
                  <a:txBody>
                    <a:bodyPr/>
                    <a:lstStyle/>
                    <a:p>
                      <a:pPr algn="ctr" fontAlgn="ctr"/>
                      <a:r>
                        <a:rPr lang="en-US" sz="2000" b="0" i="0" u="none" strike="noStrike">
                          <a:solidFill>
                            <a:schemeClr val="accent4"/>
                          </a:solidFill>
                          <a:effectLst/>
                          <a:latin typeface="+mn-lt"/>
                        </a:rPr>
                        <a:t>TXT</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algn="ctr" fontAlgn="ctr"/>
                      <a:r>
                        <a:rPr lang="en-US" sz="2000" b="0" i="0" u="none" strike="noStrike" dirty="0">
                          <a:solidFill>
                            <a:schemeClr val="accent4"/>
                          </a:solidFill>
                          <a:effectLst/>
                          <a:latin typeface="+mn-lt"/>
                        </a:rPr>
                        <a:t>Tax Expense</a:t>
                      </a:r>
                    </a:p>
                  </a:txBody>
                  <a:tcPr marL="9525" marR="9525" marT="9525" marB="0" anchor="ctr">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extLst>
                  <a:ext uri="{0D108BD9-81ED-4DB2-BD59-A6C34878D82A}">
                    <a16:rowId xmlns:a16="http://schemas.microsoft.com/office/drawing/2014/main" val="3965946869"/>
                  </a:ext>
                </a:extLst>
              </a:tr>
            </a:tbl>
          </a:graphicData>
        </a:graphic>
      </p:graphicFrame>
      <p:sp>
        <p:nvSpPr>
          <p:cNvPr id="4" name="TextBox 3">
            <a:extLst>
              <a:ext uri="{FF2B5EF4-FFF2-40B4-BE49-F238E27FC236}">
                <a16:creationId xmlns:a16="http://schemas.microsoft.com/office/drawing/2014/main" id="{5F35F2E9-A680-5E5C-FBB3-42CA11ADB5A8}"/>
              </a:ext>
            </a:extLst>
          </p:cNvPr>
          <p:cNvSpPr txBox="1"/>
          <p:nvPr/>
        </p:nvSpPr>
        <p:spPr>
          <a:xfrm>
            <a:off x="1247033" y="6319363"/>
            <a:ext cx="6779367" cy="369332"/>
          </a:xfrm>
          <a:prstGeom prst="rect">
            <a:avLst/>
          </a:prstGeom>
          <a:noFill/>
        </p:spPr>
        <p:txBody>
          <a:bodyPr wrap="square" rtlCol="0">
            <a:spAutoFit/>
          </a:bodyPr>
          <a:lstStyle/>
          <a:p>
            <a:r>
              <a:rPr lang="en-US" dirty="0"/>
              <a:t>This list is subject to expand intended to cover all </a:t>
            </a:r>
            <a:r>
              <a:rPr lang="en-US" dirty="0" err="1"/>
              <a:t>compustat</a:t>
            </a:r>
            <a:r>
              <a:rPr lang="en-US" dirty="0"/>
              <a:t> items</a:t>
            </a:r>
          </a:p>
        </p:txBody>
      </p:sp>
      <p:sp>
        <p:nvSpPr>
          <p:cNvPr id="7" name="Footer Placeholder 4">
            <a:extLst>
              <a:ext uri="{FF2B5EF4-FFF2-40B4-BE49-F238E27FC236}">
                <a16:creationId xmlns:a16="http://schemas.microsoft.com/office/drawing/2014/main" id="{4FCB7AE4-5213-0BAE-D198-EB453649EAAB}"/>
              </a:ext>
            </a:extLst>
          </p:cNvPr>
          <p:cNvSpPr txBox="1">
            <a:spLocks/>
          </p:cNvSpPr>
          <p:nvPr/>
        </p:nvSpPr>
        <p:spPr>
          <a:xfrm>
            <a:off x="4038600" y="6637605"/>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dirty="0">
                <a:solidFill>
                  <a:srgbClr val="000000">
                    <a:lumMod val="50000"/>
                    <a:lumOff val="50000"/>
                  </a:srgbClr>
                </a:solidFill>
                <a:latin typeface="Calibri" panose="020F0502020204030204"/>
              </a:rPr>
              <a:t>CA Proprietary &amp; Confidential </a:t>
            </a:r>
          </a:p>
        </p:txBody>
      </p:sp>
    </p:spTree>
    <p:extLst>
      <p:ext uri="{BB962C8B-B14F-4D97-AF65-F5344CB8AC3E}">
        <p14:creationId xmlns:p14="http://schemas.microsoft.com/office/powerpoint/2010/main" val="438541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21E703-F3BF-4F11-9E7D-EECC51985E01}"/>
              </a:ext>
            </a:extLst>
          </p:cNvPr>
          <p:cNvSpPr>
            <a:spLocks noGrp="1"/>
          </p:cNvSpPr>
          <p:nvPr>
            <p:ph idx="1"/>
          </p:nvPr>
        </p:nvSpPr>
        <p:spPr/>
        <p:txBody>
          <a:bodyPr>
            <a:normAutofit fontScale="92500" lnSpcReduction="20000"/>
          </a:bodyPr>
          <a:lstStyle/>
          <a:p>
            <a:pPr lvl="1"/>
            <a:r>
              <a:rPr lang="en-US" dirty="0"/>
              <a:t>Klevak, J., J. Livnat, &amp; K. Suslava. A Practical Approach to Advanced Text Mining in Finance. The Journal of Financial Data Science, Winter 2019, 1 (1), 122-129. </a:t>
            </a:r>
          </a:p>
          <a:p>
            <a:pPr lvl="1"/>
            <a:r>
              <a:rPr lang="en-US" dirty="0"/>
              <a:t>Klevak, J., J. Livnat, D. Pei, &amp; K. Suslava. Fake Tariff News: Is Corporate America Concerned with Trade Wars? The Journal of Investing, August 2019, 28 (5) 122-131.</a:t>
            </a:r>
          </a:p>
          <a:p>
            <a:pPr lvl="1"/>
            <a:r>
              <a:rPr lang="en-US" dirty="0"/>
              <a:t>Klevak, J., J. Livnat, &amp; K. Suslava. 2019. When More or Less is Less: Managers’ Clichés. The Journal of Financial Data Science, Summer 2019, 1 (3), 57-67.</a:t>
            </a:r>
          </a:p>
          <a:p>
            <a:pPr lvl="1"/>
            <a:r>
              <a:rPr lang="en-US" dirty="0"/>
              <a:t>Suslava, K. “Stiff business headwinds and unchartered economic waters”: Use of Euphemisms in Earnings Conference Calls, Management Science, January 2021, 67 (1) 6629-7289.</a:t>
            </a:r>
          </a:p>
          <a:p>
            <a:pPr lvl="1"/>
            <a:r>
              <a:rPr lang="en-US" dirty="0"/>
              <a:t>Feldman, R., S. Govindaraj, J. Livnat &amp; K. Suslava. Market Reaction to Quantitative and Qualitative Order Backlog Disclosures. The Journal of Accounting and Public Policy, October-November 2021, 40 (6).</a:t>
            </a:r>
          </a:p>
          <a:p>
            <a:pPr lvl="1"/>
            <a:r>
              <a:rPr lang="en-US" dirty="0"/>
              <a:t>Feldman, R., S. Govindaraj, J. Livnat &amp; K. Suslava. Order Backlog in Earnings Conference Calls. The Journal of Financial Reporting, September 2022, 7 (2): 83-104.</a:t>
            </a:r>
          </a:p>
          <a:p>
            <a:pPr lvl="1"/>
            <a:r>
              <a:rPr lang="en-US" dirty="0"/>
              <a:t>Levi, S., J. Livnat, &amp; K. Suslava. Margin Forecasts by Managers and Analysts. April 2023. The Journal of Portfolio Management.</a:t>
            </a:r>
          </a:p>
          <a:p>
            <a:pPr lvl="1"/>
            <a:r>
              <a:rPr lang="en-US" dirty="0"/>
              <a:t>Klevak J., Livnat J., &amp; K. Suslava. Gender difference in CFO communication: Evidence from earnings calls. Journal of Accounting and Public Policy, Volume 44, 2024.</a:t>
            </a:r>
          </a:p>
          <a:p>
            <a:endParaRPr lang="en-US" dirty="0"/>
          </a:p>
        </p:txBody>
      </p:sp>
      <p:sp>
        <p:nvSpPr>
          <p:cNvPr id="4" name="Slide Number Placeholder 3">
            <a:extLst>
              <a:ext uri="{FF2B5EF4-FFF2-40B4-BE49-F238E27FC236}">
                <a16:creationId xmlns:a16="http://schemas.microsoft.com/office/drawing/2014/main" id="{8D4E5A65-49B4-47A5-8FDB-5C00399F12B8}"/>
              </a:ext>
            </a:extLst>
          </p:cNvPr>
          <p:cNvSpPr>
            <a:spLocks noGrp="1"/>
          </p:cNvSpPr>
          <p:nvPr>
            <p:ph type="sldNum" sz="quarter" idx="4"/>
          </p:nvPr>
        </p:nvSpPr>
        <p:spPr/>
        <p:txBody>
          <a:bodyPr/>
          <a:lstStyle/>
          <a:p>
            <a:fld id="{F6458F6B-AB16-5E45-B1FC-35469E01949C}" type="slidenum">
              <a:rPr lang="en-US" smtClean="0"/>
              <a:pPr/>
              <a:t>22</a:t>
            </a:fld>
            <a:endParaRPr lang="en-US" dirty="0"/>
          </a:p>
        </p:txBody>
      </p:sp>
      <p:sp>
        <p:nvSpPr>
          <p:cNvPr id="7" name="Title 2">
            <a:extLst>
              <a:ext uri="{FF2B5EF4-FFF2-40B4-BE49-F238E27FC236}">
                <a16:creationId xmlns:a16="http://schemas.microsoft.com/office/drawing/2014/main" id="{5ED3EAB7-6E80-EA19-D42D-EC45B4FD795B}"/>
              </a:ext>
            </a:extLst>
          </p:cNvPr>
          <p:cNvSpPr txBox="1">
            <a:spLocks/>
          </p:cNvSpPr>
          <p:nvPr/>
        </p:nvSpPr>
        <p:spPr>
          <a:xfrm>
            <a:off x="190500" y="169305"/>
            <a:ext cx="10972800" cy="563563"/>
          </a:xfrm>
          <a:prstGeom prst="rect">
            <a:avLst/>
          </a:prstGeom>
        </p:spPr>
        <p:txBody>
          <a:bodyPr/>
          <a:lstStyle>
            <a:lvl1pPr algn="l" defTabSz="914400" rtl="0" eaLnBrk="1" latinLnBrk="0" hangingPunct="1">
              <a:lnSpc>
                <a:spcPct val="90000"/>
              </a:lnSpc>
              <a:spcBef>
                <a:spcPct val="0"/>
              </a:spcBef>
              <a:buNone/>
              <a:defRPr sz="2800" b="1" kern="1200">
                <a:solidFill>
                  <a:schemeClr val="accent4">
                    <a:lumMod val="75000"/>
                    <a:lumOff val="25000"/>
                  </a:schemeClr>
                </a:solidFill>
                <a:latin typeface="Century Gothic" panose="020B0502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1629D"/>
                </a:solidFill>
                <a:effectLst/>
                <a:uLnTx/>
                <a:uFillTx/>
                <a:latin typeface="Calibri Light" panose="020F0302020204030204"/>
                <a:ea typeface="+mj-ea"/>
                <a:cs typeface="Arial" panose="020B0604020202020204" pitchFamily="34" charset="0"/>
              </a:rPr>
              <a:t>Bibliography</a:t>
            </a:r>
          </a:p>
        </p:txBody>
      </p:sp>
      <p:sp>
        <p:nvSpPr>
          <p:cNvPr id="3" name="Footer Placeholder 4">
            <a:extLst>
              <a:ext uri="{FF2B5EF4-FFF2-40B4-BE49-F238E27FC236}">
                <a16:creationId xmlns:a16="http://schemas.microsoft.com/office/drawing/2014/main" id="{3014DC4A-28CC-91E4-E674-E5A985A1BD66}"/>
              </a:ext>
            </a:extLst>
          </p:cNvPr>
          <p:cNvSpPr txBox="1">
            <a:spLocks/>
          </p:cNvSpPr>
          <p:nvPr/>
        </p:nvSpPr>
        <p:spPr>
          <a:xfrm>
            <a:off x="4038600" y="6637605"/>
            <a:ext cx="4114800" cy="17033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N" sz="1200" dirty="0">
                <a:solidFill>
                  <a:srgbClr val="000000">
                    <a:lumMod val="50000"/>
                    <a:lumOff val="50000"/>
                  </a:srgbClr>
                </a:solidFill>
                <a:latin typeface="Calibri" panose="020F0502020204030204"/>
              </a:rPr>
              <a:t>CA Proprietary &amp; Confidential </a:t>
            </a:r>
          </a:p>
        </p:txBody>
      </p:sp>
    </p:spTree>
    <p:extLst>
      <p:ext uri="{BB962C8B-B14F-4D97-AF65-F5344CB8AC3E}">
        <p14:creationId xmlns:p14="http://schemas.microsoft.com/office/powerpoint/2010/main" val="123839446"/>
      </p:ext>
    </p:extLst>
  </p:cSld>
  <p:clrMapOvr>
    <a:masterClrMapping/>
  </p:clrMapOvr>
</p:sld>
</file>

<file path=ppt/theme/theme1.xml><?xml version="1.0" encoding="utf-8"?>
<a:theme xmlns:a="http://schemas.openxmlformats.org/drawingml/2006/main" name="2_Office Theme">
  <a:themeElements>
    <a:clrScheme name="customer">
      <a:dk1>
        <a:sysClr val="windowText" lastClr="000000"/>
      </a:dk1>
      <a:lt1>
        <a:sysClr val="window" lastClr="FFFFFF"/>
      </a:lt1>
      <a:dk2>
        <a:srgbClr val="55398C"/>
      </a:dk2>
      <a:lt2>
        <a:srgbClr val="0191E9"/>
      </a:lt2>
      <a:accent1>
        <a:srgbClr val="A792D2"/>
      </a:accent1>
      <a:accent2>
        <a:srgbClr val="6AC6FE"/>
      </a:accent2>
      <a:accent3>
        <a:srgbClr val="FFFFFF"/>
      </a:accent3>
      <a:accent4>
        <a:srgbClr val="000000"/>
      </a:accent4>
      <a:accent5>
        <a:srgbClr val="3F2A68"/>
      </a:accent5>
      <a:accent6>
        <a:srgbClr val="01629D"/>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customer">
      <a:dk1>
        <a:sysClr val="windowText" lastClr="000000"/>
      </a:dk1>
      <a:lt1>
        <a:sysClr val="window" lastClr="FFFFFF"/>
      </a:lt1>
      <a:dk2>
        <a:srgbClr val="55398C"/>
      </a:dk2>
      <a:lt2>
        <a:srgbClr val="0191E9"/>
      </a:lt2>
      <a:accent1>
        <a:srgbClr val="A792D2"/>
      </a:accent1>
      <a:accent2>
        <a:srgbClr val="6AC6FE"/>
      </a:accent2>
      <a:accent3>
        <a:srgbClr val="FFFFFF"/>
      </a:accent3>
      <a:accent4>
        <a:srgbClr val="000000"/>
      </a:accent4>
      <a:accent5>
        <a:srgbClr val="3F2A68"/>
      </a:accent5>
      <a:accent6>
        <a:srgbClr val="01629D"/>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customer">
      <a:dk1>
        <a:sysClr val="windowText" lastClr="000000"/>
      </a:dk1>
      <a:lt1>
        <a:sysClr val="window" lastClr="FFFFFF"/>
      </a:lt1>
      <a:dk2>
        <a:srgbClr val="55398C"/>
      </a:dk2>
      <a:lt2>
        <a:srgbClr val="0191E9"/>
      </a:lt2>
      <a:accent1>
        <a:srgbClr val="A792D2"/>
      </a:accent1>
      <a:accent2>
        <a:srgbClr val="6AC6FE"/>
      </a:accent2>
      <a:accent3>
        <a:srgbClr val="FFFFFF"/>
      </a:accent3>
      <a:accent4>
        <a:srgbClr val="000000"/>
      </a:accent4>
      <a:accent5>
        <a:srgbClr val="3F2A68"/>
      </a:accent5>
      <a:accent6>
        <a:srgbClr val="01629D"/>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40828</TotalTime>
  <Words>3660</Words>
  <Application>Microsoft Macintosh PowerPoint</Application>
  <PresentationFormat>Widescreen</PresentationFormat>
  <Paragraphs>529</Paragraphs>
  <Slides>22</Slides>
  <Notes>12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22</vt:i4>
      </vt:variant>
    </vt:vector>
  </HeadingPairs>
  <TitlesOfParts>
    <vt:vector size="31" baseType="lpstr">
      <vt:lpstr>Aptos Narrow</vt:lpstr>
      <vt:lpstr>Arial</vt:lpstr>
      <vt:lpstr>Calibri</vt:lpstr>
      <vt:lpstr>Calibri Light</vt:lpstr>
      <vt:lpstr>Century Gothic</vt:lpstr>
      <vt:lpstr>2_Office Theme</vt:lpstr>
      <vt:lpstr>3_Office Theme</vt:lpstr>
      <vt:lpstr>4_Office Theme</vt:lpstr>
      <vt:lpstr>Office Theme</vt:lpstr>
      <vt:lpstr>PowerPoint Presentation</vt:lpstr>
      <vt:lpstr>CA Technology</vt:lpstr>
      <vt:lpstr>CA Patented Process – Unstructured Alternative and Traditional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SLIDE55</dc:creator>
  <cp:lastModifiedBy>David Stolz</cp:lastModifiedBy>
  <cp:revision>626</cp:revision>
  <cp:lastPrinted>2024-02-13T15:30:57Z</cp:lastPrinted>
  <dcterms:created xsi:type="dcterms:W3CDTF">2019-08-14T05:08:26Z</dcterms:created>
  <dcterms:modified xsi:type="dcterms:W3CDTF">2024-06-25T14:44:41Z</dcterms:modified>
</cp:coreProperties>
</file>