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DEF8BE-137F-4CB5-AA5D-42644BC0D747}" v="163" dt="2019-12-18T03:51:05.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28" d="100"/>
          <a:sy n="128" d="100"/>
        </p:scale>
        <p:origin x="5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1/28/20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714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1/28/20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501141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1/28/20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1400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1/28/20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873475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1/28/20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668671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1/28/20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5077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1/28/20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6920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1/28/20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776576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2EF78E3-FDA3-4D28-AAA2-0B81F349A39D}" type="datetimeFigureOut">
              <a:rPr lang="en-US" smtClean="0"/>
              <a:t>1/28/20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775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1/28/20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85912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1/28/20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76351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1/28/20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05657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35BB1C6-BF8F-4481-8AB2-603A1C8A906A}" type="datetimeFigureOut">
              <a:rPr lang="en-US" smtClean="0"/>
              <a:t>1/28/20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47224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qALp_kg53ys&amp;list=PL5QlpyUa7vAVDkRNi3PRxWRtac9Frs3qb" TargetMode="External"/><Relationship Id="rId2" Type="http://schemas.openxmlformats.org/officeDocument/2006/relationships/hyperlink" Target="http://www.danceitout.com/" TargetMode="Externa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24C8-3BBD-483B-BE72-03F89DF0211B}"/>
              </a:ext>
            </a:extLst>
          </p:cNvPr>
          <p:cNvSpPr>
            <a:spLocks noGrp="1"/>
          </p:cNvSpPr>
          <p:nvPr>
            <p:ph type="ctrTitle"/>
          </p:nvPr>
        </p:nvSpPr>
        <p:spPr>
          <a:xfrm>
            <a:off x="4502611" y="785365"/>
            <a:ext cx="8637073" cy="2541431"/>
          </a:xfrm>
        </p:spPr>
        <p:txBody>
          <a:bodyPr/>
          <a:lstStyle/>
          <a:p>
            <a:r>
              <a:rPr lang="en-US" b="1" dirty="0"/>
              <a:t>Dance It Out</a:t>
            </a:r>
          </a:p>
        </p:txBody>
      </p:sp>
      <p:sp>
        <p:nvSpPr>
          <p:cNvPr id="3" name="Subtitle 2">
            <a:extLst>
              <a:ext uri="{FF2B5EF4-FFF2-40B4-BE49-F238E27FC236}">
                <a16:creationId xmlns:a16="http://schemas.microsoft.com/office/drawing/2014/main" id="{3D0D84AF-147A-4A58-ADCE-603A59E6A342}"/>
              </a:ext>
            </a:extLst>
          </p:cNvPr>
          <p:cNvSpPr>
            <a:spLocks noGrp="1"/>
          </p:cNvSpPr>
          <p:nvPr>
            <p:ph type="subTitle" idx="1"/>
          </p:nvPr>
        </p:nvSpPr>
        <p:spPr>
          <a:xfrm>
            <a:off x="2392252" y="3848196"/>
            <a:ext cx="8637072" cy="977621"/>
          </a:xfrm>
        </p:spPr>
        <p:txBody>
          <a:bodyPr/>
          <a:lstStyle/>
          <a:p>
            <a:r>
              <a:rPr lang="en-US" dirty="0"/>
              <a:t>Media Kit</a:t>
            </a:r>
          </a:p>
        </p:txBody>
      </p:sp>
      <p:pic>
        <p:nvPicPr>
          <p:cNvPr id="4" name="Picture 3">
            <a:extLst>
              <a:ext uri="{FF2B5EF4-FFF2-40B4-BE49-F238E27FC236}">
                <a16:creationId xmlns:a16="http://schemas.microsoft.com/office/drawing/2014/main" id="{48ED12ED-EFFF-463D-8288-C778A1D083B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5223" y="1730146"/>
            <a:ext cx="4014058" cy="19524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8985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2757-E783-4DDC-BE55-7ECFDF702124}"/>
              </a:ext>
            </a:extLst>
          </p:cNvPr>
          <p:cNvSpPr>
            <a:spLocks noGrp="1"/>
          </p:cNvSpPr>
          <p:nvPr>
            <p:ph type="title"/>
          </p:nvPr>
        </p:nvSpPr>
        <p:spPr/>
        <p:txBody>
          <a:bodyPr/>
          <a:lstStyle/>
          <a:p>
            <a:r>
              <a:rPr lang="en-US" b="1" dirty="0"/>
              <a:t>Contents</a:t>
            </a:r>
          </a:p>
        </p:txBody>
      </p:sp>
      <p:sp>
        <p:nvSpPr>
          <p:cNvPr id="3" name="Content Placeholder 2">
            <a:extLst>
              <a:ext uri="{FF2B5EF4-FFF2-40B4-BE49-F238E27FC236}">
                <a16:creationId xmlns:a16="http://schemas.microsoft.com/office/drawing/2014/main" id="{8D92DBF1-A1A2-4C8B-9DBC-96D8B66FE8BC}"/>
              </a:ext>
            </a:extLst>
          </p:cNvPr>
          <p:cNvSpPr>
            <a:spLocks noGrp="1"/>
          </p:cNvSpPr>
          <p:nvPr>
            <p:ph sz="quarter" idx="13"/>
          </p:nvPr>
        </p:nvSpPr>
        <p:spPr>
          <a:xfrm>
            <a:off x="914087" y="2311017"/>
            <a:ext cx="10363826" cy="3424107"/>
          </a:xfrm>
        </p:spPr>
        <p:txBody>
          <a:bodyPr>
            <a:normAutofit/>
          </a:bodyPr>
          <a:lstStyle/>
          <a:p>
            <a:r>
              <a:rPr lang="en-US" dirty="0"/>
              <a:t>Show Overview</a:t>
            </a:r>
          </a:p>
          <a:p>
            <a:r>
              <a:rPr lang="en-US" dirty="0"/>
              <a:t>Audience</a:t>
            </a:r>
          </a:p>
          <a:p>
            <a:r>
              <a:rPr lang="en-US" dirty="0"/>
              <a:t>Talent</a:t>
            </a:r>
          </a:p>
          <a:p>
            <a:r>
              <a:rPr lang="en-US" dirty="0"/>
              <a:t>Promotional Plan</a:t>
            </a:r>
          </a:p>
          <a:p>
            <a:r>
              <a:rPr lang="en-US" dirty="0"/>
              <a:t>Sponsorship Opportunities</a:t>
            </a:r>
          </a:p>
        </p:txBody>
      </p:sp>
      <p:pic>
        <p:nvPicPr>
          <p:cNvPr id="1026" name="Picture 2">
            <a:extLst>
              <a:ext uri="{FF2B5EF4-FFF2-40B4-BE49-F238E27FC236}">
                <a16:creationId xmlns:a16="http://schemas.microsoft.com/office/drawing/2014/main" id="{5235B499-082C-4F11-A1C9-E4BDAFF7F22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953760" y="1261782"/>
            <a:ext cx="4521998" cy="33914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060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55618-9C9A-4557-8136-62670AFDD792}"/>
              </a:ext>
            </a:extLst>
          </p:cNvPr>
          <p:cNvSpPr>
            <a:spLocks noGrp="1"/>
          </p:cNvSpPr>
          <p:nvPr>
            <p:ph type="title"/>
          </p:nvPr>
        </p:nvSpPr>
        <p:spPr/>
        <p:txBody>
          <a:bodyPr>
            <a:normAutofit/>
          </a:bodyPr>
          <a:lstStyle/>
          <a:p>
            <a:pPr algn="ctr"/>
            <a:r>
              <a:rPr lang="en-US" b="1" dirty="0"/>
              <a:t>Health and Fitness are booming</a:t>
            </a:r>
          </a:p>
        </p:txBody>
      </p:sp>
      <p:sp>
        <p:nvSpPr>
          <p:cNvPr id="4" name="Rectangle: Rounded Corners 3">
            <a:extLst>
              <a:ext uri="{FF2B5EF4-FFF2-40B4-BE49-F238E27FC236}">
                <a16:creationId xmlns:a16="http://schemas.microsoft.com/office/drawing/2014/main" id="{9600C555-5C50-4244-AADB-29FB0111437F}"/>
              </a:ext>
            </a:extLst>
          </p:cNvPr>
          <p:cNvSpPr/>
          <p:nvPr/>
        </p:nvSpPr>
        <p:spPr>
          <a:xfrm>
            <a:off x="1846978" y="4217208"/>
            <a:ext cx="7911968" cy="115196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The world is looking for a better way to get fit while being inspired…</a:t>
            </a:r>
          </a:p>
        </p:txBody>
      </p:sp>
      <p:sp>
        <p:nvSpPr>
          <p:cNvPr id="5" name="TextBox 4">
            <a:extLst>
              <a:ext uri="{FF2B5EF4-FFF2-40B4-BE49-F238E27FC236}">
                <a16:creationId xmlns:a16="http://schemas.microsoft.com/office/drawing/2014/main" id="{01077B36-46D1-4E10-8052-8EAE5A0F295D}"/>
              </a:ext>
            </a:extLst>
          </p:cNvPr>
          <p:cNvSpPr txBox="1"/>
          <p:nvPr/>
        </p:nvSpPr>
        <p:spPr>
          <a:xfrm>
            <a:off x="250257" y="2185882"/>
            <a:ext cx="4966635"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Growth across the board:</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Wearables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Healthy Foods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Insurance Costs</a:t>
            </a:r>
          </a:p>
        </p:txBody>
      </p:sp>
      <p:sp>
        <p:nvSpPr>
          <p:cNvPr id="6" name="Rectangle 5">
            <a:extLst>
              <a:ext uri="{FF2B5EF4-FFF2-40B4-BE49-F238E27FC236}">
                <a16:creationId xmlns:a16="http://schemas.microsoft.com/office/drawing/2014/main" id="{61EE3276-E6C9-4C4B-B02E-99F48486D80F}"/>
              </a:ext>
            </a:extLst>
          </p:cNvPr>
          <p:cNvSpPr/>
          <p:nvPr/>
        </p:nvSpPr>
        <p:spPr>
          <a:xfrm>
            <a:off x="2492942" y="2739880"/>
            <a:ext cx="3603057" cy="923330"/>
          </a:xfrm>
          <a:prstGeom prst="rect">
            <a:avLst/>
          </a:prstGeom>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Gym Memberships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Streaming Exercise Classes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Fitness Apps</a:t>
            </a:r>
          </a:p>
        </p:txBody>
      </p:sp>
      <p:sp>
        <p:nvSpPr>
          <p:cNvPr id="7" name="Rectangle 6">
            <a:extLst>
              <a:ext uri="{FF2B5EF4-FFF2-40B4-BE49-F238E27FC236}">
                <a16:creationId xmlns:a16="http://schemas.microsoft.com/office/drawing/2014/main" id="{77DA7560-A68B-4BBD-92A4-CDD35739CB19}"/>
              </a:ext>
            </a:extLst>
          </p:cNvPr>
          <p:cNvSpPr/>
          <p:nvPr/>
        </p:nvSpPr>
        <p:spPr>
          <a:xfrm>
            <a:off x="6407216" y="2324381"/>
            <a:ext cx="4777340" cy="1200329"/>
          </a:xfrm>
          <a:prstGeom prst="rect">
            <a:avLst/>
          </a:prstGeom>
        </p:spPr>
        <p:txBody>
          <a:bodyPr wrap="square">
            <a:spAutoFit/>
          </a:bodyPr>
          <a:lstStyle/>
          <a:p>
            <a:r>
              <a:rPr lang="en-US" dirty="0">
                <a:solidFill>
                  <a:srgbClr val="333333"/>
                </a:solidFill>
                <a:latin typeface="Arial" panose="020B0604020202020204" pitchFamily="34" charset="0"/>
                <a:cs typeface="Arial" panose="020B0604020202020204" pitchFamily="34" charset="0"/>
              </a:rPr>
              <a:t>“</a:t>
            </a:r>
            <a:r>
              <a:rPr lang="en-US" i="1" dirty="0">
                <a:solidFill>
                  <a:srgbClr val="333333"/>
                </a:solidFill>
                <a:latin typeface="Arial" panose="020B0604020202020204" pitchFamily="34" charset="0"/>
                <a:cs typeface="Arial" panose="020B0604020202020204" pitchFamily="34" charset="0"/>
              </a:rPr>
              <a:t>Currently about 20% of American adults have a fitness club membership, a number that in my opinion could easily double in the next 10 – 15 years</a:t>
            </a:r>
            <a:r>
              <a:rPr lang="en-US" dirty="0">
                <a:solidFill>
                  <a:srgbClr val="333333"/>
                </a:solidFill>
                <a:latin typeface="Arial" panose="020B0604020202020204" pitchFamily="34" charset="0"/>
                <a:cs typeface="Arial" panose="020B0604020202020204" pitchFamily="34" charset="0"/>
              </a:rPr>
              <a:t>.” - Forbes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4508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0D98-1469-40F1-B2AB-1C60B56069E9}"/>
              </a:ext>
            </a:extLst>
          </p:cNvPr>
          <p:cNvSpPr>
            <a:spLocks noGrp="1"/>
          </p:cNvSpPr>
          <p:nvPr>
            <p:ph type="title"/>
          </p:nvPr>
        </p:nvSpPr>
        <p:spPr/>
        <p:txBody>
          <a:bodyPr/>
          <a:lstStyle/>
          <a:p>
            <a:r>
              <a:rPr lang="en-US" b="1" dirty="0"/>
              <a:t>Imagine…</a:t>
            </a:r>
          </a:p>
        </p:txBody>
      </p:sp>
      <p:sp>
        <p:nvSpPr>
          <p:cNvPr id="4" name="Rectangle 3">
            <a:extLst>
              <a:ext uri="{FF2B5EF4-FFF2-40B4-BE49-F238E27FC236}">
                <a16:creationId xmlns:a16="http://schemas.microsoft.com/office/drawing/2014/main" id="{C332D134-C5F5-40FB-979C-1361A5FEA712}"/>
              </a:ext>
            </a:extLst>
          </p:cNvPr>
          <p:cNvSpPr/>
          <p:nvPr/>
        </p:nvSpPr>
        <p:spPr>
          <a:xfrm>
            <a:off x="346509" y="2553449"/>
            <a:ext cx="10647140" cy="1569660"/>
          </a:xfrm>
          <a:prstGeom prst="rect">
            <a:avLst/>
          </a:prstGeom>
        </p:spPr>
        <p:txBody>
          <a:bodyPr wrap="square">
            <a:spAutoFit/>
          </a:bodyPr>
          <a:lstStyle/>
          <a:p>
            <a:pPr algn="ctr"/>
            <a:r>
              <a:rPr lang="en-US" sz="2400" dirty="0">
                <a:latin typeface="Arial" panose="020B0604020202020204" pitchFamily="34" charset="0"/>
                <a:cs typeface="Arial" panose="020B0604020202020204" pitchFamily="34" charset="0"/>
              </a:rPr>
              <a:t>Tapping into the current golden age of television by delivering an innovative new program that combines getting fit while being inspired…</a:t>
            </a:r>
          </a:p>
          <a:p>
            <a:pPr algn="ctr"/>
            <a:endParaRPr lang="en-US" sz="24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Making an Audience Feel Good Both Inside and Out!</a:t>
            </a:r>
          </a:p>
        </p:txBody>
      </p:sp>
    </p:spTree>
    <p:extLst>
      <p:ext uri="{BB962C8B-B14F-4D97-AF65-F5344CB8AC3E}">
        <p14:creationId xmlns:p14="http://schemas.microsoft.com/office/powerpoint/2010/main" val="166137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51208-2F0D-4CF2-81FB-7CEE29E7360E}"/>
              </a:ext>
            </a:extLst>
          </p:cNvPr>
          <p:cNvSpPr>
            <a:spLocks noGrp="1"/>
          </p:cNvSpPr>
          <p:nvPr>
            <p:ph type="title"/>
          </p:nvPr>
        </p:nvSpPr>
        <p:spPr>
          <a:xfrm>
            <a:off x="492761" y="1036100"/>
            <a:ext cx="9603275" cy="1049235"/>
          </a:xfrm>
        </p:spPr>
        <p:txBody>
          <a:bodyPr/>
          <a:lstStyle/>
          <a:p>
            <a:r>
              <a:rPr lang="en-US" b="1" dirty="0"/>
              <a:t>Introducing Dance It Out</a:t>
            </a:r>
          </a:p>
        </p:txBody>
      </p:sp>
      <p:sp>
        <p:nvSpPr>
          <p:cNvPr id="6" name="Rectangle 5">
            <a:extLst>
              <a:ext uri="{FF2B5EF4-FFF2-40B4-BE49-F238E27FC236}">
                <a16:creationId xmlns:a16="http://schemas.microsoft.com/office/drawing/2014/main" id="{BDA327F1-DE30-4A34-A969-B21CED88A246}"/>
              </a:ext>
            </a:extLst>
          </p:cNvPr>
          <p:cNvSpPr/>
          <p:nvPr/>
        </p:nvSpPr>
        <p:spPr>
          <a:xfrm>
            <a:off x="492761" y="1799191"/>
            <a:ext cx="6578599" cy="4093428"/>
          </a:xfrm>
          <a:prstGeom prst="rect">
            <a:avLst/>
          </a:prstGeom>
        </p:spPr>
        <p:txBody>
          <a:bodyPr wrap="square">
            <a:spAutoFit/>
          </a:bodyPr>
          <a:lstStyle/>
          <a:p>
            <a:r>
              <a:rPr lang="en-US" sz="2000" b="1" dirty="0">
                <a:solidFill>
                  <a:srgbClr val="000000"/>
                </a:solidFill>
                <a:latin typeface="Arial" panose="020B0604020202020204" pitchFamily="34" charset="0"/>
              </a:rPr>
              <a:t>“Dance it Out”</a:t>
            </a:r>
            <a:r>
              <a:rPr lang="en-US" sz="2000" dirty="0">
                <a:solidFill>
                  <a:srgbClr val="000000"/>
                </a:solidFill>
                <a:latin typeface="Arial" panose="020B0604020202020204" pitchFamily="34" charset="0"/>
              </a:rPr>
              <a:t>, with International Fitness Celebrity</a:t>
            </a:r>
            <a:r>
              <a:rPr lang="en-US" sz="2000" b="1" dirty="0">
                <a:solidFill>
                  <a:srgbClr val="000000"/>
                </a:solidFill>
                <a:latin typeface="Arial" panose="020B0604020202020204" pitchFamily="34" charset="0"/>
              </a:rPr>
              <a:t> Billy Blanks Jr.,</a:t>
            </a:r>
            <a:r>
              <a:rPr lang="en-US" sz="2000" dirty="0">
                <a:solidFill>
                  <a:srgbClr val="000000"/>
                </a:solidFill>
                <a:latin typeface="Arial" panose="020B0604020202020204" pitchFamily="34" charset="0"/>
              </a:rPr>
              <a:t> is the first ever of its kind,</a:t>
            </a:r>
            <a:r>
              <a:rPr lang="en-US" sz="2000" b="1" dirty="0">
                <a:solidFill>
                  <a:srgbClr val="000000"/>
                </a:solidFill>
                <a:latin typeface="Arial" panose="020B0604020202020204" pitchFamily="34" charset="0"/>
              </a:rPr>
              <a:t> Dance Fitness Show</a:t>
            </a:r>
            <a:r>
              <a:rPr lang="en-US" sz="2000" dirty="0">
                <a:solidFill>
                  <a:srgbClr val="000000"/>
                </a:solidFill>
                <a:latin typeface="Arial" panose="020B0604020202020204" pitchFamily="34" charset="0"/>
              </a:rPr>
              <a:t> featuring inspirational guests and celebrities.  </a:t>
            </a:r>
          </a:p>
          <a:p>
            <a:endParaRPr lang="en-US" sz="2000" b="1" dirty="0">
              <a:solidFill>
                <a:srgbClr val="000000"/>
              </a:solidFill>
              <a:latin typeface="Arial" panose="020B0604020202020204" pitchFamily="34" charset="0"/>
            </a:endParaRPr>
          </a:p>
          <a:p>
            <a:r>
              <a:rPr lang="en-US" sz="2000" b="1" dirty="0">
                <a:solidFill>
                  <a:srgbClr val="000000"/>
                </a:solidFill>
                <a:latin typeface="Arial" panose="020B0604020202020204" pitchFamily="34" charset="0"/>
              </a:rPr>
              <a:t>DIO</a:t>
            </a:r>
            <a:r>
              <a:rPr lang="en-US" sz="2000" dirty="0">
                <a:solidFill>
                  <a:srgbClr val="000000"/>
                </a:solidFill>
                <a:latin typeface="Arial" panose="020B0604020202020204" pitchFamily="34" charset="0"/>
              </a:rPr>
              <a:t> is a 30-minute 10-episode television series airing on the </a:t>
            </a:r>
            <a:r>
              <a:rPr lang="en-US" sz="2000" b="1" dirty="0">
                <a:solidFill>
                  <a:srgbClr val="000000"/>
                </a:solidFill>
                <a:latin typeface="Arial" panose="020B0604020202020204" pitchFamily="34" charset="0"/>
              </a:rPr>
              <a:t>Lifetime Network</a:t>
            </a:r>
            <a:r>
              <a:rPr lang="en-US" sz="2000" dirty="0">
                <a:solidFill>
                  <a:srgbClr val="000000"/>
                </a:solidFill>
                <a:latin typeface="Arial" panose="020B0604020202020204" pitchFamily="34" charset="0"/>
              </a:rPr>
              <a:t>, (a global Disney subsidiary with over </a:t>
            </a:r>
            <a:r>
              <a:rPr lang="en-US" sz="2000" b="1" dirty="0">
                <a:solidFill>
                  <a:srgbClr val="000000"/>
                </a:solidFill>
                <a:latin typeface="Arial" panose="020B0604020202020204" pitchFamily="34" charset="0"/>
              </a:rPr>
              <a:t>80 million viewers</a:t>
            </a:r>
            <a:r>
              <a:rPr lang="en-US" sz="2000" dirty="0">
                <a:solidFill>
                  <a:srgbClr val="000000"/>
                </a:solidFill>
                <a:latin typeface="Arial" panose="020B0604020202020204" pitchFamily="34" charset="0"/>
              </a:rPr>
              <a:t>), Saturdays 10:30am EST/USA premiering February 15, 2020.</a:t>
            </a:r>
          </a:p>
          <a:p>
            <a:endParaRPr lang="en-US" sz="2000" dirty="0">
              <a:solidFill>
                <a:srgbClr val="000000"/>
              </a:solidFill>
              <a:latin typeface="Arial" panose="020B0604020202020204" pitchFamily="34" charset="0"/>
            </a:endParaRPr>
          </a:p>
          <a:p>
            <a:r>
              <a:rPr lang="en-US" sz="2000" dirty="0">
                <a:solidFill>
                  <a:srgbClr val="000000"/>
                </a:solidFill>
                <a:latin typeface="Arial" panose="020B0604020202020204" pitchFamily="34" charset="0"/>
                <a:hlinkClick r:id="rId2"/>
              </a:rPr>
              <a:t>www.danceitout.com</a:t>
            </a:r>
            <a:endParaRPr lang="en-US" sz="2000" dirty="0">
              <a:solidFill>
                <a:srgbClr val="000000"/>
              </a:solidFill>
              <a:latin typeface="Arial" panose="020B0604020202020204" pitchFamily="34" charset="0"/>
            </a:endParaRPr>
          </a:p>
          <a:p>
            <a:endParaRPr lang="en-US" sz="2000" dirty="0">
              <a:solidFill>
                <a:srgbClr val="000000"/>
              </a:solidFill>
              <a:latin typeface="Arial" panose="020B0604020202020204" pitchFamily="34" charset="0"/>
            </a:endParaRPr>
          </a:p>
          <a:p>
            <a:r>
              <a:rPr lang="en-US" sz="2000" dirty="0">
                <a:hlinkClick r:id="rId3"/>
              </a:rPr>
              <a:t>https://www.youtube.com/watch?v=qALp_kg53ys&amp;list=PL5QlpyUa7vAVDkRNi3PRxWRtac9Frs3qb</a:t>
            </a:r>
            <a:endParaRPr lang="en-US" sz="2000" dirty="0"/>
          </a:p>
        </p:txBody>
      </p:sp>
      <p:pic>
        <p:nvPicPr>
          <p:cNvPr id="2050" name="Picture 2">
            <a:extLst>
              <a:ext uri="{FF2B5EF4-FFF2-40B4-BE49-F238E27FC236}">
                <a16:creationId xmlns:a16="http://schemas.microsoft.com/office/drawing/2014/main" id="{E19AFF37-8FCE-48F7-B85E-EE302F66EE4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23760" y="2227447"/>
            <a:ext cx="4214565" cy="28105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719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a:extLst>
              <a:ext uri="{FF2B5EF4-FFF2-40B4-BE49-F238E27FC236}">
                <a16:creationId xmlns:a16="http://schemas.microsoft.com/office/drawing/2014/main" id="{4375A6A6-8EAD-475C-9CFC-7735B6A9F2C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28560" y="3490818"/>
            <a:ext cx="3000344" cy="20008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641E9BB-86A9-4F3C-80F1-461A70D10911}"/>
              </a:ext>
            </a:extLst>
          </p:cNvPr>
          <p:cNvSpPr>
            <a:spLocks noGrp="1"/>
          </p:cNvSpPr>
          <p:nvPr>
            <p:ph type="title"/>
          </p:nvPr>
        </p:nvSpPr>
        <p:spPr>
          <a:xfrm>
            <a:off x="474847" y="1329118"/>
            <a:ext cx="9603275" cy="1049235"/>
          </a:xfrm>
        </p:spPr>
        <p:txBody>
          <a:bodyPr/>
          <a:lstStyle/>
          <a:p>
            <a:r>
              <a:rPr lang="en-US" b="1" dirty="0"/>
              <a:t>DIO Show Brief</a:t>
            </a:r>
          </a:p>
        </p:txBody>
      </p:sp>
      <p:sp>
        <p:nvSpPr>
          <p:cNvPr id="3" name="Rectangle 2">
            <a:extLst>
              <a:ext uri="{FF2B5EF4-FFF2-40B4-BE49-F238E27FC236}">
                <a16:creationId xmlns:a16="http://schemas.microsoft.com/office/drawing/2014/main" id="{06D5DE72-7C6B-42C1-A247-D0270FAD26A1}"/>
              </a:ext>
            </a:extLst>
          </p:cNvPr>
          <p:cNvSpPr/>
          <p:nvPr/>
        </p:nvSpPr>
        <p:spPr>
          <a:xfrm>
            <a:off x="474847" y="1991769"/>
            <a:ext cx="7053713" cy="3426579"/>
          </a:xfrm>
          <a:prstGeom prst="rect">
            <a:avLst/>
          </a:prstGeom>
        </p:spPr>
        <p:txBody>
          <a:bodyPr wrap="square">
            <a:spAutoFit/>
          </a:bodyPr>
          <a:lstStyle/>
          <a:p>
            <a:pPr marR="76200" fontAlgn="base">
              <a:spcAft>
                <a:spcPts val="200"/>
              </a:spcAft>
            </a:pPr>
            <a:r>
              <a:rPr lang="en-US" sz="1400" dirty="0">
                <a:solidFill>
                  <a:srgbClr val="000000"/>
                </a:solidFill>
                <a:latin typeface="Arial" panose="020B0604020202020204" pitchFamily="34" charset="0"/>
              </a:rPr>
              <a:t>Designed </a:t>
            </a:r>
            <a:r>
              <a:rPr lang="en-US" sz="1400" b="1" u="sng" dirty="0">
                <a:solidFill>
                  <a:srgbClr val="000000"/>
                </a:solidFill>
                <a:latin typeface="Arial" panose="020B0604020202020204" pitchFamily="34" charset="0"/>
              </a:rPr>
              <a:t>to get people up and moving</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Dance It Out</a:t>
            </a:r>
            <a:r>
              <a:rPr lang="en-US" sz="1400" dirty="0">
                <a:solidFill>
                  <a:srgbClr val="000000"/>
                </a:solidFill>
                <a:latin typeface="Arial" panose="020B0604020202020204" pitchFamily="34" charset="0"/>
              </a:rPr>
              <a:t> is a fun-filled inspiring program complete with weekly “every man/woman/child” guests.  Through a mix of dance and emotional interviews, they share their soul affirming stories of overcoming major medical, life, loss and emotional events through movement.  </a:t>
            </a:r>
          </a:p>
          <a:p>
            <a:pPr marR="76200" fontAlgn="base">
              <a:spcAft>
                <a:spcPts val="200"/>
              </a:spcAft>
            </a:pPr>
            <a:endParaRPr lang="en-US" sz="1400" dirty="0">
              <a:solidFill>
                <a:srgbClr val="000000"/>
              </a:solidFill>
              <a:latin typeface="Arial" panose="020B0604020202020204" pitchFamily="34" charset="0"/>
            </a:endParaRPr>
          </a:p>
          <a:p>
            <a:pPr marR="76200" fontAlgn="base">
              <a:spcAft>
                <a:spcPts val="200"/>
              </a:spcAft>
            </a:pPr>
            <a:r>
              <a:rPr lang="en-US" sz="1400" dirty="0">
                <a:solidFill>
                  <a:srgbClr val="000000"/>
                </a:solidFill>
                <a:latin typeface="Arial" panose="020B0604020202020204" pitchFamily="34" charset="0"/>
              </a:rPr>
              <a:t>In addition to Billy, these key contributors are also inspired and supported by a celebrity guest-stars from music, TV, theatre and/or social media. While providing the famed</a:t>
            </a:r>
            <a:r>
              <a:rPr lang="en-US" sz="1400" b="1" dirty="0">
                <a:solidFill>
                  <a:srgbClr val="000000"/>
                </a:solidFill>
                <a:latin typeface="Arial" panose="020B0604020202020204" pitchFamily="34" charset="0"/>
              </a:rPr>
              <a:t> Dance It Out </a:t>
            </a:r>
            <a:r>
              <a:rPr lang="en-US" sz="1400" dirty="0">
                <a:solidFill>
                  <a:srgbClr val="000000"/>
                </a:solidFill>
                <a:latin typeface="Arial" panose="020B0604020202020204" pitchFamily="34" charset="0"/>
              </a:rPr>
              <a:t>fitness workout, the </a:t>
            </a:r>
            <a:r>
              <a:rPr lang="en-US" sz="1400" b="1" dirty="0">
                <a:solidFill>
                  <a:srgbClr val="000000"/>
                </a:solidFill>
                <a:latin typeface="Arial" panose="020B0604020202020204" pitchFamily="34" charset="0"/>
              </a:rPr>
              <a:t>DIO</a:t>
            </a:r>
            <a:r>
              <a:rPr lang="en-US" sz="1400" dirty="0">
                <a:solidFill>
                  <a:srgbClr val="000000"/>
                </a:solidFill>
                <a:latin typeface="Arial" panose="020B0604020202020204" pitchFamily="34" charset="0"/>
              </a:rPr>
              <a:t> message is always on point letting viewers know they are not alone in their struggles and there is always a way to keep moving to get the best out of life. </a:t>
            </a:r>
          </a:p>
          <a:p>
            <a:pPr marR="76200" fontAlgn="base">
              <a:spcAft>
                <a:spcPts val="200"/>
              </a:spcAft>
            </a:pPr>
            <a:endParaRPr lang="en-US" sz="1400" dirty="0">
              <a:solidFill>
                <a:srgbClr val="000000"/>
              </a:solidFill>
              <a:latin typeface="Arial" panose="020B0604020202020204" pitchFamily="34" charset="0"/>
            </a:endParaRPr>
          </a:p>
          <a:p>
            <a:pPr marR="76200" fontAlgn="base">
              <a:spcAft>
                <a:spcPts val="200"/>
              </a:spcAft>
            </a:pPr>
            <a:r>
              <a:rPr lang="en-US" sz="1400" dirty="0">
                <a:solidFill>
                  <a:srgbClr val="000000"/>
                </a:solidFill>
                <a:latin typeface="Arial" panose="020B0604020202020204" pitchFamily="34" charset="0"/>
              </a:rPr>
              <a:t>Billy guides the audience through his proprietary workout program with a dazzling cast of </a:t>
            </a:r>
            <a:r>
              <a:rPr lang="en-US" sz="1400" b="1" dirty="0">
                <a:solidFill>
                  <a:srgbClr val="000000"/>
                </a:solidFill>
                <a:latin typeface="Arial" panose="020B0604020202020204" pitchFamily="34" charset="0"/>
              </a:rPr>
              <a:t>DIO</a:t>
            </a:r>
            <a:r>
              <a:rPr lang="en-US" sz="1400" dirty="0">
                <a:solidFill>
                  <a:srgbClr val="000000"/>
                </a:solidFill>
                <a:latin typeface="Arial" panose="020B0604020202020204" pitchFamily="34" charset="0"/>
              </a:rPr>
              <a:t> Pro Back Up Dancers and an energized VJ/MC who spins originally composed </a:t>
            </a:r>
            <a:r>
              <a:rPr lang="en-US" sz="1400" b="1" dirty="0">
                <a:solidFill>
                  <a:srgbClr val="000000"/>
                </a:solidFill>
                <a:latin typeface="Arial" panose="020B0604020202020204" pitchFamily="34" charset="0"/>
              </a:rPr>
              <a:t>DIO</a:t>
            </a:r>
            <a:r>
              <a:rPr lang="en-US" sz="1400" dirty="0">
                <a:solidFill>
                  <a:srgbClr val="000000"/>
                </a:solidFill>
                <a:latin typeface="Arial" panose="020B0604020202020204" pitchFamily="34" charset="0"/>
              </a:rPr>
              <a:t> music. The dynamic and emotionally engaging tracks range from Pop, Hip Hop, Broadway, Salsa, Bollywood, Jazz, Reggae and more!</a:t>
            </a:r>
          </a:p>
        </p:txBody>
      </p:sp>
      <p:pic>
        <p:nvPicPr>
          <p:cNvPr id="3076" name="Picture 4">
            <a:extLst>
              <a:ext uri="{FF2B5EF4-FFF2-40B4-BE49-F238E27FC236}">
                <a16:creationId xmlns:a16="http://schemas.microsoft.com/office/drawing/2014/main" id="{A347E816-4D9C-46A1-9D7A-DA8CD9437EA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21097" y="1991769"/>
            <a:ext cx="3000344" cy="20008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0E27B98-E23D-4EDF-8C58-7C234373DFA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3727" y="390975"/>
            <a:ext cx="2925177" cy="19507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253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4D83A-CC4E-43B2-9E13-ADE6030CE04D}"/>
              </a:ext>
            </a:extLst>
          </p:cNvPr>
          <p:cNvSpPr>
            <a:spLocks noGrp="1"/>
          </p:cNvSpPr>
          <p:nvPr>
            <p:ph type="title"/>
          </p:nvPr>
        </p:nvSpPr>
        <p:spPr>
          <a:xfrm>
            <a:off x="1294362" y="1205042"/>
            <a:ext cx="9603275" cy="1049235"/>
          </a:xfrm>
        </p:spPr>
        <p:txBody>
          <a:bodyPr/>
          <a:lstStyle/>
          <a:p>
            <a:r>
              <a:rPr lang="en-US" b="1" dirty="0"/>
              <a:t>Target Audience</a:t>
            </a:r>
          </a:p>
        </p:txBody>
      </p:sp>
      <p:sp>
        <p:nvSpPr>
          <p:cNvPr id="4" name="Rectangle 3">
            <a:extLst>
              <a:ext uri="{FF2B5EF4-FFF2-40B4-BE49-F238E27FC236}">
                <a16:creationId xmlns:a16="http://schemas.microsoft.com/office/drawing/2014/main" id="{790E52A6-4C8B-4B02-947D-B0500001EF8B}"/>
              </a:ext>
            </a:extLst>
          </p:cNvPr>
          <p:cNvSpPr/>
          <p:nvPr/>
        </p:nvSpPr>
        <p:spPr>
          <a:xfrm>
            <a:off x="1248076" y="2073210"/>
            <a:ext cx="10943924" cy="3734356"/>
          </a:xfrm>
          <a:prstGeom prst="rect">
            <a:avLst/>
          </a:prstGeom>
        </p:spPr>
        <p:txBody>
          <a:bodyPr wrap="square">
            <a:spAutoFit/>
          </a:bodyPr>
          <a:lstStyle/>
          <a:p>
            <a:pPr marL="285750" marR="76200" indent="-285750" fontAlgn="base">
              <a:buFont typeface="Arial" panose="020B0604020202020204" pitchFamily="34" charset="0"/>
              <a:buChar char="•"/>
            </a:pPr>
            <a:r>
              <a:rPr lang="en-US" sz="1400" b="1" dirty="0">
                <a:solidFill>
                  <a:srgbClr val="000000"/>
                </a:solidFill>
                <a:latin typeface="Arial" panose="020B0604020202020204" pitchFamily="34" charset="0"/>
              </a:rPr>
              <a:t>Primary</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Lifetime’s</a:t>
            </a:r>
            <a:r>
              <a:rPr lang="en-US" sz="1400" dirty="0">
                <a:solidFill>
                  <a:srgbClr val="000000"/>
                </a:solidFill>
                <a:latin typeface="Arial" panose="020B0604020202020204" pitchFamily="34" charset="0"/>
              </a:rPr>
              <a:t> target audience is 75% females with ages 50+ representing 51% of the audience.</a:t>
            </a:r>
          </a:p>
          <a:p>
            <a:pPr marL="285750" marR="76200" indent="-285750" fontAlgn="base">
              <a:buFont typeface="Arial" panose="020B0604020202020204" pitchFamily="34" charset="0"/>
              <a:buChar char="•"/>
            </a:pPr>
            <a:endParaRPr lang="en-US" sz="1400" b="1"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sz="1400" b="1" dirty="0">
                <a:solidFill>
                  <a:srgbClr val="000000"/>
                </a:solidFill>
                <a:latin typeface="Arial" panose="020B0604020202020204" pitchFamily="34" charset="0"/>
              </a:rPr>
              <a:t>Secondary:</a:t>
            </a:r>
            <a:r>
              <a:rPr lang="en-US" sz="1400" dirty="0">
                <a:solidFill>
                  <a:srgbClr val="000000"/>
                </a:solidFill>
                <a:latin typeface="Arial" panose="020B0604020202020204" pitchFamily="34" charset="0"/>
              </a:rPr>
              <a:t> Equally split are ages 18-34 (25%) and ages 35-49 (25%)</a:t>
            </a:r>
          </a:p>
          <a:p>
            <a:pPr marL="285750" marR="76200" indent="-285750" fontAlgn="base">
              <a:buFont typeface="Arial" panose="020B0604020202020204" pitchFamily="34" charset="0"/>
              <a:buChar char="•"/>
            </a:pPr>
            <a:endParaRPr lang="en-US" sz="1400"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sz="1400" dirty="0">
                <a:solidFill>
                  <a:srgbClr val="000000"/>
                </a:solidFill>
                <a:latin typeface="Arial" panose="020B0604020202020204" pitchFamily="34" charset="0"/>
              </a:rPr>
              <a:t>It is a multigenerational audience (Teens, Adults and Seniors/Grandparents)</a:t>
            </a:r>
          </a:p>
          <a:p>
            <a:pPr marL="285750" marR="76200" indent="-285750" fontAlgn="base">
              <a:buFont typeface="Arial" panose="020B0604020202020204" pitchFamily="34" charset="0"/>
              <a:buChar char="•"/>
            </a:pPr>
            <a:endParaRPr lang="en-US" sz="1400"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sz="1400" dirty="0">
                <a:solidFill>
                  <a:srgbClr val="000000"/>
                </a:solidFill>
                <a:latin typeface="Arial" panose="020B0604020202020204" pitchFamily="34" charset="0"/>
              </a:rPr>
              <a:t>Additional Demographics:</a:t>
            </a:r>
          </a:p>
          <a:p>
            <a:pPr marL="742950" marR="76200" lvl="1" indent="-285750" fontAlgn="base">
              <a:buFont typeface="Arial" panose="020B0604020202020204" pitchFamily="34" charset="0"/>
              <a:buChar char="•"/>
            </a:pPr>
            <a:r>
              <a:rPr lang="en-US" sz="1400" dirty="0">
                <a:solidFill>
                  <a:srgbClr val="000000"/>
                </a:solidFill>
                <a:latin typeface="Arial" panose="020B0604020202020204" pitchFamily="34" charset="0"/>
              </a:rPr>
              <a:t>65% of</a:t>
            </a:r>
            <a:r>
              <a:rPr lang="en-US" sz="1400" b="1" dirty="0">
                <a:solidFill>
                  <a:srgbClr val="000000"/>
                </a:solidFill>
                <a:latin typeface="Arial" panose="020B0604020202020204" pitchFamily="34" charset="0"/>
              </a:rPr>
              <a:t> Lifetime</a:t>
            </a:r>
            <a:r>
              <a:rPr lang="en-US" sz="1400" dirty="0">
                <a:solidFill>
                  <a:srgbClr val="000000"/>
                </a:solidFill>
                <a:latin typeface="Arial" panose="020B0604020202020204" pitchFamily="34" charset="0"/>
              </a:rPr>
              <a:t> viewers own a home</a:t>
            </a:r>
          </a:p>
          <a:p>
            <a:pPr marL="742950" marR="76200" lvl="1" indent="-285750" fontAlgn="base">
              <a:buFont typeface="Arial" panose="020B0604020202020204" pitchFamily="34" charset="0"/>
              <a:buChar char="•"/>
            </a:pPr>
            <a:r>
              <a:rPr lang="en-US" sz="1400" dirty="0">
                <a:solidFill>
                  <a:srgbClr val="000000"/>
                </a:solidFill>
                <a:latin typeface="Arial" panose="020B0604020202020204" pitchFamily="34" charset="0"/>
              </a:rPr>
              <a:t>HHI: 24% - $25K-$49K, 33% - $50K+</a:t>
            </a:r>
          </a:p>
          <a:p>
            <a:pPr marL="742950" marR="76200" lvl="1" indent="-285750" fontAlgn="base">
              <a:buFont typeface="Arial" panose="020B0604020202020204" pitchFamily="34" charset="0"/>
              <a:buChar char="•"/>
            </a:pPr>
            <a:r>
              <a:rPr lang="en-US" sz="1400" dirty="0">
                <a:solidFill>
                  <a:srgbClr val="000000"/>
                </a:solidFill>
                <a:latin typeface="Arial" panose="020B0604020202020204" pitchFamily="34" charset="0"/>
              </a:rPr>
              <a:t>38% - 1+ Child in HH</a:t>
            </a:r>
          </a:p>
          <a:p>
            <a:pPr marL="285750" marR="76200" indent="-285750" fontAlgn="base">
              <a:buFont typeface="Arial" panose="020B0604020202020204" pitchFamily="34" charset="0"/>
              <a:buChar char="•"/>
            </a:pPr>
            <a:endParaRPr lang="en-US" sz="1400"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sz="1400" dirty="0">
                <a:solidFill>
                  <a:srgbClr val="000000"/>
                </a:solidFill>
                <a:latin typeface="Arial" panose="020B0604020202020204" pitchFamily="34" charset="0"/>
              </a:rPr>
              <a:t>Psychographic profile: Lifetime offers its viewers modern, sexy, daring and provocative programming.</a:t>
            </a:r>
          </a:p>
          <a:p>
            <a:pPr marL="285750" marR="76200" indent="-285750" fontAlgn="base">
              <a:spcAft>
                <a:spcPts val="1600"/>
              </a:spcAft>
              <a:buFont typeface="Arial" panose="020B0604020202020204" pitchFamily="34" charset="0"/>
              <a:buChar char="•"/>
            </a:pPr>
            <a:endParaRPr lang="en-US" sz="1400" dirty="0">
              <a:solidFill>
                <a:srgbClr val="000000"/>
              </a:solidFill>
              <a:latin typeface="Arial" panose="020B0604020202020204" pitchFamily="34" charset="0"/>
            </a:endParaRPr>
          </a:p>
          <a:p>
            <a:pPr marL="285750" marR="76200" indent="-285750" fontAlgn="base">
              <a:spcAft>
                <a:spcPts val="1600"/>
              </a:spcAft>
              <a:buFont typeface="Arial" panose="020B0604020202020204" pitchFamily="34" charset="0"/>
              <a:buChar char="•"/>
            </a:pPr>
            <a:r>
              <a:rPr lang="en-US" sz="1400" dirty="0">
                <a:solidFill>
                  <a:srgbClr val="000000"/>
                </a:solidFill>
                <a:latin typeface="Arial" panose="020B0604020202020204" pitchFamily="34" charset="0"/>
              </a:rPr>
              <a:t>Other </a:t>
            </a:r>
            <a:r>
              <a:rPr lang="en-US" sz="1400" b="1" dirty="0">
                <a:solidFill>
                  <a:srgbClr val="000000"/>
                </a:solidFill>
                <a:latin typeface="Arial" panose="020B0604020202020204" pitchFamily="34" charset="0"/>
              </a:rPr>
              <a:t>Lifetime</a:t>
            </a:r>
            <a:r>
              <a:rPr lang="en-US" sz="1400" dirty="0">
                <a:solidFill>
                  <a:srgbClr val="000000"/>
                </a:solidFill>
                <a:latin typeface="Arial" panose="020B0604020202020204" pitchFamily="34" charset="0"/>
              </a:rPr>
              <a:t> programs include </a:t>
            </a:r>
            <a:r>
              <a:rPr lang="en-US" sz="1400" b="1" dirty="0">
                <a:solidFill>
                  <a:srgbClr val="000000"/>
                </a:solidFill>
                <a:latin typeface="Arial" panose="020B0604020202020204" pitchFamily="34" charset="0"/>
              </a:rPr>
              <a:t>Dance Mom</a:t>
            </a:r>
            <a:r>
              <a:rPr lang="en-US" sz="1400" dirty="0">
                <a:solidFill>
                  <a:srgbClr val="000000"/>
                </a:solidFill>
                <a:latin typeface="Arial" panose="020B0604020202020204" pitchFamily="34" charset="0"/>
              </a:rPr>
              <a:t>s, </a:t>
            </a:r>
            <a:r>
              <a:rPr lang="en-US" sz="1400" b="1" dirty="0">
                <a:solidFill>
                  <a:srgbClr val="000000"/>
                </a:solidFill>
                <a:latin typeface="Arial" panose="020B0604020202020204" pitchFamily="34" charset="0"/>
              </a:rPr>
              <a:t>Project Runway</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Bring It!</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Surviving R. Kelly</a:t>
            </a:r>
            <a:r>
              <a:rPr lang="en-US" sz="1400" dirty="0">
                <a:solidFill>
                  <a:srgbClr val="000000"/>
                </a:solidFill>
                <a:latin typeface="Arial" panose="020B0604020202020204" pitchFamily="34" charset="0"/>
              </a:rPr>
              <a:t>, </a:t>
            </a:r>
            <a:r>
              <a:rPr lang="en-US" sz="1400" b="1" dirty="0" err="1">
                <a:solidFill>
                  <a:srgbClr val="000000"/>
                </a:solidFill>
                <a:latin typeface="Arial" panose="020B0604020202020204" pitchFamily="34" charset="0"/>
              </a:rPr>
              <a:t>UnReal</a:t>
            </a:r>
            <a:r>
              <a:rPr lang="en-US" sz="1400" dirty="0">
                <a:solidFill>
                  <a:srgbClr val="000000"/>
                </a:solidFill>
                <a:latin typeface="Arial" panose="020B0604020202020204" pitchFamily="34" charset="0"/>
              </a:rPr>
              <a:t>, etc.</a:t>
            </a:r>
          </a:p>
          <a:p>
            <a:pPr marL="285750" marR="76200" indent="-285750" fontAlgn="base">
              <a:spcAft>
                <a:spcPts val="1600"/>
              </a:spcAft>
              <a:buFont typeface="Arial" panose="020B0604020202020204" pitchFamily="34" charset="0"/>
              <a:buChar char="•"/>
            </a:pPr>
            <a:r>
              <a:rPr lang="en-US" sz="1400" dirty="0">
                <a:solidFill>
                  <a:srgbClr val="000000"/>
                </a:solidFill>
                <a:latin typeface="Arial" panose="020B0604020202020204" pitchFamily="34" charset="0"/>
              </a:rPr>
              <a:t>Dance Moms pulled in 2.8 million viewers and 1.4 million adults ages 18-49 in a similar timeslot on Lifetime (3</a:t>
            </a:r>
            <a:r>
              <a:rPr lang="en-US" sz="1400" baseline="30000" dirty="0">
                <a:solidFill>
                  <a:srgbClr val="000000"/>
                </a:solidFill>
                <a:latin typeface="Arial" panose="020B0604020202020204" pitchFamily="34" charset="0"/>
              </a:rPr>
              <a:t>rd</a:t>
            </a:r>
            <a:r>
              <a:rPr lang="en-US" sz="1400" dirty="0">
                <a:solidFill>
                  <a:srgbClr val="000000"/>
                </a:solidFill>
                <a:latin typeface="Arial" panose="020B0604020202020204" pitchFamily="34" charset="0"/>
              </a:rPr>
              <a:t> season).</a:t>
            </a:r>
          </a:p>
        </p:txBody>
      </p:sp>
      <p:pic>
        <p:nvPicPr>
          <p:cNvPr id="1026" name="Picture 2" descr="See the source image">
            <a:extLst>
              <a:ext uri="{FF2B5EF4-FFF2-40B4-BE49-F238E27FC236}">
                <a16:creationId xmlns:a16="http://schemas.microsoft.com/office/drawing/2014/main" id="{56EDB593-CA08-4511-82A3-B0BC7C29214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321801" y="2585720"/>
            <a:ext cx="1686560" cy="168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6D37D-D236-4069-953D-9712DA9C9055}"/>
              </a:ext>
            </a:extLst>
          </p:cNvPr>
          <p:cNvSpPr>
            <a:spLocks noGrp="1"/>
          </p:cNvSpPr>
          <p:nvPr>
            <p:ph type="title"/>
          </p:nvPr>
        </p:nvSpPr>
        <p:spPr>
          <a:xfrm>
            <a:off x="1053815" y="1282800"/>
            <a:ext cx="9603275" cy="1049235"/>
          </a:xfrm>
        </p:spPr>
        <p:txBody>
          <a:bodyPr/>
          <a:lstStyle/>
          <a:p>
            <a:r>
              <a:rPr lang="en-US" b="1" dirty="0"/>
              <a:t>Show Talent</a:t>
            </a:r>
          </a:p>
        </p:txBody>
      </p:sp>
      <p:sp>
        <p:nvSpPr>
          <p:cNvPr id="3" name="Rectangle 2">
            <a:extLst>
              <a:ext uri="{FF2B5EF4-FFF2-40B4-BE49-F238E27FC236}">
                <a16:creationId xmlns:a16="http://schemas.microsoft.com/office/drawing/2014/main" id="{BE42744D-83C8-452D-BFF9-88A71587BFB5}"/>
              </a:ext>
            </a:extLst>
          </p:cNvPr>
          <p:cNvSpPr/>
          <p:nvPr/>
        </p:nvSpPr>
        <p:spPr>
          <a:xfrm>
            <a:off x="322453" y="2009290"/>
            <a:ext cx="8157404" cy="3847207"/>
          </a:xfrm>
          <a:prstGeom prst="rect">
            <a:avLst/>
          </a:prstGeom>
        </p:spPr>
        <p:txBody>
          <a:bodyPr wrap="square">
            <a:spAutoFit/>
          </a:bodyPr>
          <a:lstStyle/>
          <a:p>
            <a:pPr marL="285750" marR="76200" indent="-285750" fontAlgn="base">
              <a:spcAft>
                <a:spcPts val="300"/>
              </a:spcAft>
              <a:buFont typeface="Arial" panose="020B0604020202020204" pitchFamily="34" charset="0"/>
              <a:buChar char="•"/>
            </a:pPr>
            <a:r>
              <a:rPr lang="en-US" sz="1400" dirty="0">
                <a:solidFill>
                  <a:srgbClr val="000000"/>
                </a:solidFill>
                <a:latin typeface="Arial" panose="020B0604020202020204" pitchFamily="34" charset="0"/>
              </a:rPr>
              <a:t>Host: </a:t>
            </a:r>
            <a:r>
              <a:rPr lang="en-US" sz="1400" b="1" dirty="0">
                <a:solidFill>
                  <a:srgbClr val="000000"/>
                </a:solidFill>
                <a:latin typeface="Arial" panose="020B0604020202020204" pitchFamily="34" charset="0"/>
              </a:rPr>
              <a:t>Billy Blanks, Jr.</a:t>
            </a:r>
            <a:r>
              <a:rPr lang="en-US" sz="1400" dirty="0">
                <a:solidFill>
                  <a:srgbClr val="000000"/>
                </a:solidFill>
                <a:latin typeface="Arial" panose="020B0604020202020204" pitchFamily="34" charset="0"/>
              </a:rPr>
              <a:t> </a:t>
            </a:r>
          </a:p>
          <a:p>
            <a:pPr marL="742950" marR="76200" lvl="1" indent="-285750" fontAlgn="base">
              <a:spcAft>
                <a:spcPts val="300"/>
              </a:spcAft>
              <a:buFont typeface="Arial" panose="020B0604020202020204" pitchFamily="34" charset="0"/>
              <a:buChar char="•"/>
            </a:pPr>
            <a:r>
              <a:rPr lang="en-US" sz="1400" dirty="0">
                <a:solidFill>
                  <a:srgbClr val="000000"/>
                </a:solidFill>
                <a:latin typeface="Arial" panose="020B0604020202020204" pitchFamily="34" charset="0"/>
              </a:rPr>
              <a:t>Professional dancer, director, producer. </a:t>
            </a:r>
          </a:p>
          <a:p>
            <a:pPr marL="742950" marR="76200" lvl="1" indent="-285750" fontAlgn="base">
              <a:spcAft>
                <a:spcPts val="300"/>
              </a:spcAft>
              <a:buFont typeface="Arial" panose="020B0604020202020204" pitchFamily="34" charset="0"/>
              <a:buChar char="•"/>
            </a:pPr>
            <a:r>
              <a:rPr lang="en-US" sz="1400" dirty="0">
                <a:solidFill>
                  <a:srgbClr val="000000"/>
                </a:solidFill>
                <a:latin typeface="Arial" panose="020B0604020202020204" pitchFamily="34" charset="0"/>
              </a:rPr>
              <a:t>Entertainment credits include: music videos with </a:t>
            </a:r>
            <a:r>
              <a:rPr lang="en-US" sz="1400" b="1" dirty="0">
                <a:solidFill>
                  <a:srgbClr val="000000"/>
                </a:solidFill>
                <a:latin typeface="Arial" panose="020B0604020202020204" pitchFamily="34" charset="0"/>
              </a:rPr>
              <a:t>Paula Abdul</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Madonna</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Celine Dion</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Crystal Method</a:t>
            </a:r>
            <a:r>
              <a:rPr lang="en-US" sz="1400" dirty="0">
                <a:solidFill>
                  <a:srgbClr val="000000"/>
                </a:solidFill>
                <a:latin typeface="Arial" panose="020B0604020202020204" pitchFamily="34" charset="0"/>
              </a:rPr>
              <a:t> (directed by </a:t>
            </a:r>
            <a:r>
              <a:rPr lang="en-US" sz="1400" b="1" dirty="0">
                <a:solidFill>
                  <a:srgbClr val="000000"/>
                </a:solidFill>
                <a:latin typeface="Arial" panose="020B0604020202020204" pitchFamily="34" charset="0"/>
              </a:rPr>
              <a:t>Gore </a:t>
            </a:r>
            <a:r>
              <a:rPr lang="en-US" sz="1400" b="1" dirty="0" err="1">
                <a:solidFill>
                  <a:srgbClr val="000000"/>
                </a:solidFill>
                <a:latin typeface="Arial" panose="020B0604020202020204" pitchFamily="34" charset="0"/>
              </a:rPr>
              <a:t>Verbinski</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Quincy Jones</a:t>
            </a:r>
            <a:r>
              <a:rPr lang="en-US" sz="1400" dirty="0">
                <a:solidFill>
                  <a:srgbClr val="000000"/>
                </a:solidFill>
                <a:latin typeface="Arial" panose="020B0604020202020204" pitchFamily="34" charset="0"/>
              </a:rPr>
              <a:t>, and </a:t>
            </a:r>
            <a:r>
              <a:rPr lang="en-US" sz="1400" b="1" dirty="0">
                <a:solidFill>
                  <a:srgbClr val="000000"/>
                </a:solidFill>
                <a:latin typeface="Arial" panose="020B0604020202020204" pitchFamily="34" charset="0"/>
              </a:rPr>
              <a:t>Babyface</a:t>
            </a:r>
            <a:r>
              <a:rPr lang="en-US" sz="1400" dirty="0">
                <a:solidFill>
                  <a:srgbClr val="000000"/>
                </a:solidFill>
                <a:latin typeface="Arial" panose="020B0604020202020204" pitchFamily="34" charset="0"/>
              </a:rPr>
              <a:t>. TV appearances on </a:t>
            </a:r>
            <a:r>
              <a:rPr lang="en-US" sz="1400" b="1" dirty="0">
                <a:solidFill>
                  <a:srgbClr val="000000"/>
                </a:solidFill>
                <a:latin typeface="Arial" panose="020B0604020202020204" pitchFamily="34" charset="0"/>
              </a:rPr>
              <a:t>American Dreams with Alicia Keys</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The Practice</a:t>
            </a:r>
            <a:r>
              <a:rPr lang="en-US" sz="1400" dirty="0">
                <a:solidFill>
                  <a:srgbClr val="000000"/>
                </a:solidFill>
                <a:latin typeface="Arial" panose="020B0604020202020204" pitchFamily="34" charset="0"/>
              </a:rPr>
              <a:t>, Sister </a:t>
            </a:r>
            <a:r>
              <a:rPr lang="en-US" sz="1400" dirty="0" err="1">
                <a:solidFill>
                  <a:srgbClr val="000000"/>
                </a:solidFill>
                <a:latin typeface="Arial" panose="020B0604020202020204" pitchFamily="34" charset="0"/>
              </a:rPr>
              <a:t>Sister</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Kids Incorporated</a:t>
            </a:r>
            <a:r>
              <a:rPr lang="en-US" sz="1400" dirty="0">
                <a:solidFill>
                  <a:srgbClr val="000000"/>
                </a:solidFill>
                <a:latin typeface="Arial" panose="020B0604020202020204" pitchFamily="34" charset="0"/>
              </a:rPr>
              <a:t>, Homeboys From Outer Space, My Cousin Skeeter, and </a:t>
            </a:r>
            <a:r>
              <a:rPr lang="en-US" sz="1400" b="1" dirty="0">
                <a:solidFill>
                  <a:srgbClr val="000000"/>
                </a:solidFill>
                <a:latin typeface="Arial" panose="020B0604020202020204" pitchFamily="34" charset="0"/>
              </a:rPr>
              <a:t>The Tonight Show</a:t>
            </a:r>
            <a:r>
              <a:rPr lang="en-US" sz="1400" dirty="0">
                <a:solidFill>
                  <a:srgbClr val="000000"/>
                </a:solidFill>
                <a:latin typeface="Arial" panose="020B0604020202020204" pitchFamily="34" charset="0"/>
              </a:rPr>
              <a:t>. Directed </a:t>
            </a:r>
            <a:r>
              <a:rPr lang="en-US" sz="1400" b="1" dirty="0">
                <a:solidFill>
                  <a:srgbClr val="000000"/>
                </a:solidFill>
                <a:latin typeface="Arial" panose="020B0604020202020204" pitchFamily="34" charset="0"/>
              </a:rPr>
              <a:t>One Night With The Stars</a:t>
            </a:r>
            <a:r>
              <a:rPr lang="en-US" sz="1400" dirty="0">
                <a:solidFill>
                  <a:srgbClr val="000000"/>
                </a:solidFill>
                <a:latin typeface="Arial" panose="020B0604020202020204" pitchFamily="34" charset="0"/>
              </a:rPr>
              <a:t> starring Broadway Legends </a:t>
            </a:r>
            <a:r>
              <a:rPr lang="en-US" sz="1400" b="1" dirty="0">
                <a:solidFill>
                  <a:srgbClr val="000000"/>
                </a:solidFill>
                <a:latin typeface="Arial" panose="020B0604020202020204" pitchFamily="34" charset="0"/>
              </a:rPr>
              <a:t>Betty Buckley</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Lainie Kazan</a:t>
            </a:r>
            <a:r>
              <a:rPr lang="en-US" sz="1400" dirty="0">
                <a:solidFill>
                  <a:srgbClr val="000000"/>
                </a:solidFill>
                <a:latin typeface="Arial" panose="020B0604020202020204" pitchFamily="34" charset="0"/>
              </a:rPr>
              <a:t>, </a:t>
            </a:r>
            <a:r>
              <a:rPr lang="en-US" sz="1400" b="1" dirty="0" err="1">
                <a:solidFill>
                  <a:srgbClr val="000000"/>
                </a:solidFill>
                <a:latin typeface="Arial" panose="020B0604020202020204" pitchFamily="34" charset="0"/>
              </a:rPr>
              <a:t>Telly</a:t>
            </a:r>
            <a:r>
              <a:rPr lang="en-US" sz="1400" b="1" dirty="0">
                <a:solidFill>
                  <a:srgbClr val="000000"/>
                </a:solidFill>
                <a:latin typeface="Arial" panose="020B0604020202020204" pitchFamily="34" charset="0"/>
              </a:rPr>
              <a:t> Leung</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Tom Bergeron</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Jordin Sparks</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Fran Drescher</a:t>
            </a:r>
            <a:r>
              <a:rPr lang="en-US" sz="1400" dirty="0">
                <a:solidFill>
                  <a:srgbClr val="000000"/>
                </a:solidFill>
                <a:latin typeface="Arial" panose="020B0604020202020204" pitchFamily="34" charset="0"/>
              </a:rPr>
              <a:t>, and many more</a:t>
            </a:r>
            <a:endParaRPr lang="en-US" sz="1400" b="1" dirty="0">
              <a:solidFill>
                <a:srgbClr val="000000"/>
              </a:solidFill>
              <a:latin typeface="Arial" panose="020B0604020202020204" pitchFamily="34" charset="0"/>
            </a:endParaRPr>
          </a:p>
          <a:p>
            <a:pPr marL="285750" marR="76200" indent="-285750" fontAlgn="base">
              <a:spcAft>
                <a:spcPts val="300"/>
              </a:spcAft>
              <a:buFont typeface="Arial" panose="020B0604020202020204" pitchFamily="34" charset="0"/>
              <a:buChar char="•"/>
            </a:pPr>
            <a:endParaRPr lang="en-US" sz="1400" dirty="0">
              <a:solidFill>
                <a:srgbClr val="000000"/>
              </a:solidFill>
              <a:latin typeface="Arial" panose="020B0604020202020204" pitchFamily="34" charset="0"/>
            </a:endParaRPr>
          </a:p>
          <a:p>
            <a:pPr marL="285750" marR="76200" indent="-285750" fontAlgn="base">
              <a:spcAft>
                <a:spcPts val="300"/>
              </a:spcAft>
              <a:buFont typeface="Arial" panose="020B0604020202020204" pitchFamily="34" charset="0"/>
              <a:buChar char="•"/>
            </a:pPr>
            <a:r>
              <a:rPr lang="en-US" sz="1400" b="1" dirty="0">
                <a:solidFill>
                  <a:srgbClr val="000000"/>
                </a:solidFill>
                <a:latin typeface="Arial" panose="020B0604020202020204" pitchFamily="34" charset="0"/>
              </a:rPr>
              <a:t>DIO</a:t>
            </a:r>
            <a:r>
              <a:rPr lang="en-US" sz="1400" dirty="0">
                <a:solidFill>
                  <a:srgbClr val="000000"/>
                </a:solidFill>
                <a:latin typeface="Arial" panose="020B0604020202020204" pitchFamily="34" charset="0"/>
              </a:rPr>
              <a:t> Pro Back Up Dancers: include</a:t>
            </a:r>
            <a:r>
              <a:rPr lang="en-US" sz="1400" b="1" dirty="0">
                <a:solidFill>
                  <a:srgbClr val="000000"/>
                </a:solidFill>
                <a:latin typeface="Arial" panose="020B0604020202020204" pitchFamily="34" charset="0"/>
              </a:rPr>
              <a:t> Payton Ackerman</a:t>
            </a:r>
            <a:r>
              <a:rPr lang="en-US" sz="1400" dirty="0">
                <a:solidFill>
                  <a:srgbClr val="000000"/>
                </a:solidFill>
                <a:latin typeface="Arial" panose="020B0604020202020204" pitchFamily="34" charset="0"/>
              </a:rPr>
              <a:t> from, “</a:t>
            </a:r>
            <a:r>
              <a:rPr lang="en-US" sz="1400" b="1" dirty="0">
                <a:solidFill>
                  <a:srgbClr val="000000"/>
                </a:solidFill>
                <a:latin typeface="Arial" panose="020B0604020202020204" pitchFamily="34" charset="0"/>
              </a:rPr>
              <a:t>Dance Moms</a:t>
            </a:r>
            <a:r>
              <a:rPr lang="en-US" sz="1400" dirty="0">
                <a:solidFill>
                  <a:srgbClr val="000000"/>
                </a:solidFill>
                <a:latin typeface="Arial" panose="020B0604020202020204" pitchFamily="34" charset="0"/>
              </a:rPr>
              <a:t>” and</a:t>
            </a:r>
            <a:r>
              <a:rPr lang="en-US" sz="1400" b="1" dirty="0">
                <a:solidFill>
                  <a:srgbClr val="000000"/>
                </a:solidFill>
                <a:latin typeface="Arial" panose="020B0604020202020204" pitchFamily="34" charset="0"/>
              </a:rPr>
              <a:t> </a:t>
            </a:r>
            <a:r>
              <a:rPr lang="en-US" sz="1400" b="1" dirty="0" err="1">
                <a:solidFill>
                  <a:srgbClr val="000000"/>
                </a:solidFill>
                <a:latin typeface="Arial" panose="020B0604020202020204" pitchFamily="34" charset="0"/>
              </a:rPr>
              <a:t>Jeimy</a:t>
            </a:r>
            <a:r>
              <a:rPr lang="en-US" sz="1400" b="1" dirty="0">
                <a:solidFill>
                  <a:srgbClr val="000000"/>
                </a:solidFill>
                <a:latin typeface="Arial" panose="020B0604020202020204" pitchFamily="34" charset="0"/>
              </a:rPr>
              <a:t> Bueno, Zumba Celebrity</a:t>
            </a:r>
            <a:r>
              <a:rPr lang="en-US" sz="1400" dirty="0">
                <a:solidFill>
                  <a:srgbClr val="000000"/>
                </a:solidFill>
                <a:latin typeface="Arial" panose="020B0604020202020204" pitchFamily="34" charset="0"/>
              </a:rPr>
              <a:t>. </a:t>
            </a:r>
          </a:p>
          <a:p>
            <a:pPr marL="285750" marR="76200" indent="-285750" fontAlgn="base">
              <a:spcAft>
                <a:spcPts val="300"/>
              </a:spcAft>
              <a:buFont typeface="Arial" panose="020B0604020202020204" pitchFamily="34" charset="0"/>
              <a:buChar char="•"/>
            </a:pPr>
            <a:endParaRPr lang="en-US" sz="1400" i="1" dirty="0">
              <a:solidFill>
                <a:srgbClr val="000000"/>
              </a:solidFill>
              <a:latin typeface="Arial" panose="020B0604020202020204" pitchFamily="34" charset="0"/>
            </a:endParaRPr>
          </a:p>
          <a:p>
            <a:pPr marL="285750" marR="76200" indent="-285750" fontAlgn="base">
              <a:spcAft>
                <a:spcPts val="300"/>
              </a:spcAft>
              <a:buFont typeface="Arial" panose="020B0604020202020204" pitchFamily="34" charset="0"/>
              <a:buChar char="•"/>
            </a:pPr>
            <a:r>
              <a:rPr lang="en-US" sz="1400" i="1" dirty="0">
                <a:solidFill>
                  <a:srgbClr val="000000"/>
                </a:solidFill>
                <a:latin typeface="Arial" panose="020B0604020202020204" pitchFamily="34" charset="0"/>
              </a:rPr>
              <a:t>One special team from Season 1, </a:t>
            </a:r>
            <a:r>
              <a:rPr lang="en-US" sz="1400" b="1" i="1" dirty="0">
                <a:solidFill>
                  <a:srgbClr val="000000"/>
                </a:solidFill>
                <a:latin typeface="Arial" panose="020B0604020202020204" pitchFamily="34" charset="0"/>
              </a:rPr>
              <a:t>Dr. Mike and Andrew of </a:t>
            </a:r>
            <a:r>
              <a:rPr lang="en-US" sz="1400" b="1" i="1" dirty="0" err="1">
                <a:solidFill>
                  <a:srgbClr val="000000"/>
                </a:solidFill>
                <a:latin typeface="Arial" panose="020B0604020202020204" pitchFamily="34" charset="0"/>
              </a:rPr>
              <a:t>MoveU</a:t>
            </a:r>
            <a:r>
              <a:rPr lang="en-US" sz="1400" i="1" dirty="0">
                <a:solidFill>
                  <a:srgbClr val="000000"/>
                </a:solidFill>
                <a:latin typeface="Arial" panose="020B0604020202020204" pitchFamily="34" charset="0"/>
              </a:rPr>
              <a:t> were the invited Guest Fitness Experts featured at the 2019 </a:t>
            </a:r>
            <a:r>
              <a:rPr lang="en-US" sz="1400" i="1" dirty="0" err="1">
                <a:solidFill>
                  <a:srgbClr val="000000"/>
                </a:solidFill>
                <a:latin typeface="Arial" panose="020B0604020202020204" pitchFamily="34" charset="0"/>
              </a:rPr>
              <a:t>MeFitPro</a:t>
            </a:r>
            <a:r>
              <a:rPr lang="en-US" sz="1400" i="1" dirty="0">
                <a:solidFill>
                  <a:srgbClr val="000000"/>
                </a:solidFill>
                <a:latin typeface="Arial" panose="020B0604020202020204" pitchFamily="34" charset="0"/>
              </a:rPr>
              <a:t> Fitness Institute in Dubai.</a:t>
            </a:r>
          </a:p>
          <a:p>
            <a:pPr marL="285750" marR="76200" indent="-285750" fontAlgn="base">
              <a:spcAft>
                <a:spcPts val="300"/>
              </a:spcAft>
              <a:buFont typeface="Arial" panose="020B0604020202020204" pitchFamily="34" charset="0"/>
              <a:buChar char="•"/>
            </a:pPr>
            <a:endParaRPr lang="en-US" sz="1400" i="1" dirty="0">
              <a:solidFill>
                <a:srgbClr val="000000"/>
              </a:solidFill>
              <a:latin typeface="Arial" panose="020B0604020202020204" pitchFamily="34" charset="0"/>
            </a:endParaRPr>
          </a:p>
          <a:p>
            <a:pPr marL="285750" marR="76200" indent="-285750" fontAlgn="base">
              <a:spcAft>
                <a:spcPts val="300"/>
              </a:spcAft>
              <a:buFont typeface="Arial" panose="020B0604020202020204" pitchFamily="34" charset="0"/>
              <a:buChar char="•"/>
            </a:pPr>
            <a:r>
              <a:rPr lang="en-US" sz="1400" i="1" dirty="0">
                <a:solidFill>
                  <a:srgbClr val="000000"/>
                </a:solidFill>
                <a:latin typeface="Arial" panose="020B0604020202020204" pitchFamily="34" charset="0"/>
              </a:rPr>
              <a:t>See appendix for full guest lineup for season 1</a:t>
            </a:r>
            <a:endParaRPr lang="en-US" sz="1400" dirty="0">
              <a:solidFill>
                <a:srgbClr val="000000"/>
              </a:solidFill>
              <a:latin typeface="Arial" panose="020B0604020202020204" pitchFamily="34" charset="0"/>
            </a:endParaRPr>
          </a:p>
        </p:txBody>
      </p:sp>
      <p:pic>
        <p:nvPicPr>
          <p:cNvPr id="5" name="Picture 2" descr="Image may contain: one or more people, shoes and indoor">
            <a:extLst>
              <a:ext uri="{FF2B5EF4-FFF2-40B4-BE49-F238E27FC236}">
                <a16:creationId xmlns:a16="http://schemas.microsoft.com/office/drawing/2014/main" id="{A0FF8EC6-BAA4-4BFC-A316-1731EBB7F48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479857" y="864595"/>
            <a:ext cx="2658328" cy="2769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609C488-D232-496E-B601-A303A3A439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8613" y="3429000"/>
            <a:ext cx="2238226" cy="16786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1373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D0D7-2649-45BC-8274-AF8E57CB38EA}"/>
              </a:ext>
            </a:extLst>
          </p:cNvPr>
          <p:cNvSpPr>
            <a:spLocks noGrp="1"/>
          </p:cNvSpPr>
          <p:nvPr>
            <p:ph type="title"/>
          </p:nvPr>
        </p:nvSpPr>
        <p:spPr>
          <a:xfrm>
            <a:off x="792594" y="1138741"/>
            <a:ext cx="9603275" cy="1049235"/>
          </a:xfrm>
        </p:spPr>
        <p:txBody>
          <a:bodyPr/>
          <a:lstStyle/>
          <a:p>
            <a:r>
              <a:rPr lang="en-US" b="1" dirty="0"/>
              <a:t>Promotional Plan</a:t>
            </a:r>
          </a:p>
        </p:txBody>
      </p:sp>
      <p:sp>
        <p:nvSpPr>
          <p:cNvPr id="3" name="Rectangle 2">
            <a:extLst>
              <a:ext uri="{FF2B5EF4-FFF2-40B4-BE49-F238E27FC236}">
                <a16:creationId xmlns:a16="http://schemas.microsoft.com/office/drawing/2014/main" id="{CBE636D8-4811-4A87-B0C5-4BCF990BD795}"/>
              </a:ext>
            </a:extLst>
          </p:cNvPr>
          <p:cNvSpPr/>
          <p:nvPr/>
        </p:nvSpPr>
        <p:spPr>
          <a:xfrm>
            <a:off x="593558" y="2033094"/>
            <a:ext cx="7299158" cy="3416320"/>
          </a:xfrm>
          <a:prstGeom prst="rect">
            <a:avLst/>
          </a:prstGeom>
        </p:spPr>
        <p:txBody>
          <a:bodyPr wrap="square">
            <a:spAutoFit/>
          </a:bodyPr>
          <a:lstStyle/>
          <a:p>
            <a:pPr marL="285750" marR="76200" indent="-285750" fontAlgn="base">
              <a:buFont typeface="Arial" panose="020B0604020202020204" pitchFamily="34" charset="0"/>
              <a:buChar char="•"/>
            </a:pPr>
            <a:r>
              <a:rPr lang="en-US" b="1" dirty="0">
                <a:solidFill>
                  <a:srgbClr val="000000"/>
                </a:solidFill>
                <a:latin typeface="Arial" panose="020B0604020202020204" pitchFamily="34" charset="0"/>
              </a:rPr>
              <a:t>Lifetime Network</a:t>
            </a:r>
            <a:r>
              <a:rPr lang="en-US" dirty="0">
                <a:solidFill>
                  <a:srgbClr val="000000"/>
                </a:solidFill>
                <a:latin typeface="Arial" panose="020B0604020202020204" pitchFamily="34" charset="0"/>
              </a:rPr>
              <a:t> bumpers and TV Guide Listing</a:t>
            </a:r>
          </a:p>
          <a:p>
            <a:pPr marL="285750" marR="76200" indent="-285750" fontAlgn="base">
              <a:buFont typeface="Arial" panose="020B0604020202020204" pitchFamily="34" charset="0"/>
              <a:buChar char="•"/>
            </a:pPr>
            <a:endParaRPr lang="en-US"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dirty="0">
                <a:solidFill>
                  <a:srgbClr val="000000"/>
                </a:solidFill>
                <a:latin typeface="Arial" panose="020B0604020202020204" pitchFamily="34" charset="0"/>
              </a:rPr>
              <a:t>Social Media ads targeting BBJ/DIO followers/fans of 2M+</a:t>
            </a:r>
          </a:p>
          <a:p>
            <a:pPr marL="285750" marR="76200" indent="-285750" fontAlgn="base">
              <a:buFont typeface="Arial" panose="020B0604020202020204" pitchFamily="34" charset="0"/>
              <a:buChar char="•"/>
            </a:pPr>
            <a:endParaRPr lang="en-US"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dirty="0">
                <a:solidFill>
                  <a:srgbClr val="000000"/>
                </a:solidFill>
                <a:latin typeface="Arial" panose="020B0604020202020204" pitchFamily="34" charset="0"/>
              </a:rPr>
              <a:t>Social Media postings by guests and celebrities with combined followers of </a:t>
            </a:r>
            <a:r>
              <a:rPr lang="en-US" b="1" dirty="0">
                <a:solidFill>
                  <a:srgbClr val="000000"/>
                </a:solidFill>
                <a:latin typeface="Arial" panose="020B0604020202020204" pitchFamily="34" charset="0"/>
              </a:rPr>
              <a:t>2,000,000+</a:t>
            </a:r>
            <a:endParaRPr lang="en-US"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endParaRPr lang="en-US"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dirty="0">
                <a:solidFill>
                  <a:srgbClr val="000000"/>
                </a:solidFill>
                <a:latin typeface="Arial" panose="020B0604020202020204" pitchFamily="34" charset="0"/>
              </a:rPr>
              <a:t>PR Campaign including TV and radio interviews, press releases, websites and postings by DIO team, guests and celebrities.</a:t>
            </a:r>
          </a:p>
          <a:p>
            <a:pPr marL="285750" marR="76200" indent="-285750" fontAlgn="base">
              <a:buFont typeface="Arial" panose="020B0604020202020204" pitchFamily="34" charset="0"/>
              <a:buChar char="•"/>
            </a:pPr>
            <a:endParaRPr lang="en-US" dirty="0">
              <a:solidFill>
                <a:srgbClr val="000000"/>
              </a:solidFill>
              <a:latin typeface="Arial" panose="020B0604020202020204" pitchFamily="34" charset="0"/>
            </a:endParaRPr>
          </a:p>
          <a:p>
            <a:pPr marL="285750" marR="76200" indent="-285750" fontAlgn="base">
              <a:buFont typeface="Arial" panose="020B0604020202020204" pitchFamily="34" charset="0"/>
              <a:buChar char="•"/>
            </a:pPr>
            <a:r>
              <a:rPr lang="en-US" dirty="0">
                <a:solidFill>
                  <a:srgbClr val="000000"/>
                </a:solidFill>
                <a:latin typeface="Arial" panose="020B0604020202020204" pitchFamily="34" charset="0"/>
              </a:rPr>
              <a:t>Future re-airing and repackaging to sell on other networks, streaming vehicles and in international markets.</a:t>
            </a:r>
          </a:p>
        </p:txBody>
      </p:sp>
      <p:pic>
        <p:nvPicPr>
          <p:cNvPr id="4" name="Picture 2" descr="See the source image">
            <a:extLst>
              <a:ext uri="{FF2B5EF4-FFF2-40B4-BE49-F238E27FC236}">
                <a16:creationId xmlns:a16="http://schemas.microsoft.com/office/drawing/2014/main" id="{75D6CFE9-CFB9-4DF9-9B24-5CFEC454070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95012" y="2038223"/>
            <a:ext cx="1686560" cy="16865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the source image">
            <a:extLst>
              <a:ext uri="{FF2B5EF4-FFF2-40B4-BE49-F238E27FC236}">
                <a16:creationId xmlns:a16="http://schemas.microsoft.com/office/drawing/2014/main" id="{04404477-94D3-4EF7-9ABF-433BE19EA33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854173" y="2503089"/>
            <a:ext cx="1083393" cy="10833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7F403176-C4C5-4B8B-8E9B-6FF7200C64F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476156" y="3741254"/>
            <a:ext cx="1686560" cy="16865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C11D2AE1-43D5-488A-A0E9-2BAF6BA96AB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81572" y="4039896"/>
            <a:ext cx="2047940" cy="115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21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386C-8E87-44A1-81AD-6BA5487F37EA}"/>
              </a:ext>
            </a:extLst>
          </p:cNvPr>
          <p:cNvSpPr>
            <a:spLocks noGrp="1"/>
          </p:cNvSpPr>
          <p:nvPr>
            <p:ph type="title"/>
          </p:nvPr>
        </p:nvSpPr>
        <p:spPr>
          <a:xfrm>
            <a:off x="872807" y="1120563"/>
            <a:ext cx="10396882" cy="1151965"/>
          </a:xfrm>
        </p:spPr>
        <p:txBody>
          <a:bodyPr>
            <a:normAutofit/>
          </a:bodyPr>
          <a:lstStyle/>
          <a:p>
            <a:r>
              <a:rPr lang="en-US" b="1" dirty="0"/>
              <a:t>Sponsorship Opportunities</a:t>
            </a:r>
          </a:p>
        </p:txBody>
      </p:sp>
      <p:sp>
        <p:nvSpPr>
          <p:cNvPr id="3" name="Rectangle 2">
            <a:extLst>
              <a:ext uri="{FF2B5EF4-FFF2-40B4-BE49-F238E27FC236}">
                <a16:creationId xmlns:a16="http://schemas.microsoft.com/office/drawing/2014/main" id="{53FA15B4-363A-4238-865D-A740882F1C99}"/>
              </a:ext>
            </a:extLst>
          </p:cNvPr>
          <p:cNvSpPr/>
          <p:nvPr/>
        </p:nvSpPr>
        <p:spPr>
          <a:xfrm>
            <a:off x="872807" y="1938966"/>
            <a:ext cx="7257449" cy="3616375"/>
          </a:xfrm>
          <a:prstGeom prst="rect">
            <a:avLst/>
          </a:prstGeom>
        </p:spPr>
        <p:txBody>
          <a:bodyPr wrap="square">
            <a:spAutoFit/>
          </a:bodyPr>
          <a:lstStyle/>
          <a:p>
            <a:pPr marR="76200" fontAlgn="base"/>
            <a:r>
              <a:rPr lang="en-US" sz="1600" dirty="0">
                <a:solidFill>
                  <a:srgbClr val="000000"/>
                </a:solidFill>
                <a:latin typeface="Arial" panose="020B0604020202020204" pitchFamily="34" charset="0"/>
              </a:rPr>
              <a:t>Limited Opportunities Available:</a:t>
            </a:r>
          </a:p>
          <a:p>
            <a:pPr marR="76200" fontAlgn="base"/>
            <a:endParaRPr lang="en-US" sz="1600" dirty="0">
              <a:solidFill>
                <a:srgbClr val="000000"/>
              </a:solidFill>
              <a:latin typeface="Arial" panose="020B0604020202020204" pitchFamily="34" charset="0"/>
            </a:endParaRPr>
          </a:p>
          <a:p>
            <a:pPr marL="171450" marR="76200" indent="-171450" fontAlgn="base">
              <a:buFont typeface="Arial" panose="020B0604020202020204" pitchFamily="34" charset="0"/>
              <a:buChar char="•"/>
            </a:pPr>
            <a:r>
              <a:rPr lang="en-US" sz="1600" dirty="0">
                <a:solidFill>
                  <a:srgbClr val="000000"/>
                </a:solidFill>
                <a:latin typeface="Arial" panose="020B0604020202020204" pitchFamily="34" charset="0"/>
              </a:rPr>
              <a:t>15/30 Second Spots </a:t>
            </a:r>
          </a:p>
          <a:p>
            <a:pPr marL="628650" marR="76200" lvl="1" indent="-171450" fontAlgn="base">
              <a:buFont typeface="Arial" panose="020B0604020202020204" pitchFamily="34" charset="0"/>
              <a:buChar char="•"/>
            </a:pPr>
            <a:r>
              <a:rPr lang="en-US" sz="1600" dirty="0">
                <a:solidFill>
                  <a:srgbClr val="000000"/>
                </a:solidFill>
                <a:latin typeface="Arial" panose="020B0604020202020204" pitchFamily="34" charset="0"/>
              </a:rPr>
              <a:t>Extremely light ad load, high share of voice</a:t>
            </a:r>
          </a:p>
          <a:p>
            <a:pPr marL="628650" marR="76200" lvl="1" indent="-171450" fontAlgn="base">
              <a:buFont typeface="Arial" panose="020B0604020202020204" pitchFamily="34" charset="0"/>
              <a:buChar char="•"/>
            </a:pPr>
            <a:r>
              <a:rPr lang="en-US" sz="1600" dirty="0">
                <a:solidFill>
                  <a:srgbClr val="000000"/>
                </a:solidFill>
                <a:latin typeface="Arial" panose="020B0604020202020204" pitchFamily="34" charset="0"/>
              </a:rPr>
              <a:t>Ad Slots will appear at top, during water breaks and at end of show</a:t>
            </a:r>
          </a:p>
          <a:p>
            <a:pPr marL="171450" marR="76200" indent="-171450" fontAlgn="base">
              <a:buFont typeface="Arial" panose="020B0604020202020204" pitchFamily="34" charset="0"/>
              <a:buChar char="•"/>
            </a:pPr>
            <a:endParaRPr lang="en-US" sz="1600" dirty="0">
              <a:solidFill>
                <a:srgbClr val="000000"/>
              </a:solidFill>
              <a:latin typeface="Arial" panose="020B0604020202020204" pitchFamily="34" charset="0"/>
            </a:endParaRPr>
          </a:p>
          <a:p>
            <a:pPr marL="171450" marR="76200" indent="-171450" fontAlgn="base">
              <a:buFont typeface="Arial" panose="020B0604020202020204" pitchFamily="34" charset="0"/>
              <a:buChar char="•"/>
            </a:pPr>
            <a:r>
              <a:rPr lang="en-US" sz="1600" dirty="0">
                <a:solidFill>
                  <a:srgbClr val="000000"/>
                </a:solidFill>
                <a:latin typeface="Arial" panose="020B0604020202020204" pitchFamily="34" charset="0"/>
              </a:rPr>
              <a:t>Integrated packages branded with </a:t>
            </a:r>
            <a:r>
              <a:rPr lang="en-US" sz="1600" b="1" dirty="0">
                <a:solidFill>
                  <a:srgbClr val="000000"/>
                </a:solidFill>
                <a:latin typeface="Arial" panose="020B0604020202020204" pitchFamily="34" charset="0"/>
              </a:rPr>
              <a:t>DIO</a:t>
            </a:r>
            <a:r>
              <a:rPr lang="en-US" sz="1600" dirty="0">
                <a:solidFill>
                  <a:srgbClr val="000000"/>
                </a:solidFill>
                <a:latin typeface="Arial" panose="020B0604020202020204" pitchFamily="34" charset="0"/>
              </a:rPr>
              <a:t> and </a:t>
            </a:r>
            <a:r>
              <a:rPr lang="en-US" sz="1600" b="1" dirty="0">
                <a:solidFill>
                  <a:srgbClr val="000000"/>
                </a:solidFill>
                <a:latin typeface="Arial" panose="020B0604020202020204" pitchFamily="34" charset="0"/>
              </a:rPr>
              <a:t>Lifetime</a:t>
            </a:r>
            <a:endParaRPr lang="en-US" sz="1600" dirty="0">
              <a:solidFill>
                <a:srgbClr val="000000"/>
              </a:solidFill>
              <a:latin typeface="Arial" panose="020B0604020202020204" pitchFamily="34" charset="0"/>
            </a:endParaRPr>
          </a:p>
          <a:p>
            <a:pPr marL="628650" marR="76200" lvl="1" indent="-171450" fontAlgn="base">
              <a:buFont typeface="Arial" panose="020B0604020202020204" pitchFamily="34" charset="0"/>
              <a:buChar char="•"/>
            </a:pPr>
            <a:r>
              <a:rPr lang="en-US" sz="1600" dirty="0">
                <a:solidFill>
                  <a:srgbClr val="000000"/>
                </a:solidFill>
                <a:latin typeface="Arial" panose="020B0604020202020204" pitchFamily="34" charset="0"/>
              </a:rPr>
              <a:t>Organic mentions of brand</a:t>
            </a:r>
          </a:p>
          <a:p>
            <a:pPr marL="628650" marR="76200" lvl="1" indent="-171450" fontAlgn="base">
              <a:buFont typeface="Arial" panose="020B0604020202020204" pitchFamily="34" charset="0"/>
              <a:buChar char="•"/>
            </a:pPr>
            <a:r>
              <a:rPr lang="en-US" sz="1600" dirty="0">
                <a:solidFill>
                  <a:srgbClr val="000000"/>
                </a:solidFill>
                <a:latin typeface="Arial" panose="020B0604020202020204" pitchFamily="34" charset="0"/>
              </a:rPr>
              <a:t>Brand Content Advertising for Sponsor Site</a:t>
            </a:r>
          </a:p>
          <a:p>
            <a:pPr marL="628650" marR="76200" lvl="1" indent="-171450" fontAlgn="base">
              <a:buFont typeface="Arial" panose="020B0604020202020204" pitchFamily="34" charset="0"/>
              <a:buChar char="•"/>
            </a:pPr>
            <a:r>
              <a:rPr lang="en-US" sz="1600" dirty="0">
                <a:solidFill>
                  <a:srgbClr val="000000"/>
                </a:solidFill>
                <a:latin typeface="Arial" panose="020B0604020202020204" pitchFamily="34" charset="0"/>
              </a:rPr>
              <a:t>Sponsor Mention in all PR Materials</a:t>
            </a:r>
          </a:p>
          <a:p>
            <a:pPr marL="628650" marR="76200" lvl="1" indent="-171450" fontAlgn="base">
              <a:spcAft>
                <a:spcPts val="200"/>
              </a:spcAft>
              <a:buFont typeface="Arial" panose="020B0604020202020204" pitchFamily="34" charset="0"/>
              <a:buChar char="•"/>
            </a:pPr>
            <a:r>
              <a:rPr lang="en-US" sz="1600" dirty="0">
                <a:solidFill>
                  <a:srgbClr val="000000"/>
                </a:solidFill>
                <a:latin typeface="Arial" panose="020B0604020202020204" pitchFamily="34" charset="0"/>
              </a:rPr>
              <a:t>Sponsor Appearance on Network, App and Sites</a:t>
            </a:r>
          </a:p>
          <a:p>
            <a:pPr marL="628650" marR="76200" lvl="1" indent="-171450" fontAlgn="base">
              <a:spcAft>
                <a:spcPts val="200"/>
              </a:spcAft>
              <a:buFont typeface="Arial" panose="020B0604020202020204" pitchFamily="34" charset="0"/>
              <a:buChar char="•"/>
            </a:pPr>
            <a:endParaRPr lang="en-US" sz="1600" b="0" i="0" u="none" strike="noStrike" dirty="0">
              <a:solidFill>
                <a:srgbClr val="000000"/>
              </a:solidFill>
              <a:effectLst/>
              <a:latin typeface="Arial" panose="020B0604020202020204" pitchFamily="34" charset="0"/>
            </a:endParaRPr>
          </a:p>
          <a:p>
            <a:pPr marL="171450" marR="76200" indent="-171450" fontAlgn="base">
              <a:spcAft>
                <a:spcPts val="200"/>
              </a:spcAft>
              <a:buFont typeface="Arial" panose="020B0604020202020204" pitchFamily="34" charset="0"/>
              <a:buChar char="•"/>
            </a:pPr>
            <a:r>
              <a:rPr lang="en-US" sz="1600" dirty="0">
                <a:solidFill>
                  <a:srgbClr val="000000"/>
                </a:solidFill>
                <a:latin typeface="Arial" panose="020B0604020202020204" pitchFamily="34" charset="0"/>
              </a:rPr>
              <a:t>Custom sponsorship packages also available</a:t>
            </a:r>
          </a:p>
          <a:p>
            <a:pPr marL="171450" marR="76200" indent="-171450" fontAlgn="base">
              <a:spcAft>
                <a:spcPts val="200"/>
              </a:spcAft>
              <a:buFont typeface="Arial" panose="020B0604020202020204" pitchFamily="34" charset="0"/>
              <a:buChar char="•"/>
            </a:pPr>
            <a:r>
              <a:rPr lang="en-US" sz="1600" b="0" i="0" u="none" strike="noStrike" dirty="0">
                <a:solidFill>
                  <a:srgbClr val="000000"/>
                </a:solidFill>
                <a:effectLst/>
                <a:latin typeface="Arial" panose="020B0604020202020204" pitchFamily="34" charset="0"/>
              </a:rPr>
              <a:t>Contact </a:t>
            </a:r>
            <a:r>
              <a:rPr lang="en-US" sz="1600" dirty="0">
                <a:solidFill>
                  <a:srgbClr val="000000"/>
                </a:solidFill>
                <a:latin typeface="Arial" panose="020B0604020202020204" pitchFamily="34" charset="0"/>
              </a:rPr>
              <a:t>Liza Rivera Salta  Tel: 203-952-9769  Email: </a:t>
            </a:r>
            <a:r>
              <a:rPr lang="en-US" sz="1600" dirty="0" err="1">
                <a:solidFill>
                  <a:srgbClr val="000000"/>
                </a:solidFill>
                <a:latin typeface="Arial" panose="020B0604020202020204" pitchFamily="34" charset="0"/>
              </a:rPr>
              <a:t>lizasalta@gmail.com</a:t>
            </a:r>
            <a:endParaRPr lang="en-US" sz="1600" b="0" i="0" u="none" strike="noStrike" dirty="0">
              <a:solidFill>
                <a:srgbClr val="000000"/>
              </a:solidFill>
              <a:effectLst/>
              <a:latin typeface="Arial" panose="020B0604020202020204" pitchFamily="34" charset="0"/>
            </a:endParaRPr>
          </a:p>
        </p:txBody>
      </p:sp>
      <p:pic>
        <p:nvPicPr>
          <p:cNvPr id="4098" name="Picture 2">
            <a:extLst>
              <a:ext uri="{FF2B5EF4-FFF2-40B4-BE49-F238E27FC236}">
                <a16:creationId xmlns:a16="http://schemas.microsoft.com/office/drawing/2014/main" id="{1C22D104-393E-49E5-95CF-94299207D8E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54134" y="2428240"/>
            <a:ext cx="3565059" cy="23774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781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B3986-213C-492A-8D81-3F953A8FC64C}"/>
              </a:ext>
            </a:extLst>
          </p:cNvPr>
          <p:cNvSpPr>
            <a:spLocks noGrp="1"/>
          </p:cNvSpPr>
          <p:nvPr>
            <p:ph type="title"/>
          </p:nvPr>
        </p:nvSpPr>
        <p:spPr>
          <a:xfrm>
            <a:off x="1454239" y="1855514"/>
            <a:ext cx="8643154" cy="1887950"/>
          </a:xfrm>
        </p:spPr>
        <p:txBody>
          <a:bodyPr/>
          <a:lstStyle/>
          <a:p>
            <a:r>
              <a:rPr lang="en-US" b="1" dirty="0"/>
              <a:t>Appendix</a:t>
            </a:r>
          </a:p>
        </p:txBody>
      </p:sp>
      <p:sp>
        <p:nvSpPr>
          <p:cNvPr id="3" name="Text Placeholder 2">
            <a:extLst>
              <a:ext uri="{FF2B5EF4-FFF2-40B4-BE49-F238E27FC236}">
                <a16:creationId xmlns:a16="http://schemas.microsoft.com/office/drawing/2014/main" id="{D28F5FDE-5309-4068-A583-3A80045F1ECE}"/>
              </a:ext>
            </a:extLst>
          </p:cNvPr>
          <p:cNvSpPr>
            <a:spLocks noGrp="1"/>
          </p:cNvSpPr>
          <p:nvPr>
            <p:ph type="body" idx="1"/>
          </p:nvPr>
        </p:nvSpPr>
        <p:spPr>
          <a:xfrm>
            <a:off x="1454239" y="3806195"/>
            <a:ext cx="8630446" cy="1262762"/>
          </a:xfrm>
        </p:spPr>
        <p:txBody>
          <a:bodyPr>
            <a:noAutofit/>
          </a:bodyPr>
          <a:lstStyle/>
          <a:p>
            <a:r>
              <a:rPr lang="en-US" sz="1400" dirty="0"/>
              <a:t>Season 1 Guest Lineup</a:t>
            </a:r>
          </a:p>
          <a:p>
            <a:r>
              <a:rPr lang="en-US" sz="1400" dirty="0"/>
              <a:t>Social media stats</a:t>
            </a:r>
          </a:p>
          <a:p>
            <a:r>
              <a:rPr lang="en-US" sz="1400" dirty="0"/>
              <a:t>Producer Credits</a:t>
            </a:r>
          </a:p>
        </p:txBody>
      </p:sp>
    </p:spTree>
    <p:extLst>
      <p:ext uri="{BB962C8B-B14F-4D97-AF65-F5344CB8AC3E}">
        <p14:creationId xmlns:p14="http://schemas.microsoft.com/office/powerpoint/2010/main" val="1651372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159CC-C6B4-4AB4-8D50-F6B71AD25D5B}"/>
              </a:ext>
            </a:extLst>
          </p:cNvPr>
          <p:cNvSpPr>
            <a:spLocks noGrp="1"/>
          </p:cNvSpPr>
          <p:nvPr>
            <p:ph type="title"/>
          </p:nvPr>
        </p:nvSpPr>
        <p:spPr>
          <a:xfrm>
            <a:off x="1323526" y="1261719"/>
            <a:ext cx="9603275" cy="1049235"/>
          </a:xfrm>
        </p:spPr>
        <p:txBody>
          <a:bodyPr/>
          <a:lstStyle/>
          <a:p>
            <a:r>
              <a:rPr lang="en-US" b="1" dirty="0"/>
              <a:t>Season 1 Guest Line-Up</a:t>
            </a:r>
          </a:p>
        </p:txBody>
      </p:sp>
      <p:sp>
        <p:nvSpPr>
          <p:cNvPr id="3" name="Rectangle 2">
            <a:extLst>
              <a:ext uri="{FF2B5EF4-FFF2-40B4-BE49-F238E27FC236}">
                <a16:creationId xmlns:a16="http://schemas.microsoft.com/office/drawing/2014/main" id="{7035309A-D953-4E71-9D8E-4F86FC6DF0D4}"/>
              </a:ext>
            </a:extLst>
          </p:cNvPr>
          <p:cNvSpPr/>
          <p:nvPr/>
        </p:nvSpPr>
        <p:spPr>
          <a:xfrm>
            <a:off x="1265199" y="2044543"/>
            <a:ext cx="10562919" cy="3134191"/>
          </a:xfrm>
          <a:prstGeom prst="rect">
            <a:avLst/>
          </a:prstGeom>
        </p:spPr>
        <p:txBody>
          <a:bodyPr wrap="square">
            <a:spAutoFit/>
          </a:bodyPr>
          <a:lstStyle/>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Payton Ackerman</a:t>
            </a:r>
            <a:r>
              <a:rPr lang="en-US" sz="1600" dirty="0">
                <a:solidFill>
                  <a:srgbClr val="000000"/>
                </a:solidFill>
                <a:latin typeface="Arial" panose="020B0604020202020204" pitchFamily="34" charset="0"/>
              </a:rPr>
              <a:t>, Pro Back Up Dancer (</a:t>
            </a:r>
            <a:r>
              <a:rPr lang="en-US" sz="1600" b="1" dirty="0">
                <a:solidFill>
                  <a:srgbClr val="000000"/>
                </a:solidFill>
                <a:latin typeface="Arial" panose="020B0604020202020204" pitchFamily="34" charset="0"/>
              </a:rPr>
              <a:t>Dance Moms</a:t>
            </a:r>
            <a:r>
              <a:rPr lang="en-US" sz="1600" dirty="0">
                <a:solidFill>
                  <a:srgbClr val="000000"/>
                </a:solidFill>
                <a:latin typeface="Arial" panose="020B0604020202020204" pitchFamily="34" charset="0"/>
              </a:rPr>
              <a:t>)</a:t>
            </a:r>
          </a:p>
          <a:p>
            <a:pPr marL="285750" marR="76200" indent="-285750" fontAlgn="base">
              <a:buFont typeface="Arial" panose="020B0604020202020204" pitchFamily="34" charset="0"/>
              <a:buChar char="•"/>
            </a:pPr>
            <a:r>
              <a:rPr lang="en-US" sz="1600" b="1" dirty="0" err="1">
                <a:solidFill>
                  <a:srgbClr val="000000"/>
                </a:solidFill>
                <a:latin typeface="Arial" panose="020B0604020202020204" pitchFamily="34" charset="0"/>
              </a:rPr>
              <a:t>Jeimy</a:t>
            </a:r>
            <a:r>
              <a:rPr lang="en-US" sz="1600" b="1" dirty="0">
                <a:solidFill>
                  <a:srgbClr val="000000"/>
                </a:solidFill>
                <a:latin typeface="Arial" panose="020B0604020202020204" pitchFamily="34" charset="0"/>
              </a:rPr>
              <a:t> Bueno</a:t>
            </a:r>
            <a:r>
              <a:rPr lang="en-US" sz="1600" dirty="0">
                <a:solidFill>
                  <a:srgbClr val="000000"/>
                </a:solidFill>
                <a:latin typeface="Arial" panose="020B0604020202020204" pitchFamily="34" charset="0"/>
              </a:rPr>
              <a:t>, Pro Back Up Dancer (</a:t>
            </a:r>
            <a:r>
              <a:rPr lang="en-US" sz="1600" b="1" dirty="0">
                <a:solidFill>
                  <a:srgbClr val="000000"/>
                </a:solidFill>
                <a:latin typeface="Arial" panose="020B0604020202020204" pitchFamily="34" charset="0"/>
              </a:rPr>
              <a:t>Zumba Celebrity</a:t>
            </a:r>
            <a:r>
              <a:rPr lang="en-US" sz="1600" dirty="0">
                <a:solidFill>
                  <a:srgbClr val="000000"/>
                </a:solidFill>
                <a:latin typeface="Arial" panose="020B0604020202020204" pitchFamily="34" charset="0"/>
              </a:rPr>
              <a:t>)</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Timothy Bannon</a:t>
            </a:r>
            <a:r>
              <a:rPr lang="en-US" sz="1600" dirty="0">
                <a:solidFill>
                  <a:srgbClr val="000000"/>
                </a:solidFill>
                <a:latin typeface="Arial" panose="020B0604020202020204" pitchFamily="34" charset="0"/>
              </a:rPr>
              <a:t> (YouTube Influencer with 112M+ views)</a:t>
            </a:r>
          </a:p>
          <a:p>
            <a:pPr marL="285750" marR="76200" indent="-285750" fontAlgn="base">
              <a:buFont typeface="Arial" panose="020B0604020202020204" pitchFamily="34" charset="0"/>
              <a:buChar char="•"/>
            </a:pPr>
            <a:r>
              <a:rPr lang="en-US" sz="1600" b="1" dirty="0" err="1">
                <a:solidFill>
                  <a:srgbClr val="000000"/>
                </a:solidFill>
                <a:latin typeface="Arial" panose="020B0604020202020204" pitchFamily="34" charset="0"/>
              </a:rPr>
              <a:t>FitThomas</a:t>
            </a:r>
            <a:r>
              <a:rPr lang="en-US" sz="1600" dirty="0">
                <a:solidFill>
                  <a:srgbClr val="000000"/>
                </a:solidFill>
                <a:latin typeface="Arial" panose="020B0604020202020204" pitchFamily="34" charset="0"/>
              </a:rPr>
              <a:t> (Fitness Influencer 3K fans)</a:t>
            </a:r>
          </a:p>
          <a:p>
            <a:pPr marL="285750" marR="76200" indent="-285750" fontAlgn="base">
              <a:buFont typeface="Arial" panose="020B0604020202020204" pitchFamily="34" charset="0"/>
              <a:buChar char="•"/>
            </a:pPr>
            <a:r>
              <a:rPr lang="en-US" sz="1600" b="1" dirty="0" err="1">
                <a:solidFill>
                  <a:srgbClr val="000000"/>
                </a:solidFill>
                <a:latin typeface="Arial" panose="020B0604020202020204" pitchFamily="34" charset="0"/>
              </a:rPr>
              <a:t>MoveU</a:t>
            </a:r>
            <a:r>
              <a:rPr lang="en-US" sz="1600" dirty="0">
                <a:solidFill>
                  <a:srgbClr val="000000"/>
                </a:solidFill>
                <a:latin typeface="Arial" panose="020B0604020202020204" pitchFamily="34" charset="0"/>
              </a:rPr>
              <a:t> (Fitness Experts 1M+ fans)</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Bryson Bernard</a:t>
            </a:r>
            <a:r>
              <a:rPr lang="en-US" sz="1600" dirty="0">
                <a:solidFill>
                  <a:srgbClr val="000000"/>
                </a:solidFill>
                <a:latin typeface="Arial" panose="020B0604020202020204" pitchFamily="34" charset="0"/>
              </a:rPr>
              <a:t> (Artist/Creator of The Cupid Shuffle Dance)</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Chesney Snow</a:t>
            </a:r>
            <a:r>
              <a:rPr lang="en-US" sz="1600" dirty="0">
                <a:solidFill>
                  <a:srgbClr val="000000"/>
                </a:solidFill>
                <a:latin typeface="Arial" panose="020B0604020202020204" pitchFamily="34" charset="0"/>
              </a:rPr>
              <a:t> (Broadway Star)</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Mystic Bowie’s Talking Dreads</a:t>
            </a:r>
            <a:r>
              <a:rPr lang="en-US" sz="1600" dirty="0">
                <a:solidFill>
                  <a:srgbClr val="000000"/>
                </a:solidFill>
                <a:latin typeface="Arial" panose="020B0604020202020204" pitchFamily="34" charset="0"/>
              </a:rPr>
              <a:t> (Reggae Music Star)</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James </a:t>
            </a:r>
            <a:r>
              <a:rPr lang="en-US" sz="1600" b="1" dirty="0" err="1">
                <a:solidFill>
                  <a:srgbClr val="000000"/>
                </a:solidFill>
                <a:latin typeface="Arial" panose="020B0604020202020204" pitchFamily="34" charset="0"/>
              </a:rPr>
              <a:t>Iglehart</a:t>
            </a:r>
            <a:r>
              <a:rPr lang="en-US" sz="1600" dirty="0">
                <a:solidFill>
                  <a:srgbClr val="000000"/>
                </a:solidFill>
                <a:latin typeface="Arial" panose="020B0604020202020204" pitchFamily="34" charset="0"/>
              </a:rPr>
              <a:t> (Tony Award-winning Broadway Star: Aladdin’s Genie &amp; Hamilton)</a:t>
            </a:r>
          </a:p>
          <a:p>
            <a:pPr marL="285750" marR="76200" indent="-285750" fontAlgn="base">
              <a:buFont typeface="Arial" panose="020B0604020202020204" pitchFamily="34" charset="0"/>
              <a:buChar char="•"/>
            </a:pPr>
            <a:r>
              <a:rPr lang="en-US" sz="1600" b="1" dirty="0">
                <a:solidFill>
                  <a:srgbClr val="000000"/>
                </a:solidFill>
                <a:latin typeface="Arial" panose="020B0604020202020204" pitchFamily="34" charset="0"/>
              </a:rPr>
              <a:t>Aydin </a:t>
            </a:r>
            <a:r>
              <a:rPr lang="en-US" sz="1600" b="1" dirty="0" err="1">
                <a:solidFill>
                  <a:srgbClr val="000000"/>
                </a:solidFill>
                <a:latin typeface="Arial" panose="020B0604020202020204" pitchFamily="34" charset="0"/>
              </a:rPr>
              <a:t>Eyikan</a:t>
            </a:r>
            <a:r>
              <a:rPr lang="en-US" sz="1600" dirty="0">
                <a:solidFill>
                  <a:srgbClr val="000000"/>
                </a:solidFill>
                <a:latin typeface="Arial" panose="020B0604020202020204" pitchFamily="34" charset="0"/>
              </a:rPr>
              <a:t> (World of Dance)</a:t>
            </a:r>
          </a:p>
          <a:p>
            <a:pPr marL="285750" marR="76200" indent="-285750" fontAlgn="base">
              <a:spcAft>
                <a:spcPts val="200"/>
              </a:spcAft>
              <a:buFont typeface="Arial" panose="020B0604020202020204" pitchFamily="34" charset="0"/>
              <a:buChar char="•"/>
            </a:pPr>
            <a:r>
              <a:rPr lang="en-US" sz="1600" b="1" dirty="0">
                <a:solidFill>
                  <a:srgbClr val="000000"/>
                </a:solidFill>
                <a:latin typeface="Arial" panose="020B0604020202020204" pitchFamily="34" charset="0"/>
              </a:rPr>
              <a:t>Reni Mimur</a:t>
            </a:r>
            <a:r>
              <a:rPr lang="en-US" sz="1600" dirty="0">
                <a:solidFill>
                  <a:srgbClr val="000000"/>
                </a:solidFill>
                <a:latin typeface="Arial" panose="020B0604020202020204" pitchFamily="34" charset="0"/>
              </a:rPr>
              <a:t>a (Japanese Pop Star)</a:t>
            </a:r>
          </a:p>
          <a:p>
            <a:pPr marL="285750" indent="-285750">
              <a:buFont typeface="Arial" panose="020B0604020202020204" pitchFamily="34" charset="0"/>
              <a:buChar char="•"/>
            </a:pPr>
            <a:r>
              <a:rPr lang="en-US" sz="1600" dirty="0">
                <a:solidFill>
                  <a:srgbClr val="000000"/>
                </a:solidFill>
                <a:latin typeface="Arial" panose="020B0604020202020204" pitchFamily="34" charset="0"/>
              </a:rPr>
              <a:t>Original DIO Theme &amp; Music by </a:t>
            </a:r>
            <a:r>
              <a:rPr lang="en-US" sz="1600" b="1" dirty="0">
                <a:solidFill>
                  <a:srgbClr val="000000"/>
                </a:solidFill>
                <a:latin typeface="Arial" panose="020B0604020202020204" pitchFamily="34" charset="0"/>
              </a:rPr>
              <a:t>Tom Salta</a:t>
            </a:r>
            <a:r>
              <a:rPr lang="en-US" sz="1600" dirty="0">
                <a:solidFill>
                  <a:srgbClr val="000000"/>
                </a:solidFill>
                <a:latin typeface="Arial" panose="020B0604020202020204" pitchFamily="34" charset="0"/>
              </a:rPr>
              <a:t> (</a:t>
            </a:r>
            <a:r>
              <a:rPr lang="en-US" sz="1600" b="1" dirty="0">
                <a:solidFill>
                  <a:srgbClr val="000000"/>
                </a:solidFill>
                <a:latin typeface="Arial" panose="020B0604020202020204" pitchFamily="34" charset="0"/>
              </a:rPr>
              <a:t>ASCAP Winning &amp; MTV VMA nominated</a:t>
            </a:r>
            <a:r>
              <a:rPr lang="en-US" sz="1600" dirty="0">
                <a:solidFill>
                  <a:srgbClr val="000000"/>
                </a:solidFill>
                <a:latin typeface="Arial" panose="020B0604020202020204" pitchFamily="34" charset="0"/>
              </a:rPr>
              <a:t> composer)</a:t>
            </a:r>
            <a:endParaRPr lang="en-US" sz="1600" dirty="0"/>
          </a:p>
        </p:txBody>
      </p:sp>
    </p:spTree>
    <p:extLst>
      <p:ext uri="{BB962C8B-B14F-4D97-AF65-F5344CB8AC3E}">
        <p14:creationId xmlns:p14="http://schemas.microsoft.com/office/powerpoint/2010/main" val="448669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BA0BC-E47F-4F17-973C-F70F9AC457E0}"/>
              </a:ext>
            </a:extLst>
          </p:cNvPr>
          <p:cNvSpPr>
            <a:spLocks noGrp="1"/>
          </p:cNvSpPr>
          <p:nvPr>
            <p:ph type="title"/>
          </p:nvPr>
        </p:nvSpPr>
        <p:spPr>
          <a:xfrm>
            <a:off x="1435014" y="1162327"/>
            <a:ext cx="9603275" cy="1049235"/>
          </a:xfrm>
        </p:spPr>
        <p:txBody>
          <a:bodyPr/>
          <a:lstStyle/>
          <a:p>
            <a:r>
              <a:rPr lang="en-US" b="1" dirty="0"/>
              <a:t>Social Media Stats</a:t>
            </a:r>
          </a:p>
        </p:txBody>
      </p:sp>
      <p:graphicFrame>
        <p:nvGraphicFramePr>
          <p:cNvPr id="3" name="Table 2">
            <a:extLst>
              <a:ext uri="{FF2B5EF4-FFF2-40B4-BE49-F238E27FC236}">
                <a16:creationId xmlns:a16="http://schemas.microsoft.com/office/drawing/2014/main" id="{432AEDEC-6A2E-42B7-BA00-03B5B3EA80E3}"/>
              </a:ext>
            </a:extLst>
          </p:cNvPr>
          <p:cNvGraphicFramePr>
            <a:graphicFrameLocks noGrp="1"/>
          </p:cNvGraphicFramePr>
          <p:nvPr>
            <p:extLst>
              <p:ext uri="{D42A27DB-BD31-4B8C-83A1-F6EECF244321}">
                <p14:modId xmlns:p14="http://schemas.microsoft.com/office/powerpoint/2010/main" val="3049684265"/>
              </p:ext>
            </p:extLst>
          </p:nvPr>
        </p:nvGraphicFramePr>
        <p:xfrm>
          <a:off x="1435014" y="1853754"/>
          <a:ext cx="8738136" cy="3999190"/>
        </p:xfrm>
        <a:graphic>
          <a:graphicData uri="http://schemas.openxmlformats.org/drawingml/2006/table">
            <a:tbl>
              <a:tblPr/>
              <a:tblGrid>
                <a:gridCol w="3270207">
                  <a:extLst>
                    <a:ext uri="{9D8B030D-6E8A-4147-A177-3AD203B41FA5}">
                      <a16:colId xmlns:a16="http://schemas.microsoft.com/office/drawing/2014/main" val="2816588414"/>
                    </a:ext>
                  </a:extLst>
                </a:gridCol>
                <a:gridCol w="1758176">
                  <a:extLst>
                    <a:ext uri="{9D8B030D-6E8A-4147-A177-3AD203B41FA5}">
                      <a16:colId xmlns:a16="http://schemas.microsoft.com/office/drawing/2014/main" val="4191579702"/>
                    </a:ext>
                  </a:extLst>
                </a:gridCol>
                <a:gridCol w="1758176">
                  <a:extLst>
                    <a:ext uri="{9D8B030D-6E8A-4147-A177-3AD203B41FA5}">
                      <a16:colId xmlns:a16="http://schemas.microsoft.com/office/drawing/2014/main" val="3247410787"/>
                    </a:ext>
                  </a:extLst>
                </a:gridCol>
                <a:gridCol w="1951577">
                  <a:extLst>
                    <a:ext uri="{9D8B030D-6E8A-4147-A177-3AD203B41FA5}">
                      <a16:colId xmlns:a16="http://schemas.microsoft.com/office/drawing/2014/main" val="2272336383"/>
                    </a:ext>
                  </a:extLst>
                </a:gridCol>
              </a:tblGrid>
              <a:tr h="233864">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ctr" rtl="0" fontAlgn="b"/>
                      <a:r>
                        <a:rPr lang="en-US" sz="1100" b="1" dirty="0">
                          <a:effectLst/>
                          <a:latin typeface="Arial" panose="020B0604020202020204" pitchFamily="34" charset="0"/>
                          <a:cs typeface="Arial" panose="020B0604020202020204" pitchFamily="34" charset="0"/>
                        </a:rPr>
                        <a:t>Instagram</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ctr" rtl="0" fontAlgn="b"/>
                      <a:r>
                        <a:rPr lang="en-US" sz="1100" b="1">
                          <a:effectLst/>
                          <a:latin typeface="Arial" panose="020B0604020202020204" pitchFamily="34" charset="0"/>
                          <a:cs typeface="Arial" panose="020B0604020202020204" pitchFamily="34" charset="0"/>
                        </a:rPr>
                        <a:t>FB</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ctr" rtl="0" fontAlgn="b"/>
                      <a:r>
                        <a:rPr lang="en-US" sz="1100" b="1">
                          <a:effectLst/>
                          <a:latin typeface="Arial" panose="020B0604020202020204" pitchFamily="34" charset="0"/>
                          <a:cs typeface="Arial" panose="020B0604020202020204" pitchFamily="34" charset="0"/>
                        </a:rPr>
                        <a:t>YouTube</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extLst>
                  <a:ext uri="{0D108BD9-81ED-4DB2-BD59-A6C34878D82A}">
                    <a16:rowId xmlns:a16="http://schemas.microsoft.com/office/drawing/2014/main" val="3938232792"/>
                  </a:ext>
                </a:extLst>
              </a:tr>
              <a:tr h="159892">
                <a:tc>
                  <a:txBody>
                    <a:bodyPr/>
                    <a:lstStyle/>
                    <a:p>
                      <a:pPr rtl="0" fontAlgn="b"/>
                      <a:r>
                        <a:rPr lang="en-US" sz="1100" b="1">
                          <a:effectLst/>
                          <a:latin typeface="Arial" panose="020B0604020202020204" pitchFamily="34" charset="0"/>
                          <a:cs typeface="Arial" panose="020B0604020202020204" pitchFamily="34" charset="0"/>
                        </a:rPr>
                        <a:t>Billy Blanks JR</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11,800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2,255</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896,000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62075317"/>
                  </a:ext>
                </a:extLst>
              </a:tr>
              <a:tr h="159892">
                <a:tc>
                  <a:txBody>
                    <a:bodyPr/>
                    <a:lstStyle/>
                    <a:p>
                      <a:pPr rtl="0" fontAlgn="b"/>
                      <a:r>
                        <a:rPr lang="en-US" sz="1100" b="1">
                          <a:effectLst/>
                          <a:latin typeface="Arial" panose="020B0604020202020204" pitchFamily="34" charset="0"/>
                          <a:cs typeface="Arial" panose="020B0604020202020204" pitchFamily="34" charset="0"/>
                        </a:rPr>
                        <a:t>MOVETUBE BBJ</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941</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168,000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31400105"/>
                  </a:ext>
                </a:extLst>
              </a:tr>
              <a:tr h="159892">
                <a:tc>
                  <a:txBody>
                    <a:bodyPr/>
                    <a:lstStyle/>
                    <a:p>
                      <a:pPr rtl="0" fontAlgn="b"/>
                      <a:r>
                        <a:rPr lang="en-US" sz="1100" b="1">
                          <a:effectLst/>
                          <a:latin typeface="Arial" panose="020B0604020202020204" pitchFamily="34" charset="0"/>
                          <a:cs typeface="Arial" panose="020B0604020202020204" pitchFamily="34" charset="0"/>
                        </a:rPr>
                        <a:t>DIO Brand</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rtl="0" fontAlgn="b"/>
                      <a:endParaRPr lang="en-US" sz="11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816076253"/>
                  </a:ext>
                </a:extLst>
              </a:tr>
              <a:tr h="159892">
                <a:tc>
                  <a:txBody>
                    <a:bodyPr/>
                    <a:lstStyle/>
                    <a:p>
                      <a:pPr rtl="0" fontAlgn="b"/>
                      <a:r>
                        <a:rPr lang="en-US" sz="1100">
                          <a:effectLst/>
                          <a:latin typeface="Arial" panose="020B0604020202020204" pitchFamily="34" charset="0"/>
                          <a:cs typeface="Arial" panose="020B0604020202020204" pitchFamily="34" charset="0"/>
                        </a:rPr>
                        <a:t>Jeimy Bueno (Zumba)</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34,800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2,200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658909219"/>
                  </a:ext>
                </a:extLst>
              </a:tr>
              <a:tr h="159892">
                <a:tc>
                  <a:txBody>
                    <a:bodyPr/>
                    <a:lstStyle/>
                    <a:p>
                      <a:pPr rtl="0" fontAlgn="b"/>
                      <a:r>
                        <a:rPr lang="en-US" sz="1100">
                          <a:effectLst/>
                          <a:latin typeface="Arial" panose="020B0604020202020204" pitchFamily="34" charset="0"/>
                          <a:cs typeface="Arial" panose="020B0604020202020204" pitchFamily="34" charset="0"/>
                        </a:rPr>
                        <a:t>Payton Ackerman</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614,000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3,200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43,100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033390834"/>
                  </a:ext>
                </a:extLst>
              </a:tr>
              <a:tr h="233864">
                <a:tc>
                  <a:txBody>
                    <a:bodyPr/>
                    <a:lstStyle/>
                    <a:p>
                      <a:pPr rtl="0" fontAlgn="b"/>
                      <a:r>
                        <a:rPr lang="en-US" sz="1100">
                          <a:effectLst/>
                          <a:latin typeface="Arial" panose="020B0604020202020204" pitchFamily="34" charset="0"/>
                          <a:cs typeface="Arial" panose="020B0604020202020204" pitchFamily="34" charset="0"/>
                        </a:rPr>
                        <a:t>Fit Thomas (Austin)</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285,000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301089725"/>
                  </a:ext>
                </a:extLst>
              </a:tr>
              <a:tr h="159892">
                <a:tc>
                  <a:txBody>
                    <a:bodyPr/>
                    <a:lstStyle/>
                    <a:p>
                      <a:pPr rtl="0" fontAlgn="b"/>
                      <a:r>
                        <a:rPr lang="en-US" sz="1100">
                          <a:effectLst/>
                          <a:latin typeface="Arial" panose="020B0604020202020204" pitchFamily="34" charset="0"/>
                          <a:cs typeface="Arial" panose="020B0604020202020204" pitchFamily="34" charset="0"/>
                        </a:rPr>
                        <a:t>Chesney Snow</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2,102</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489</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3,000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215203197"/>
                  </a:ext>
                </a:extLst>
              </a:tr>
              <a:tr h="233864">
                <a:tc>
                  <a:txBody>
                    <a:bodyPr/>
                    <a:lstStyle/>
                    <a:p>
                      <a:pPr rtl="0" fontAlgn="b"/>
                      <a:r>
                        <a:rPr lang="en-US" sz="1100">
                          <a:effectLst/>
                          <a:latin typeface="Arial" panose="020B0604020202020204" pitchFamily="34" charset="0"/>
                          <a:cs typeface="Arial" panose="020B0604020202020204" pitchFamily="34" charset="0"/>
                        </a:rPr>
                        <a:t>Timothy Bannon</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dirty="0">
                          <a:effectLst/>
                          <a:latin typeface="Arial" panose="020B0604020202020204" pitchFamily="34" charset="0"/>
                          <a:cs typeface="Arial" panose="020B0604020202020204" pitchFamily="34" charset="0"/>
                        </a:rPr>
                        <a:t>112,000,000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917733050"/>
                  </a:ext>
                </a:extLst>
              </a:tr>
              <a:tr h="159892">
                <a:tc>
                  <a:txBody>
                    <a:bodyPr/>
                    <a:lstStyle/>
                    <a:p>
                      <a:pPr rtl="0" fontAlgn="b"/>
                      <a:r>
                        <a:rPr lang="en-US" sz="1100">
                          <a:effectLst/>
                          <a:latin typeface="Arial" panose="020B0604020202020204" pitchFamily="34" charset="0"/>
                          <a:cs typeface="Arial" panose="020B0604020202020204" pitchFamily="34" charset="0"/>
                        </a:rPr>
                        <a:t>Mystic Bowie/Talk Dreads</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5,012</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25,000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59141694"/>
                  </a:ext>
                </a:extLst>
              </a:tr>
              <a:tr h="233864">
                <a:tc>
                  <a:txBody>
                    <a:bodyPr/>
                    <a:lstStyle/>
                    <a:p>
                      <a:pPr rtl="0" fontAlgn="b"/>
                      <a:r>
                        <a:rPr lang="en-US" sz="1100">
                          <a:effectLst/>
                          <a:latin typeface="Arial" panose="020B0604020202020204" pitchFamily="34" charset="0"/>
                          <a:cs typeface="Arial" panose="020B0604020202020204" pitchFamily="34" charset="0"/>
                        </a:rPr>
                        <a:t>James Inglehart</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11,000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1,000,000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022237233"/>
                  </a:ext>
                </a:extLst>
              </a:tr>
              <a:tr h="159892">
                <a:tc>
                  <a:txBody>
                    <a:bodyPr/>
                    <a:lstStyle/>
                    <a:p>
                      <a:pPr rtl="0" fontAlgn="b"/>
                      <a:r>
                        <a:rPr lang="en-US" sz="1100">
                          <a:effectLst/>
                          <a:latin typeface="Arial" panose="020B0604020202020204" pitchFamily="34" charset="0"/>
                          <a:cs typeface="Arial" panose="020B0604020202020204" pitchFamily="34" charset="0"/>
                        </a:rPr>
                        <a:t>MoveU</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1,000,000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57,000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29,300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988125626"/>
                  </a:ext>
                </a:extLst>
              </a:tr>
              <a:tr h="173695">
                <a:tc>
                  <a:txBody>
                    <a:bodyPr/>
                    <a:lstStyle/>
                    <a:p>
                      <a:pPr rtl="0" fontAlgn="b"/>
                      <a:r>
                        <a:rPr lang="en-US" sz="1100">
                          <a:effectLst/>
                          <a:latin typeface="Arial" panose="020B0604020202020204" pitchFamily="34" charset="0"/>
                          <a:cs typeface="Arial" panose="020B0604020202020204" pitchFamily="34" charset="0"/>
                        </a:rPr>
                        <a:t>Dr Mike Wasilisin</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25,900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990444945"/>
                  </a:ext>
                </a:extLst>
              </a:tr>
              <a:tr h="233864">
                <a:tc>
                  <a:txBody>
                    <a:bodyPr/>
                    <a:lstStyle/>
                    <a:p>
                      <a:pPr rtl="0" fontAlgn="b"/>
                      <a:r>
                        <a:rPr lang="en-US" sz="1100">
                          <a:effectLst/>
                          <a:latin typeface="Arial" panose="020B0604020202020204" pitchFamily="34" charset="0"/>
                          <a:cs typeface="Arial" panose="020B0604020202020204" pitchFamily="34" charset="0"/>
                        </a:rPr>
                        <a:t>Andrew Dettelbach</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84,700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812533965"/>
                  </a:ext>
                </a:extLst>
              </a:tr>
              <a:tr h="159892">
                <a:tc>
                  <a:txBody>
                    <a:bodyPr/>
                    <a:lstStyle/>
                    <a:p>
                      <a:pPr rtl="0" fontAlgn="b"/>
                      <a:r>
                        <a:rPr lang="en-US" sz="1100">
                          <a:effectLst/>
                          <a:latin typeface="Arial" panose="020B0604020202020204" pitchFamily="34" charset="0"/>
                          <a:cs typeface="Arial" panose="020B0604020202020204" pitchFamily="34" charset="0"/>
                        </a:rPr>
                        <a:t>Aydin Eyikan</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26,300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338</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8,000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725402749"/>
                  </a:ext>
                </a:extLst>
              </a:tr>
              <a:tr h="159892">
                <a:tc>
                  <a:txBody>
                    <a:bodyPr/>
                    <a:lstStyle/>
                    <a:p>
                      <a:pPr rtl="0" fontAlgn="b"/>
                      <a:r>
                        <a:rPr lang="en-US" sz="1100">
                          <a:effectLst/>
                          <a:latin typeface="Arial" panose="020B0604020202020204" pitchFamily="34" charset="0"/>
                          <a:cs typeface="Arial" panose="020B0604020202020204" pitchFamily="34" charset="0"/>
                        </a:rPr>
                        <a:t>Cupid (Bryson Bernard)</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50,000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46,000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68,000,000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575038877"/>
                  </a:ext>
                </a:extLst>
              </a:tr>
              <a:tr h="159892">
                <a:tc>
                  <a:txBody>
                    <a:bodyPr/>
                    <a:lstStyle/>
                    <a:p>
                      <a:pPr rtl="0" fontAlgn="b"/>
                      <a:r>
                        <a:rPr lang="en-US" sz="1100">
                          <a:effectLst/>
                          <a:latin typeface="Arial" panose="020B0604020202020204" pitchFamily="34" charset="0"/>
                          <a:cs typeface="Arial" panose="020B0604020202020204" pitchFamily="34" charset="0"/>
                        </a:rPr>
                        <a:t>Reni Mimura</a:t>
                      </a:r>
                    </a:p>
                  </a:txBody>
                  <a:tcPr marL="11078" marR="11078" marT="7385" marB="7385" anchor="b">
                    <a:lnL w="6350" cap="flat" cmpd="sng" algn="ctr">
                      <a:solidFill>
                        <a:srgbClr val="000000"/>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00FFFF"/>
                    </a:solidFill>
                  </a:tcPr>
                </a:tc>
                <a:tc>
                  <a:txBody>
                    <a:bodyPr/>
                    <a:lstStyle/>
                    <a:p>
                      <a:pPr algn="r" rtl="0" fontAlgn="b"/>
                      <a:r>
                        <a:rPr lang="en-US" sz="1100">
                          <a:effectLst/>
                          <a:latin typeface="Arial" panose="020B0604020202020204" pitchFamily="34" charset="0"/>
                          <a:cs typeface="Arial" panose="020B0604020202020204" pitchFamily="34" charset="0"/>
                        </a:rPr>
                        <a:t>1,887</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20,000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a:effectLst/>
                          <a:latin typeface="Arial" panose="020B0604020202020204" pitchFamily="34" charset="0"/>
                          <a:cs typeface="Arial" panose="020B0604020202020204" pitchFamily="34" charset="0"/>
                        </a:rPr>
                        <a:t>1,800,000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074373837"/>
                  </a:ext>
                </a:extLst>
              </a:tr>
              <a:tr h="233864">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rtl="0" fontAlgn="b"/>
                      <a:endParaRPr lang="en-US" sz="1600">
                        <a:effectLst/>
                        <a:latin typeface="Arial" panose="020B0604020202020204" pitchFamily="34" charset="0"/>
                        <a:cs typeface="Arial" panose="020B0604020202020204" pitchFamily="34" charset="0"/>
                      </a:endParaRP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4288179394"/>
                  </a:ext>
                </a:extLst>
              </a:tr>
              <a:tr h="159892">
                <a:tc>
                  <a:txBody>
                    <a:bodyPr/>
                    <a:lstStyle/>
                    <a:p>
                      <a:pPr rtl="0" fontAlgn="b"/>
                      <a:r>
                        <a:rPr lang="en-US" sz="1100" b="1">
                          <a:effectLst/>
                          <a:latin typeface="Arial" panose="020B0604020202020204" pitchFamily="34" charset="0"/>
                          <a:cs typeface="Arial" panose="020B0604020202020204" pitchFamily="34" charset="0"/>
                        </a:rPr>
                        <a:t>TOTALS</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b="1">
                          <a:effectLst/>
                          <a:latin typeface="Arial" panose="020B0604020202020204" pitchFamily="34" charset="0"/>
                          <a:cs typeface="Arial" panose="020B0604020202020204" pitchFamily="34" charset="0"/>
                        </a:rPr>
                        <a:t>2,142,442</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b="1">
                          <a:effectLst/>
                          <a:latin typeface="Arial" panose="020B0604020202020204" pitchFamily="34" charset="0"/>
                          <a:cs typeface="Arial" panose="020B0604020202020204" pitchFamily="34" charset="0"/>
                        </a:rPr>
                        <a:t>163,482</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tc>
                  <a:txBody>
                    <a:bodyPr/>
                    <a:lstStyle/>
                    <a:p>
                      <a:pPr algn="r" rtl="0" fontAlgn="b"/>
                      <a:r>
                        <a:rPr lang="en-US" sz="1100" b="1" dirty="0">
                          <a:effectLst/>
                          <a:latin typeface="Arial" panose="020B0604020202020204" pitchFamily="34" charset="0"/>
                          <a:cs typeface="Arial" panose="020B0604020202020204" pitchFamily="34" charset="0"/>
                        </a:rPr>
                        <a:t>180,973,400</a:t>
                      </a:r>
                    </a:p>
                  </a:txBody>
                  <a:tcPr marL="11078" marR="11078" marT="7385" marB="7385" anchor="b">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641422560"/>
                  </a:ext>
                </a:extLst>
              </a:tr>
            </a:tbl>
          </a:graphicData>
        </a:graphic>
      </p:graphicFrame>
    </p:spTree>
    <p:extLst>
      <p:ext uri="{BB962C8B-B14F-4D97-AF65-F5344CB8AC3E}">
        <p14:creationId xmlns:p14="http://schemas.microsoft.com/office/powerpoint/2010/main" val="3661938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FB87-6F43-410B-B419-984C0C15DD13}"/>
              </a:ext>
            </a:extLst>
          </p:cNvPr>
          <p:cNvSpPr>
            <a:spLocks noGrp="1"/>
          </p:cNvSpPr>
          <p:nvPr>
            <p:ph type="title"/>
          </p:nvPr>
        </p:nvSpPr>
        <p:spPr>
          <a:xfrm>
            <a:off x="1373875" y="1271658"/>
            <a:ext cx="9603275" cy="1049235"/>
          </a:xfrm>
        </p:spPr>
        <p:txBody>
          <a:bodyPr/>
          <a:lstStyle/>
          <a:p>
            <a:r>
              <a:rPr lang="en-US" b="1" dirty="0"/>
              <a:t>Billy Blanks, Jr. - Host</a:t>
            </a:r>
          </a:p>
        </p:txBody>
      </p:sp>
      <p:sp>
        <p:nvSpPr>
          <p:cNvPr id="3" name="Rectangle 2">
            <a:extLst>
              <a:ext uri="{FF2B5EF4-FFF2-40B4-BE49-F238E27FC236}">
                <a16:creationId xmlns:a16="http://schemas.microsoft.com/office/drawing/2014/main" id="{28D8D57A-0976-4C32-B2AC-B2CCDCE51287}"/>
              </a:ext>
            </a:extLst>
          </p:cNvPr>
          <p:cNvSpPr/>
          <p:nvPr/>
        </p:nvSpPr>
        <p:spPr>
          <a:xfrm>
            <a:off x="1137920" y="2076305"/>
            <a:ext cx="11054080" cy="3957494"/>
          </a:xfrm>
          <a:prstGeom prst="rect">
            <a:avLst/>
          </a:prstGeom>
        </p:spPr>
        <p:txBody>
          <a:bodyPr wrap="square">
            <a:spAutoFit/>
          </a:bodyPr>
          <a:lstStyle/>
          <a:p>
            <a:pPr marL="63500" marR="76200">
              <a:spcAft>
                <a:spcPts val="100"/>
              </a:spcAft>
            </a:pPr>
            <a:r>
              <a:rPr lang="en-US" sz="1600" b="1" dirty="0">
                <a:solidFill>
                  <a:srgbClr val="000000"/>
                </a:solidFill>
                <a:latin typeface="Arial" panose="020B0604020202020204" pitchFamily="34" charset="0"/>
              </a:rPr>
              <a:t>Billy Blanks Jr</a:t>
            </a:r>
            <a:r>
              <a:rPr lang="en-US" sz="1200" b="1" dirty="0">
                <a:solidFill>
                  <a:srgbClr val="000000"/>
                </a:solidFill>
                <a:latin typeface="Arial" panose="020B0604020202020204" pitchFamily="34" charset="0"/>
              </a:rPr>
              <a:t> - </a:t>
            </a:r>
            <a:r>
              <a:rPr lang="en-US" sz="1200" dirty="0">
                <a:solidFill>
                  <a:srgbClr val="000000"/>
                </a:solidFill>
                <a:latin typeface="Arial" panose="020B0604020202020204" pitchFamily="34" charset="0"/>
              </a:rPr>
              <a:t>Self-taught working professionally from his youth, Billy Blanks Jr. gained much exposure and experience in the world of dance and entertainment. As a young teen he choreographed school musical productions and created after school dance groups. As Billy’s prominence grew, he earned roles as a dancer in music videos with </a:t>
            </a:r>
            <a:r>
              <a:rPr lang="en-US" sz="1200" b="1" dirty="0">
                <a:solidFill>
                  <a:srgbClr val="000000"/>
                </a:solidFill>
                <a:latin typeface="Arial" panose="020B0604020202020204" pitchFamily="34" charset="0"/>
              </a:rPr>
              <a:t>Paula Abdul, Madonna, Celine Dion, Crystal Method</a:t>
            </a:r>
            <a:r>
              <a:rPr lang="en-US" sz="1200" dirty="0">
                <a:solidFill>
                  <a:srgbClr val="000000"/>
                </a:solidFill>
                <a:latin typeface="Arial" panose="020B0604020202020204" pitchFamily="34" charset="0"/>
              </a:rPr>
              <a:t> (directed by </a:t>
            </a:r>
            <a:r>
              <a:rPr lang="en-US" sz="1200" b="1" dirty="0">
                <a:solidFill>
                  <a:srgbClr val="000000"/>
                </a:solidFill>
                <a:latin typeface="Arial" panose="020B0604020202020204" pitchFamily="34" charset="0"/>
              </a:rPr>
              <a:t>Gore </a:t>
            </a:r>
            <a:r>
              <a:rPr lang="en-US" sz="1200" b="1" dirty="0" err="1">
                <a:solidFill>
                  <a:srgbClr val="000000"/>
                </a:solidFill>
                <a:latin typeface="Arial" panose="020B0604020202020204" pitchFamily="34" charset="0"/>
              </a:rPr>
              <a:t>Verbinski</a:t>
            </a:r>
            <a:r>
              <a:rPr lang="en-US" sz="1200" dirty="0">
                <a:solidFill>
                  <a:srgbClr val="000000"/>
                </a:solidFill>
                <a:latin typeface="Arial" panose="020B0604020202020204" pitchFamily="34" charset="0"/>
              </a:rPr>
              <a:t>), </a:t>
            </a:r>
            <a:r>
              <a:rPr lang="en-US" sz="1200" b="1" dirty="0">
                <a:solidFill>
                  <a:srgbClr val="000000"/>
                </a:solidFill>
                <a:latin typeface="Arial" panose="020B0604020202020204" pitchFamily="34" charset="0"/>
              </a:rPr>
              <a:t>Quincy Jones, and Babyface</a:t>
            </a:r>
            <a:r>
              <a:rPr lang="en-US" sz="1200" dirty="0">
                <a:solidFill>
                  <a:srgbClr val="000000"/>
                </a:solidFill>
                <a:latin typeface="Arial" panose="020B0604020202020204" pitchFamily="34" charset="0"/>
              </a:rPr>
              <a:t>. His credits include TV appearances on </a:t>
            </a:r>
            <a:r>
              <a:rPr lang="en-US" sz="1200" b="1" dirty="0">
                <a:solidFill>
                  <a:srgbClr val="000000"/>
                </a:solidFill>
                <a:latin typeface="Arial" panose="020B0604020202020204" pitchFamily="34" charset="0"/>
              </a:rPr>
              <a:t>American Dreams</a:t>
            </a:r>
            <a:r>
              <a:rPr lang="en-US" sz="1200" dirty="0">
                <a:solidFill>
                  <a:srgbClr val="000000"/>
                </a:solidFill>
                <a:latin typeface="Arial" panose="020B0604020202020204" pitchFamily="34" charset="0"/>
              </a:rPr>
              <a:t> with </a:t>
            </a:r>
            <a:r>
              <a:rPr lang="en-US" sz="1200" b="1" dirty="0">
                <a:solidFill>
                  <a:srgbClr val="000000"/>
                </a:solidFill>
                <a:latin typeface="Arial" panose="020B0604020202020204" pitchFamily="34" charset="0"/>
              </a:rPr>
              <a:t>Alicia Keys</a:t>
            </a:r>
            <a:r>
              <a:rPr lang="en-US" sz="1200" dirty="0">
                <a:solidFill>
                  <a:srgbClr val="000000"/>
                </a:solidFill>
                <a:latin typeface="Arial" panose="020B0604020202020204" pitchFamily="34" charset="0"/>
              </a:rPr>
              <a:t>, </a:t>
            </a:r>
            <a:r>
              <a:rPr lang="en-US" sz="1200" b="1" dirty="0">
                <a:solidFill>
                  <a:srgbClr val="000000"/>
                </a:solidFill>
                <a:latin typeface="Arial" panose="020B0604020202020204" pitchFamily="34" charset="0"/>
              </a:rPr>
              <a:t>The Practice, Sister </a:t>
            </a:r>
            <a:r>
              <a:rPr lang="en-US" sz="1200" b="1" dirty="0" err="1">
                <a:solidFill>
                  <a:srgbClr val="000000"/>
                </a:solidFill>
                <a:latin typeface="Arial" panose="020B0604020202020204" pitchFamily="34" charset="0"/>
              </a:rPr>
              <a:t>Sister</a:t>
            </a:r>
            <a:r>
              <a:rPr lang="en-US" sz="1200" b="1" dirty="0">
                <a:solidFill>
                  <a:srgbClr val="000000"/>
                </a:solidFill>
                <a:latin typeface="Arial" panose="020B0604020202020204" pitchFamily="34" charset="0"/>
              </a:rPr>
              <a:t>, Kids Incorporated, Homeboys From Outer Space, My Cousin Skeeter,</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The Tonight Show</a:t>
            </a:r>
            <a:r>
              <a:rPr lang="en-US" sz="1200" dirty="0">
                <a:solidFill>
                  <a:srgbClr val="000000"/>
                </a:solidFill>
                <a:latin typeface="Arial" panose="020B0604020202020204" pitchFamily="34" charset="0"/>
              </a:rPr>
              <a:t>. Billy starred as Tyrone Jackson in the US and European touring companies of the </a:t>
            </a:r>
            <a:r>
              <a:rPr lang="en-US" sz="1200" b="1" dirty="0">
                <a:solidFill>
                  <a:srgbClr val="000000"/>
                </a:solidFill>
                <a:latin typeface="Arial" panose="020B0604020202020204" pitchFamily="34" charset="0"/>
              </a:rPr>
              <a:t>Broadway musical Fame</a:t>
            </a:r>
            <a:r>
              <a:rPr lang="en-US" sz="1200" dirty="0">
                <a:solidFill>
                  <a:srgbClr val="000000"/>
                </a:solidFill>
                <a:latin typeface="Arial" panose="020B0604020202020204" pitchFamily="34" charset="0"/>
              </a:rPr>
              <a:t>. He went on to direct and choreograph the </a:t>
            </a:r>
            <a:r>
              <a:rPr lang="en-US" sz="1200" b="1" dirty="0" err="1">
                <a:solidFill>
                  <a:srgbClr val="000000"/>
                </a:solidFill>
                <a:latin typeface="Arial" panose="020B0604020202020204" pitchFamily="34" charset="0"/>
              </a:rPr>
              <a:t>WeSparkle</a:t>
            </a:r>
            <a:r>
              <a:rPr lang="en-US" sz="1200" b="1" dirty="0">
                <a:solidFill>
                  <a:srgbClr val="000000"/>
                </a:solidFill>
                <a:latin typeface="Arial" panose="020B0604020202020204" pitchFamily="34" charset="0"/>
              </a:rPr>
              <a:t> Take II Celebrity Concert</a:t>
            </a:r>
            <a:r>
              <a:rPr lang="en-US" sz="1200" dirty="0">
                <a:solidFill>
                  <a:srgbClr val="000000"/>
                </a:solidFill>
                <a:latin typeface="Arial" panose="020B0604020202020204" pitchFamily="34" charset="0"/>
              </a:rPr>
              <a:t> with </a:t>
            </a:r>
            <a:r>
              <a:rPr lang="en-US" sz="1200" b="1" dirty="0">
                <a:solidFill>
                  <a:srgbClr val="000000"/>
                </a:solidFill>
                <a:latin typeface="Arial" panose="020B0604020202020204" pitchFamily="34" charset="0"/>
              </a:rPr>
              <a:t>Tom Hanks, Jason Alexander, Brian Cranston, Joey Lawrence, Britney Spears, Michael Chiklis, Hal Sparks, the cast of Will &amp; Grace</a:t>
            </a:r>
            <a:r>
              <a:rPr lang="en-US" sz="1200" dirty="0">
                <a:solidFill>
                  <a:srgbClr val="000000"/>
                </a:solidFill>
                <a:latin typeface="Arial" panose="020B0604020202020204" pitchFamily="34" charset="0"/>
              </a:rPr>
              <a:t>, and more. He also choreographed the end sequence for the movie </a:t>
            </a:r>
            <a:r>
              <a:rPr lang="en-US" sz="1200" b="1" dirty="0">
                <a:solidFill>
                  <a:srgbClr val="000000"/>
                </a:solidFill>
                <a:latin typeface="Arial" panose="020B0604020202020204" pitchFamily="34" charset="0"/>
              </a:rPr>
              <a:t>I Hope You Dance</a:t>
            </a:r>
            <a:r>
              <a:rPr lang="en-US" sz="1200" dirty="0">
                <a:solidFill>
                  <a:srgbClr val="000000"/>
                </a:solidFill>
                <a:latin typeface="Arial" panose="020B0604020202020204" pitchFamily="34" charset="0"/>
              </a:rPr>
              <a:t>. Billy made his directorial debut in NYC at </a:t>
            </a:r>
            <a:r>
              <a:rPr lang="en-US" sz="1200" b="1" dirty="0">
                <a:solidFill>
                  <a:srgbClr val="000000"/>
                </a:solidFill>
                <a:latin typeface="Arial" panose="020B0604020202020204" pitchFamily="34" charset="0"/>
              </a:rPr>
              <a:t>Madison Square Garden</a:t>
            </a:r>
            <a:r>
              <a:rPr lang="en-US" sz="1200" dirty="0">
                <a:solidFill>
                  <a:srgbClr val="000000"/>
                </a:solidFill>
                <a:latin typeface="Arial" panose="020B0604020202020204" pitchFamily="34" charset="0"/>
              </a:rPr>
              <a:t> directing </a:t>
            </a:r>
            <a:r>
              <a:rPr lang="en-US" sz="1200" b="1" dirty="0">
                <a:solidFill>
                  <a:srgbClr val="000000"/>
                </a:solidFill>
                <a:latin typeface="Arial" panose="020B0604020202020204" pitchFamily="34" charset="0"/>
              </a:rPr>
              <a:t>One Night With The Stars</a:t>
            </a:r>
            <a:r>
              <a:rPr lang="en-US" sz="1200" dirty="0">
                <a:solidFill>
                  <a:srgbClr val="000000"/>
                </a:solidFill>
                <a:latin typeface="Arial" panose="020B0604020202020204" pitchFamily="34" charset="0"/>
              </a:rPr>
              <a:t> starring Broadway Legends </a:t>
            </a:r>
            <a:r>
              <a:rPr lang="en-US" sz="1200" b="1" dirty="0">
                <a:solidFill>
                  <a:srgbClr val="000000"/>
                </a:solidFill>
                <a:latin typeface="Arial" panose="020B0604020202020204" pitchFamily="34" charset="0"/>
              </a:rPr>
              <a:t>Betty Buckley, Lainie Kazan, </a:t>
            </a:r>
            <a:r>
              <a:rPr lang="en-US" sz="1200" b="1" dirty="0" err="1">
                <a:solidFill>
                  <a:srgbClr val="000000"/>
                </a:solidFill>
                <a:latin typeface="Arial" panose="020B0604020202020204" pitchFamily="34" charset="0"/>
              </a:rPr>
              <a:t>Telly</a:t>
            </a:r>
            <a:r>
              <a:rPr lang="en-US" sz="1200" b="1" dirty="0">
                <a:solidFill>
                  <a:srgbClr val="000000"/>
                </a:solidFill>
                <a:latin typeface="Arial" panose="020B0604020202020204" pitchFamily="34" charset="0"/>
              </a:rPr>
              <a:t> Leung, Mandy Gonzalez, Constantine, Tom Bergeron, Jordin Sparks, Noah Galvin, Fran</a:t>
            </a:r>
            <a:endParaRPr lang="en-US" sz="1200" dirty="0"/>
          </a:p>
          <a:p>
            <a:pPr marL="63500" marR="76200">
              <a:spcAft>
                <a:spcPts val="1100"/>
              </a:spcAft>
            </a:pPr>
            <a:r>
              <a:rPr lang="en-US" sz="1200" b="1" dirty="0">
                <a:solidFill>
                  <a:srgbClr val="000000"/>
                </a:solidFill>
                <a:latin typeface="Arial" panose="020B0604020202020204" pitchFamily="34" charset="0"/>
              </a:rPr>
              <a:t>Drescher</a:t>
            </a:r>
            <a:r>
              <a:rPr lang="en-US" sz="1200" dirty="0">
                <a:solidFill>
                  <a:srgbClr val="000000"/>
                </a:solidFill>
                <a:latin typeface="Arial" panose="020B0604020202020204" pitchFamily="34" charset="0"/>
              </a:rPr>
              <a:t>, and many more. </a:t>
            </a:r>
            <a:endParaRPr lang="en-US" sz="1200" dirty="0"/>
          </a:p>
          <a:p>
            <a:pPr marL="63500" marR="76200">
              <a:spcAft>
                <a:spcPts val="1100"/>
              </a:spcAft>
            </a:pPr>
            <a:r>
              <a:rPr lang="en-US" sz="1200" dirty="0">
                <a:solidFill>
                  <a:srgbClr val="000000"/>
                </a:solidFill>
                <a:latin typeface="Arial" panose="020B0604020202020204" pitchFamily="34" charset="0"/>
              </a:rPr>
              <a:t>Over time, Billy has become the face for the new generation of fitness with his revolutionary dance program, </a:t>
            </a:r>
            <a:r>
              <a:rPr lang="en-US" sz="1200" b="1" dirty="0">
                <a:solidFill>
                  <a:srgbClr val="000000"/>
                </a:solidFill>
                <a:latin typeface="Arial" panose="020B0604020202020204" pitchFamily="34" charset="0"/>
              </a:rPr>
              <a:t>Dance It Out</a:t>
            </a:r>
            <a:r>
              <a:rPr lang="en-US" sz="1200" dirty="0">
                <a:solidFill>
                  <a:srgbClr val="000000"/>
                </a:solidFill>
                <a:latin typeface="Arial" panose="020B0604020202020204" pitchFamily="34" charset="0"/>
              </a:rPr>
              <a:t>. He made history on the hit TV show </a:t>
            </a:r>
            <a:r>
              <a:rPr lang="en-US" sz="1200" b="1" dirty="0">
                <a:solidFill>
                  <a:srgbClr val="000000"/>
                </a:solidFill>
                <a:latin typeface="Arial" panose="020B0604020202020204" pitchFamily="34" charset="0"/>
              </a:rPr>
              <a:t>Shark Tank</a:t>
            </a:r>
            <a:r>
              <a:rPr lang="en-US" sz="1200" dirty="0">
                <a:solidFill>
                  <a:srgbClr val="000000"/>
                </a:solidFill>
                <a:latin typeface="Arial" panose="020B0604020202020204" pitchFamily="34" charset="0"/>
              </a:rPr>
              <a:t> after turning down a deal proposed by </a:t>
            </a:r>
            <a:r>
              <a:rPr lang="en-US" sz="1200" b="1" dirty="0">
                <a:solidFill>
                  <a:srgbClr val="000000"/>
                </a:solidFill>
                <a:latin typeface="Arial" panose="020B0604020202020204" pitchFamily="34" charset="0"/>
              </a:rPr>
              <a:t>Mark Cuban</a:t>
            </a:r>
            <a:r>
              <a:rPr lang="en-US" sz="1200" dirty="0">
                <a:solidFill>
                  <a:srgbClr val="000000"/>
                </a:solidFill>
                <a:latin typeface="Arial" panose="020B0604020202020204" pitchFamily="34" charset="0"/>
              </a:rPr>
              <a:t> and </a:t>
            </a:r>
            <a:r>
              <a:rPr lang="en-US" sz="1200" b="1" dirty="0" err="1">
                <a:solidFill>
                  <a:srgbClr val="000000"/>
                </a:solidFill>
                <a:latin typeface="Arial" panose="020B0604020202020204" pitchFamily="34" charset="0"/>
              </a:rPr>
              <a:t>Daymond</a:t>
            </a:r>
            <a:r>
              <a:rPr lang="en-US" sz="1200" b="1" dirty="0">
                <a:solidFill>
                  <a:srgbClr val="000000"/>
                </a:solidFill>
                <a:latin typeface="Arial" panose="020B0604020202020204" pitchFamily="34" charset="0"/>
              </a:rPr>
              <a:t> John</a:t>
            </a:r>
            <a:r>
              <a:rPr lang="en-US" sz="1200" dirty="0">
                <a:solidFill>
                  <a:srgbClr val="000000"/>
                </a:solidFill>
                <a:latin typeface="Arial" panose="020B0604020202020204" pitchFamily="34" charset="0"/>
              </a:rPr>
              <a:t> when the latter shark left the tank and talked Billy into taking the deal. The result was his business D</a:t>
            </a:r>
            <a:r>
              <a:rPr lang="en-US" sz="1200" b="1" dirty="0">
                <a:solidFill>
                  <a:srgbClr val="000000"/>
                </a:solidFill>
                <a:latin typeface="Arial" panose="020B0604020202020204" pitchFamily="34" charset="0"/>
              </a:rPr>
              <a:t>ance It Out® (DIO®) </a:t>
            </a:r>
            <a:r>
              <a:rPr lang="en-US" sz="1200" dirty="0">
                <a:solidFill>
                  <a:srgbClr val="000000"/>
                </a:solidFill>
                <a:latin typeface="Arial" panose="020B0604020202020204" pitchFamily="34" charset="0"/>
              </a:rPr>
              <a:t>becoming the </a:t>
            </a:r>
            <a:r>
              <a:rPr lang="en-US" sz="1200" b="1" dirty="0">
                <a:solidFill>
                  <a:srgbClr val="000000"/>
                </a:solidFill>
                <a:latin typeface="Arial" panose="020B0604020202020204" pitchFamily="34" charset="0"/>
              </a:rPr>
              <a:t>fastest growing fitness based dance program in America</a:t>
            </a:r>
            <a:r>
              <a:rPr lang="en-US" sz="1200" dirty="0">
                <a:solidFill>
                  <a:srgbClr val="000000"/>
                </a:solidFill>
                <a:latin typeface="Arial" panose="020B0604020202020204" pitchFamily="34" charset="0"/>
              </a:rPr>
              <a:t>. Billy is the son of </a:t>
            </a:r>
            <a:r>
              <a:rPr lang="en-US" sz="1200" b="1" dirty="0">
                <a:solidFill>
                  <a:srgbClr val="000000"/>
                </a:solidFill>
                <a:latin typeface="Arial" panose="020B0604020202020204" pitchFamily="34" charset="0"/>
              </a:rPr>
              <a:t>Tae Bo® creator Billy Blanks.</a:t>
            </a:r>
            <a:endParaRPr lang="en-US" sz="1200" dirty="0"/>
          </a:p>
          <a:p>
            <a:pPr marL="63500" marR="101600" algn="just"/>
            <a:r>
              <a:rPr lang="en-US" sz="1200" dirty="0">
                <a:solidFill>
                  <a:srgbClr val="000000"/>
                </a:solidFill>
                <a:latin typeface="Arial" panose="020B0604020202020204" pitchFamily="34" charset="0"/>
              </a:rPr>
              <a:t>In October 2015, Billy Blanks Jr. launched the </a:t>
            </a:r>
            <a:r>
              <a:rPr lang="en-US" sz="1200" b="1" dirty="0" err="1">
                <a:solidFill>
                  <a:srgbClr val="000000"/>
                </a:solidFill>
                <a:latin typeface="Arial" panose="020B0604020202020204" pitchFamily="34" charset="0"/>
              </a:rPr>
              <a:t>MoveTube</a:t>
            </a:r>
            <a:r>
              <a:rPr lang="en-US" sz="1200" b="1" dirty="0">
                <a:solidFill>
                  <a:srgbClr val="000000"/>
                </a:solidFill>
                <a:latin typeface="Arial" panose="020B0604020202020204" pitchFamily="34" charset="0"/>
              </a:rPr>
              <a:t> Network</a:t>
            </a:r>
            <a:r>
              <a:rPr lang="en-US" sz="1200" dirty="0">
                <a:solidFill>
                  <a:srgbClr val="000000"/>
                </a:solidFill>
                <a:latin typeface="Arial" panose="020B0604020202020204" pitchFamily="34" charset="0"/>
              </a:rPr>
              <a:t> where he produces and directs feel good workouts, motivational content, and other inspirational videos featuring today’s hottest dancers and celebrities. Billy Blanks Jr. ACE certified, is a member of EQUITY, SAG-AFTRA and is the proud dad to son Elijah.</a:t>
            </a:r>
            <a:endParaRPr lang="en-US" sz="1200" dirty="0"/>
          </a:p>
          <a:p>
            <a:br>
              <a:rPr lang="en-US" sz="1200" dirty="0"/>
            </a:br>
            <a:endParaRPr lang="en-US" sz="1200" dirty="0"/>
          </a:p>
        </p:txBody>
      </p:sp>
    </p:spTree>
    <p:extLst>
      <p:ext uri="{BB962C8B-B14F-4D97-AF65-F5344CB8AC3E}">
        <p14:creationId xmlns:p14="http://schemas.microsoft.com/office/powerpoint/2010/main" val="3984669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773D7-8593-4BA4-A9AA-7BCE67E28F0D}"/>
              </a:ext>
            </a:extLst>
          </p:cNvPr>
          <p:cNvSpPr>
            <a:spLocks noGrp="1"/>
          </p:cNvSpPr>
          <p:nvPr>
            <p:ph type="title"/>
          </p:nvPr>
        </p:nvSpPr>
        <p:spPr>
          <a:xfrm>
            <a:off x="1451579" y="1202635"/>
            <a:ext cx="9603275" cy="651119"/>
          </a:xfrm>
        </p:spPr>
        <p:txBody>
          <a:bodyPr/>
          <a:lstStyle/>
          <a:p>
            <a:r>
              <a:rPr lang="en-US" b="1" dirty="0"/>
              <a:t>Chris </a:t>
            </a:r>
            <a:r>
              <a:rPr lang="en-US" b="1" dirty="0" err="1"/>
              <a:t>Perera</a:t>
            </a:r>
            <a:r>
              <a:rPr lang="en-US" b="1" dirty="0"/>
              <a:t> - </a:t>
            </a:r>
            <a:r>
              <a:rPr lang="en-US" b="1" dirty="0" err="1"/>
              <a:t>PRoducer</a:t>
            </a:r>
            <a:endParaRPr lang="en-US" b="1" dirty="0"/>
          </a:p>
        </p:txBody>
      </p:sp>
      <p:sp>
        <p:nvSpPr>
          <p:cNvPr id="3" name="Rectangle 2">
            <a:extLst>
              <a:ext uri="{FF2B5EF4-FFF2-40B4-BE49-F238E27FC236}">
                <a16:creationId xmlns:a16="http://schemas.microsoft.com/office/drawing/2014/main" id="{0B7201CB-A70F-4EB4-A088-F5815C31269B}"/>
              </a:ext>
            </a:extLst>
          </p:cNvPr>
          <p:cNvSpPr/>
          <p:nvPr/>
        </p:nvSpPr>
        <p:spPr>
          <a:xfrm>
            <a:off x="1235324" y="2114084"/>
            <a:ext cx="10840720" cy="3288080"/>
          </a:xfrm>
          <a:prstGeom prst="rect">
            <a:avLst/>
          </a:prstGeom>
        </p:spPr>
        <p:txBody>
          <a:bodyPr wrap="square">
            <a:spAutoFit/>
          </a:bodyPr>
          <a:lstStyle/>
          <a:p>
            <a:pPr marL="63500" marR="76200">
              <a:spcAft>
                <a:spcPts val="100"/>
              </a:spcAft>
            </a:pPr>
            <a:r>
              <a:rPr lang="en-US" b="1" dirty="0">
                <a:solidFill>
                  <a:srgbClr val="000000"/>
                </a:solidFill>
                <a:latin typeface="Arial" panose="020B0604020202020204" pitchFamily="34" charset="0"/>
              </a:rPr>
              <a:t>Chris </a:t>
            </a:r>
            <a:r>
              <a:rPr lang="en-US" b="1" dirty="0" err="1">
                <a:solidFill>
                  <a:srgbClr val="000000"/>
                </a:solidFill>
                <a:latin typeface="Arial" panose="020B0604020202020204" pitchFamily="34" charset="0"/>
              </a:rPr>
              <a:t>Perera</a:t>
            </a:r>
            <a:r>
              <a:rPr lang="en-US" sz="1400" b="1" dirty="0">
                <a:solidFill>
                  <a:srgbClr val="000000"/>
                </a:solidFill>
                <a:latin typeface="Arial" panose="020B0604020202020204" pitchFamily="34" charset="0"/>
              </a:rPr>
              <a:t> </a:t>
            </a:r>
            <a:r>
              <a:rPr lang="en-US" sz="1400" dirty="0">
                <a:solidFill>
                  <a:srgbClr val="000000"/>
                </a:solidFill>
                <a:latin typeface="Arial" panose="020B0604020202020204" pitchFamily="34" charset="0"/>
              </a:rPr>
              <a:t>is an award-winning executive producer, show runner and producer who's worked across many of television's premier networks including </a:t>
            </a:r>
            <a:r>
              <a:rPr lang="en-US" sz="1400" b="1" dirty="0">
                <a:solidFill>
                  <a:srgbClr val="000000"/>
                </a:solidFill>
                <a:latin typeface="Arial" panose="020B0604020202020204" pitchFamily="34" charset="0"/>
              </a:rPr>
              <a:t>A&amp;E, ABC, CBS, Discovery, TLC, Discovery Health, HGTV, DIY, Fine Living, Style, National Geographic</a:t>
            </a:r>
            <a:r>
              <a:rPr lang="en-US" sz="1400" dirty="0">
                <a:solidFill>
                  <a:srgbClr val="000000"/>
                </a:solidFill>
                <a:latin typeface="Arial" panose="020B0604020202020204" pitchFamily="34" charset="0"/>
              </a:rPr>
              <a:t> and </a:t>
            </a:r>
            <a:r>
              <a:rPr lang="en-US" sz="1400" b="1" dirty="0">
                <a:solidFill>
                  <a:srgbClr val="000000"/>
                </a:solidFill>
                <a:latin typeface="Arial" panose="020B0604020202020204" pitchFamily="34" charset="0"/>
              </a:rPr>
              <a:t>TV-One. </a:t>
            </a:r>
            <a:r>
              <a:rPr lang="en-US" sz="1400" dirty="0">
                <a:solidFill>
                  <a:srgbClr val="000000"/>
                </a:solidFill>
                <a:latin typeface="Arial" panose="020B0604020202020204" pitchFamily="34" charset="0"/>
              </a:rPr>
              <a:t>Credits include showrunner for Nat Geo’s critically acclaimed </a:t>
            </a:r>
            <a:r>
              <a:rPr lang="en-US" sz="1400" b="1" dirty="0">
                <a:solidFill>
                  <a:srgbClr val="000000"/>
                </a:solidFill>
                <a:latin typeface="Arial" panose="020B0604020202020204" pitchFamily="34" charset="0"/>
              </a:rPr>
              <a:t>“American Weed”, TV One’s “Celebrity Crime Files”.</a:t>
            </a:r>
            <a:endParaRPr lang="en-US" sz="1400" dirty="0"/>
          </a:p>
          <a:p>
            <a:pPr marL="63500" marR="76200">
              <a:spcAft>
                <a:spcPts val="300"/>
              </a:spcAft>
            </a:pPr>
            <a:endParaRPr lang="en-US" sz="1400" dirty="0">
              <a:solidFill>
                <a:srgbClr val="000000"/>
              </a:solidFill>
              <a:latin typeface="Arial" panose="020B0604020202020204" pitchFamily="34" charset="0"/>
            </a:endParaRPr>
          </a:p>
          <a:p>
            <a:pPr marL="63500" marR="76200">
              <a:spcAft>
                <a:spcPts val="300"/>
              </a:spcAft>
            </a:pPr>
            <a:r>
              <a:rPr lang="en-US" sz="1400" dirty="0" err="1">
                <a:solidFill>
                  <a:srgbClr val="000000"/>
                </a:solidFill>
                <a:latin typeface="Arial" panose="020B0604020202020204" pitchFamily="34" charset="0"/>
              </a:rPr>
              <a:t>Perera</a:t>
            </a:r>
            <a:r>
              <a:rPr lang="en-US" sz="1400" dirty="0">
                <a:solidFill>
                  <a:srgbClr val="000000"/>
                </a:solidFill>
                <a:latin typeface="Arial" panose="020B0604020202020204" pitchFamily="34" charset="0"/>
              </a:rPr>
              <a:t> was a supervising producer for ABC’s award-winning, “</a:t>
            </a:r>
            <a:r>
              <a:rPr lang="en-US" sz="1400" b="1" dirty="0">
                <a:solidFill>
                  <a:srgbClr val="000000"/>
                </a:solidFill>
                <a:latin typeface="Arial" panose="020B0604020202020204" pitchFamily="34" charset="0"/>
              </a:rPr>
              <a:t>NY Med</a:t>
            </a:r>
            <a:r>
              <a:rPr lang="en-US" sz="1400" dirty="0">
                <a:solidFill>
                  <a:srgbClr val="000000"/>
                </a:solidFill>
                <a:latin typeface="Arial" panose="020B0604020202020204" pitchFamily="34" charset="0"/>
              </a:rPr>
              <a:t>” as well as producing and directing work for a number of hit shows that include “</a:t>
            </a:r>
            <a:r>
              <a:rPr lang="en-US" sz="1400" b="1" dirty="0">
                <a:solidFill>
                  <a:srgbClr val="000000"/>
                </a:solidFill>
                <a:latin typeface="Arial" panose="020B0604020202020204" pitchFamily="34" charset="0"/>
              </a:rPr>
              <a:t>Say Yes to the Dress</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Tiny House Nation</a:t>
            </a:r>
            <a:r>
              <a:rPr lang="en-US" sz="1400" dirty="0">
                <a:solidFill>
                  <a:srgbClr val="000000"/>
                </a:solidFill>
                <a:latin typeface="Arial" panose="020B0604020202020204" pitchFamily="34" charset="0"/>
              </a:rPr>
              <a:t>” and "</a:t>
            </a:r>
            <a:r>
              <a:rPr lang="en-US" sz="1400" b="1" dirty="0">
                <a:solidFill>
                  <a:srgbClr val="000000"/>
                </a:solidFill>
                <a:latin typeface="Arial" panose="020B0604020202020204" pitchFamily="34" charset="0"/>
              </a:rPr>
              <a:t>While You Were Out</a:t>
            </a:r>
            <a:r>
              <a:rPr lang="en-US" sz="1400" dirty="0">
                <a:solidFill>
                  <a:srgbClr val="000000"/>
                </a:solidFill>
                <a:latin typeface="Arial" panose="020B0604020202020204" pitchFamily="34" charset="0"/>
              </a:rPr>
              <a:t>." As the head of development for </a:t>
            </a:r>
            <a:r>
              <a:rPr lang="en-US" sz="1400" b="1" dirty="0">
                <a:solidFill>
                  <a:srgbClr val="000000"/>
                </a:solidFill>
                <a:latin typeface="Arial" panose="020B0604020202020204" pitchFamily="34" charset="0"/>
              </a:rPr>
              <a:t>Leopard Films USA</a:t>
            </a:r>
            <a:r>
              <a:rPr lang="en-US" sz="1400" dirty="0">
                <a:solidFill>
                  <a:srgbClr val="000000"/>
                </a:solidFill>
                <a:latin typeface="Arial" panose="020B0604020202020204" pitchFamily="34" charset="0"/>
              </a:rPr>
              <a:t>, </a:t>
            </a:r>
            <a:r>
              <a:rPr lang="en-US" sz="1400" dirty="0" err="1">
                <a:solidFill>
                  <a:srgbClr val="000000"/>
                </a:solidFill>
                <a:latin typeface="Arial" panose="020B0604020202020204" pitchFamily="34" charset="0"/>
              </a:rPr>
              <a:t>Perera</a:t>
            </a:r>
            <a:r>
              <a:rPr lang="en-US" sz="1400" dirty="0">
                <a:solidFill>
                  <a:srgbClr val="000000"/>
                </a:solidFill>
                <a:latin typeface="Arial" panose="020B0604020202020204" pitchFamily="34" charset="0"/>
              </a:rPr>
              <a:t> played the key role in creating, packaging and selling series, specials and pilots that include “</a:t>
            </a:r>
            <a:r>
              <a:rPr lang="en-US" sz="1400" b="1" dirty="0">
                <a:solidFill>
                  <a:srgbClr val="000000"/>
                </a:solidFill>
                <a:latin typeface="Arial" panose="020B0604020202020204" pitchFamily="34" charset="0"/>
              </a:rPr>
              <a:t>House Hunters International</a:t>
            </a:r>
            <a:r>
              <a:rPr lang="en-US" sz="1400" dirty="0">
                <a:solidFill>
                  <a:srgbClr val="000000"/>
                </a:solidFill>
                <a:latin typeface="Arial" panose="020B0604020202020204" pitchFamily="34" charset="0"/>
              </a:rPr>
              <a:t>” for </a:t>
            </a:r>
            <a:r>
              <a:rPr lang="en-US" sz="1400" b="1" dirty="0">
                <a:solidFill>
                  <a:srgbClr val="000000"/>
                </a:solidFill>
                <a:latin typeface="Arial" panose="020B0604020202020204" pitchFamily="34" charset="0"/>
              </a:rPr>
              <a:t>HGTV</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Man Caves</a:t>
            </a:r>
            <a:r>
              <a:rPr lang="en-US" sz="1400" dirty="0">
                <a:solidFill>
                  <a:srgbClr val="000000"/>
                </a:solidFill>
                <a:latin typeface="Arial" panose="020B0604020202020204" pitchFamily="34" charset="0"/>
              </a:rPr>
              <a:t>” for DIY, “</a:t>
            </a:r>
            <a:r>
              <a:rPr lang="en-US" sz="1400" b="1" dirty="0">
                <a:solidFill>
                  <a:srgbClr val="000000"/>
                </a:solidFill>
                <a:latin typeface="Arial" panose="020B0604020202020204" pitchFamily="34" charset="0"/>
              </a:rPr>
              <a:t>Doctors on the Edge</a:t>
            </a:r>
            <a:r>
              <a:rPr lang="en-US" sz="1400" dirty="0">
                <a:solidFill>
                  <a:srgbClr val="000000"/>
                </a:solidFill>
                <a:latin typeface="Arial" panose="020B0604020202020204" pitchFamily="34" charset="0"/>
              </a:rPr>
              <a:t>” for </a:t>
            </a:r>
            <a:r>
              <a:rPr lang="en-US" sz="1400" b="1" dirty="0">
                <a:solidFill>
                  <a:srgbClr val="000000"/>
                </a:solidFill>
                <a:latin typeface="Arial" panose="020B0604020202020204" pitchFamily="34" charset="0"/>
              </a:rPr>
              <a:t>A&amp;E</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Ugly Agency</a:t>
            </a:r>
            <a:r>
              <a:rPr lang="en-US" sz="1400" dirty="0">
                <a:solidFill>
                  <a:srgbClr val="000000"/>
                </a:solidFill>
                <a:latin typeface="Arial" panose="020B0604020202020204" pitchFamily="34" charset="0"/>
              </a:rPr>
              <a:t>” for </a:t>
            </a:r>
            <a:r>
              <a:rPr lang="en-US" sz="1400" b="1" dirty="0">
                <a:solidFill>
                  <a:srgbClr val="000000"/>
                </a:solidFill>
                <a:latin typeface="Arial" panose="020B0604020202020204" pitchFamily="34" charset="0"/>
              </a:rPr>
              <a:t>TLC</a:t>
            </a:r>
            <a:r>
              <a:rPr lang="en-US" sz="1400" dirty="0">
                <a:solidFill>
                  <a:srgbClr val="000000"/>
                </a:solidFill>
                <a:latin typeface="Arial" panose="020B0604020202020204" pitchFamily="34" charset="0"/>
              </a:rPr>
              <a:t>, “D</a:t>
            </a:r>
            <a:r>
              <a:rPr lang="en-US" sz="1400" b="1" dirty="0">
                <a:solidFill>
                  <a:srgbClr val="000000"/>
                </a:solidFill>
                <a:latin typeface="Arial" panose="020B0604020202020204" pitchFamily="34" charset="0"/>
              </a:rPr>
              <a:t>ear Genevieve</a:t>
            </a:r>
            <a:r>
              <a:rPr lang="en-US" sz="1400" dirty="0">
                <a:solidFill>
                  <a:srgbClr val="000000"/>
                </a:solidFill>
                <a:latin typeface="Arial" panose="020B0604020202020204" pitchFamily="34" charset="0"/>
              </a:rPr>
              <a:t>” for </a:t>
            </a:r>
            <a:r>
              <a:rPr lang="en-US" sz="1400" b="1" dirty="0">
                <a:solidFill>
                  <a:srgbClr val="000000"/>
                </a:solidFill>
                <a:latin typeface="Arial" panose="020B0604020202020204" pitchFamily="34" charset="0"/>
              </a:rPr>
              <a:t>HGTV </a:t>
            </a:r>
            <a:r>
              <a:rPr lang="en-US" sz="1400" dirty="0">
                <a:solidFill>
                  <a:srgbClr val="000000"/>
                </a:solidFill>
                <a:latin typeface="Arial" panose="020B0604020202020204" pitchFamily="34" charset="0"/>
              </a:rPr>
              <a:t>and “</a:t>
            </a:r>
            <a:r>
              <a:rPr lang="en-US" sz="1400" b="1" dirty="0">
                <a:solidFill>
                  <a:srgbClr val="000000"/>
                </a:solidFill>
                <a:latin typeface="Arial" panose="020B0604020202020204" pitchFamily="34" charset="0"/>
              </a:rPr>
              <a:t>Matchmaker</a:t>
            </a:r>
            <a:r>
              <a:rPr lang="en-US" sz="1400" dirty="0">
                <a:solidFill>
                  <a:srgbClr val="000000"/>
                </a:solidFill>
                <a:latin typeface="Arial" panose="020B0604020202020204" pitchFamily="34" charset="0"/>
              </a:rPr>
              <a:t>” for </a:t>
            </a:r>
            <a:r>
              <a:rPr lang="en-US" sz="1400" b="1" dirty="0">
                <a:solidFill>
                  <a:srgbClr val="000000"/>
                </a:solidFill>
                <a:latin typeface="Arial" panose="020B0604020202020204" pitchFamily="34" charset="0"/>
              </a:rPr>
              <a:t>HGTV</a:t>
            </a:r>
            <a:r>
              <a:rPr lang="en-US" sz="1400" dirty="0">
                <a:solidFill>
                  <a:srgbClr val="000000"/>
                </a:solidFill>
                <a:latin typeface="Arial" panose="020B0604020202020204" pitchFamily="34" charset="0"/>
              </a:rPr>
              <a:t>.</a:t>
            </a:r>
            <a:endParaRPr lang="en-US" sz="1400" dirty="0"/>
          </a:p>
          <a:p>
            <a:pPr marL="63500">
              <a:spcAft>
                <a:spcPts val="1900"/>
              </a:spcAft>
            </a:pPr>
            <a:endParaRPr lang="en-US" sz="1400" dirty="0">
              <a:solidFill>
                <a:srgbClr val="000000"/>
              </a:solidFill>
              <a:latin typeface="Arial" panose="020B0604020202020204" pitchFamily="34" charset="0"/>
            </a:endParaRPr>
          </a:p>
          <a:p>
            <a:pPr marL="63500">
              <a:spcAft>
                <a:spcPts val="1900"/>
              </a:spcAft>
            </a:pPr>
            <a:r>
              <a:rPr lang="en-US" sz="1400" dirty="0">
                <a:solidFill>
                  <a:srgbClr val="000000"/>
                </a:solidFill>
                <a:latin typeface="Arial" panose="020B0604020202020204" pitchFamily="34" charset="0"/>
              </a:rPr>
              <a:t>In addition to creating, executive producing and supervising programs, </a:t>
            </a:r>
            <a:r>
              <a:rPr lang="en-US" sz="1400" dirty="0" err="1">
                <a:solidFill>
                  <a:srgbClr val="000000"/>
                </a:solidFill>
                <a:latin typeface="Arial" panose="020B0604020202020204" pitchFamily="34" charset="0"/>
              </a:rPr>
              <a:t>Perera</a:t>
            </a:r>
            <a:r>
              <a:rPr lang="en-US" sz="1400" dirty="0">
                <a:solidFill>
                  <a:srgbClr val="000000"/>
                </a:solidFill>
                <a:latin typeface="Arial" panose="020B0604020202020204" pitchFamily="34" charset="0"/>
              </a:rPr>
              <a:t> is a director, director of photography and video journalist. He spent his 20's working as a TV news reporter and anchorman.</a:t>
            </a:r>
            <a:endParaRPr lang="en-US" sz="1400" dirty="0"/>
          </a:p>
        </p:txBody>
      </p:sp>
    </p:spTree>
    <p:extLst>
      <p:ext uri="{BB962C8B-B14F-4D97-AF65-F5344CB8AC3E}">
        <p14:creationId xmlns:p14="http://schemas.microsoft.com/office/powerpoint/2010/main" val="2761173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3629-130B-42E7-A943-044A3D5EE59D}"/>
              </a:ext>
            </a:extLst>
          </p:cNvPr>
          <p:cNvSpPr>
            <a:spLocks noGrp="1"/>
          </p:cNvSpPr>
          <p:nvPr>
            <p:ph type="title"/>
          </p:nvPr>
        </p:nvSpPr>
        <p:spPr>
          <a:xfrm>
            <a:off x="1421762" y="1221962"/>
            <a:ext cx="9603275" cy="1049235"/>
          </a:xfrm>
        </p:spPr>
        <p:txBody>
          <a:bodyPr/>
          <a:lstStyle/>
          <a:p>
            <a:r>
              <a:rPr lang="en-US" b="1" dirty="0"/>
              <a:t>Ric </a:t>
            </a:r>
            <a:r>
              <a:rPr lang="en-US" b="1" dirty="0" err="1"/>
              <a:t>Zivic</a:t>
            </a:r>
            <a:r>
              <a:rPr lang="en-US" b="1" dirty="0"/>
              <a:t> - Producer</a:t>
            </a:r>
          </a:p>
        </p:txBody>
      </p:sp>
      <p:sp>
        <p:nvSpPr>
          <p:cNvPr id="3" name="Rectangle 2">
            <a:extLst>
              <a:ext uri="{FF2B5EF4-FFF2-40B4-BE49-F238E27FC236}">
                <a16:creationId xmlns:a16="http://schemas.microsoft.com/office/drawing/2014/main" id="{E7EF54A7-7B71-47F6-9200-E005245C6A49}"/>
              </a:ext>
            </a:extLst>
          </p:cNvPr>
          <p:cNvSpPr/>
          <p:nvPr/>
        </p:nvSpPr>
        <p:spPr>
          <a:xfrm>
            <a:off x="1166963" y="1941183"/>
            <a:ext cx="10686443" cy="3472746"/>
          </a:xfrm>
          <a:prstGeom prst="rect">
            <a:avLst/>
          </a:prstGeom>
        </p:spPr>
        <p:txBody>
          <a:bodyPr wrap="square">
            <a:spAutoFit/>
          </a:bodyPr>
          <a:lstStyle/>
          <a:p>
            <a:pPr marL="63500" marR="76200">
              <a:spcAft>
                <a:spcPts val="1300"/>
              </a:spcAft>
            </a:pPr>
            <a:r>
              <a:rPr lang="en-US" sz="1600" b="1" dirty="0">
                <a:solidFill>
                  <a:srgbClr val="000000"/>
                </a:solidFill>
                <a:latin typeface="Arial" panose="020B0604020202020204" pitchFamily="34" charset="0"/>
              </a:rPr>
              <a:t>Ric </a:t>
            </a:r>
            <a:r>
              <a:rPr lang="en-US" sz="1600" b="1" dirty="0" err="1">
                <a:solidFill>
                  <a:srgbClr val="000000"/>
                </a:solidFill>
                <a:latin typeface="Arial" panose="020B0604020202020204" pitchFamily="34" charset="0"/>
              </a:rPr>
              <a:t>Zivic</a:t>
            </a:r>
            <a:r>
              <a:rPr lang="en-US" sz="1200" b="1" dirty="0">
                <a:solidFill>
                  <a:srgbClr val="000000"/>
                </a:solidFill>
                <a:latin typeface="Arial" panose="020B0604020202020204" pitchFamily="34" charset="0"/>
              </a:rPr>
              <a:t> </a:t>
            </a:r>
            <a:r>
              <a:rPr lang="en-US" sz="1200" dirty="0">
                <a:solidFill>
                  <a:srgbClr val="000000"/>
                </a:solidFill>
                <a:latin typeface="Arial" panose="020B0604020202020204" pitchFamily="34" charset="0"/>
              </a:rPr>
              <a:t>is an </a:t>
            </a:r>
            <a:r>
              <a:rPr lang="en-US" sz="1200" b="1" dirty="0">
                <a:solidFill>
                  <a:srgbClr val="000000"/>
                </a:solidFill>
                <a:latin typeface="Arial" panose="020B0604020202020204" pitchFamily="34" charset="0"/>
              </a:rPr>
              <a:t>Emmy award winning, Tony </a:t>
            </a:r>
            <a:r>
              <a:rPr lang="en-US" sz="1200" dirty="0">
                <a:solidFill>
                  <a:srgbClr val="000000"/>
                </a:solidFill>
                <a:latin typeface="Arial" panose="020B0604020202020204" pitchFamily="34" charset="0"/>
              </a:rPr>
              <a:t>and</a:t>
            </a:r>
            <a:r>
              <a:rPr lang="en-US" sz="1200" b="1" dirty="0">
                <a:solidFill>
                  <a:srgbClr val="000000"/>
                </a:solidFill>
                <a:latin typeface="Arial" panose="020B0604020202020204" pitchFamily="34" charset="0"/>
              </a:rPr>
              <a:t> Grammy nominated producer </a:t>
            </a:r>
            <a:r>
              <a:rPr lang="en-US" sz="1200" dirty="0">
                <a:solidFill>
                  <a:srgbClr val="000000"/>
                </a:solidFill>
                <a:latin typeface="Arial" panose="020B0604020202020204" pitchFamily="34" charset="0"/>
              </a:rPr>
              <a:t>and </a:t>
            </a:r>
            <a:r>
              <a:rPr lang="en-US" sz="1200" b="1" dirty="0">
                <a:solidFill>
                  <a:srgbClr val="000000"/>
                </a:solidFill>
                <a:latin typeface="Arial" panose="020B0604020202020204" pitchFamily="34" charset="0"/>
              </a:rPr>
              <a:t>composer</a:t>
            </a:r>
            <a:r>
              <a:rPr lang="en-US" sz="1200" dirty="0">
                <a:solidFill>
                  <a:srgbClr val="000000"/>
                </a:solidFill>
                <a:latin typeface="Arial" panose="020B0604020202020204" pitchFamily="34" charset="0"/>
              </a:rPr>
              <a:t> who works across all forms of media including television, film, stage, advertising and music. Ric’s relationships with networks, syndicators and advertisers has enabled him to develop TV and Film programming that features branding, sponsor integration and sales strategies. His packaging includes project development for both scripted and non-scripted projects, time buys, talent acquisition, creative development and financing.</a:t>
            </a:r>
            <a:endParaRPr lang="en-US" sz="1200" dirty="0"/>
          </a:p>
          <a:p>
            <a:pPr marL="63500" marR="76200">
              <a:spcAft>
                <a:spcPts val="100"/>
              </a:spcAft>
            </a:pPr>
            <a:r>
              <a:rPr lang="en-US" sz="1200" dirty="0">
                <a:solidFill>
                  <a:srgbClr val="000000"/>
                </a:solidFill>
                <a:latin typeface="Arial" panose="020B0604020202020204" pitchFamily="34" charset="0"/>
              </a:rPr>
              <a:t>Ric is a </a:t>
            </a:r>
            <a:r>
              <a:rPr lang="en-US" sz="1200" b="1" dirty="0">
                <a:solidFill>
                  <a:srgbClr val="000000"/>
                </a:solidFill>
                <a:latin typeface="Arial" panose="020B0604020202020204" pitchFamily="34" charset="0"/>
              </a:rPr>
              <a:t>three time Tony nominee</a:t>
            </a:r>
            <a:r>
              <a:rPr lang="en-US" sz="1200" dirty="0">
                <a:solidFill>
                  <a:srgbClr val="000000"/>
                </a:solidFill>
                <a:latin typeface="Arial" panose="020B0604020202020204" pitchFamily="34" charset="0"/>
              </a:rPr>
              <a:t> as producer for the Broadway hit, "</a:t>
            </a:r>
            <a:r>
              <a:rPr lang="en-US" sz="1200" b="1" dirty="0">
                <a:solidFill>
                  <a:srgbClr val="000000"/>
                </a:solidFill>
                <a:latin typeface="Arial" panose="020B0604020202020204" pitchFamily="34" charset="0"/>
              </a:rPr>
              <a:t>A Christmas Story, The Musical.</a:t>
            </a:r>
            <a:r>
              <a:rPr lang="en-US" sz="1200" dirty="0">
                <a:solidFill>
                  <a:srgbClr val="000000"/>
                </a:solidFill>
                <a:latin typeface="Arial" panose="020B0604020202020204" pitchFamily="34" charset="0"/>
              </a:rPr>
              <a:t>" He was also the </a:t>
            </a:r>
            <a:r>
              <a:rPr lang="en-US" sz="1200" b="1" dirty="0">
                <a:solidFill>
                  <a:srgbClr val="000000"/>
                </a:solidFill>
                <a:latin typeface="Arial" panose="020B0604020202020204" pitchFamily="34" charset="0"/>
              </a:rPr>
              <a:t>executive producer</a:t>
            </a:r>
            <a:r>
              <a:rPr lang="en-US" sz="1200" dirty="0">
                <a:solidFill>
                  <a:srgbClr val="000000"/>
                </a:solidFill>
                <a:latin typeface="Arial" panose="020B0604020202020204" pitchFamily="34" charset="0"/>
              </a:rPr>
              <a:t> for the critically acclaimed holiday film, “</a:t>
            </a:r>
            <a:r>
              <a:rPr lang="en-US" sz="1200" b="1" dirty="0">
                <a:solidFill>
                  <a:srgbClr val="000000"/>
                </a:solidFill>
                <a:latin typeface="Arial" panose="020B0604020202020204" pitchFamily="34" charset="0"/>
              </a:rPr>
              <a:t>The Christmas Secret</a:t>
            </a:r>
            <a:r>
              <a:rPr lang="en-US" sz="1200" dirty="0">
                <a:solidFill>
                  <a:srgbClr val="000000"/>
                </a:solidFill>
                <a:latin typeface="Arial" panose="020B0604020202020204" pitchFamily="34" charset="0"/>
              </a:rPr>
              <a:t>,” starring </a:t>
            </a:r>
            <a:r>
              <a:rPr lang="en-US" sz="1200" b="1" dirty="0">
                <a:solidFill>
                  <a:srgbClr val="000000"/>
                </a:solidFill>
                <a:latin typeface="Arial" panose="020B0604020202020204" pitchFamily="34" charset="0"/>
              </a:rPr>
              <a:t>Beau Bridges</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Richard Thomas</a:t>
            </a:r>
            <a:r>
              <a:rPr lang="en-US" sz="1200" dirty="0">
                <a:solidFill>
                  <a:srgbClr val="000000"/>
                </a:solidFill>
                <a:latin typeface="Arial" panose="020B0604020202020204" pitchFamily="34" charset="0"/>
              </a:rPr>
              <a:t>, the highest rated film on C</a:t>
            </a:r>
            <a:r>
              <a:rPr lang="en-US" sz="1200" b="1" dirty="0">
                <a:solidFill>
                  <a:srgbClr val="000000"/>
                </a:solidFill>
                <a:latin typeface="Arial" panose="020B0604020202020204" pitchFamily="34" charset="0"/>
              </a:rPr>
              <a:t>BS</a:t>
            </a:r>
            <a:r>
              <a:rPr lang="en-US" sz="1200" dirty="0">
                <a:solidFill>
                  <a:srgbClr val="000000"/>
                </a:solidFill>
                <a:latin typeface="Arial" panose="020B0604020202020204" pitchFamily="34" charset="0"/>
              </a:rPr>
              <a:t> for the year it premiered, and continues as a beloved Christmas classic. It can be seen every holiday season on networks that include </a:t>
            </a:r>
            <a:r>
              <a:rPr lang="en-US" sz="1200" b="1" dirty="0">
                <a:solidFill>
                  <a:srgbClr val="000000"/>
                </a:solidFill>
                <a:latin typeface="Arial" panose="020B0604020202020204" pitchFamily="34" charset="0"/>
              </a:rPr>
              <a:t>ABC Family</a:t>
            </a:r>
            <a:r>
              <a:rPr lang="en-US" sz="1200" dirty="0">
                <a:solidFill>
                  <a:srgbClr val="000000"/>
                </a:solidFill>
                <a:latin typeface="Arial" panose="020B0604020202020204" pitchFamily="34" charset="0"/>
              </a:rPr>
              <a:t>,</a:t>
            </a:r>
            <a:r>
              <a:rPr lang="en-US" sz="1200" b="1" dirty="0">
                <a:solidFill>
                  <a:srgbClr val="000000"/>
                </a:solidFill>
                <a:latin typeface="Arial" panose="020B0604020202020204" pitchFamily="34" charset="0"/>
              </a:rPr>
              <a:t> Hallmark</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TMC</a:t>
            </a:r>
            <a:r>
              <a:rPr lang="en-US" sz="1200" dirty="0">
                <a:solidFill>
                  <a:srgbClr val="000000"/>
                </a:solidFill>
                <a:latin typeface="Arial" panose="020B0604020202020204" pitchFamily="34" charset="0"/>
              </a:rPr>
              <a:t>. Ric has also executive produced other feature films that include “</a:t>
            </a:r>
            <a:r>
              <a:rPr lang="en-US" sz="1200" b="1" dirty="0">
                <a:solidFill>
                  <a:srgbClr val="000000"/>
                </a:solidFill>
                <a:latin typeface="Arial" panose="020B0604020202020204" pitchFamily="34" charset="0"/>
              </a:rPr>
              <a:t>Civil Unrest</a:t>
            </a:r>
            <a:r>
              <a:rPr lang="en-US" sz="1200" dirty="0">
                <a:solidFill>
                  <a:srgbClr val="000000"/>
                </a:solidFill>
                <a:latin typeface="Arial" panose="020B0604020202020204" pitchFamily="34" charset="0"/>
              </a:rPr>
              <a:t>,” “</a:t>
            </a:r>
            <a:r>
              <a:rPr lang="en-US" sz="1200" b="1" dirty="0">
                <a:solidFill>
                  <a:srgbClr val="000000"/>
                </a:solidFill>
                <a:latin typeface="Arial" panose="020B0604020202020204" pitchFamily="34" charset="0"/>
              </a:rPr>
              <a:t>The Garden</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Zoo</a:t>
            </a:r>
            <a:r>
              <a:rPr lang="en-US" sz="1200" dirty="0">
                <a:solidFill>
                  <a:srgbClr val="000000"/>
                </a:solidFill>
                <a:latin typeface="Arial" panose="020B0604020202020204" pitchFamily="34" charset="0"/>
              </a:rPr>
              <a:t>.” He is currently Executive Producer on the CGI feature film “</a:t>
            </a:r>
            <a:r>
              <a:rPr lang="en-US" sz="1200" b="1" dirty="0">
                <a:solidFill>
                  <a:srgbClr val="000000"/>
                </a:solidFill>
                <a:latin typeface="Arial" panose="020B0604020202020204" pitchFamily="34" charset="0"/>
              </a:rPr>
              <a:t>The Christmas That Almost Wasn’t</a:t>
            </a:r>
            <a:r>
              <a:rPr lang="en-US" sz="1200" dirty="0">
                <a:solidFill>
                  <a:srgbClr val="000000"/>
                </a:solidFill>
                <a:latin typeface="Arial" panose="020B0604020202020204" pitchFamily="34" charset="0"/>
              </a:rPr>
              <a:t>,” based on the classic Ogden Nash book. Ric was Executive in charge of Production, Post and Music for the Hit TV Series “</a:t>
            </a:r>
            <a:r>
              <a:rPr lang="en-US" sz="1200" b="1" dirty="0" err="1">
                <a:solidFill>
                  <a:srgbClr val="000000"/>
                </a:solidFill>
                <a:latin typeface="Arial" panose="020B0604020202020204" pitchFamily="34" charset="0"/>
              </a:rPr>
              <a:t>Overhaulin</a:t>
            </a:r>
            <a:r>
              <a:rPr lang="en-US" sz="1200" dirty="0">
                <a:solidFill>
                  <a:srgbClr val="000000"/>
                </a:solidFill>
                <a:latin typeface="Arial" panose="020B0604020202020204" pitchFamily="34" charset="0"/>
              </a:rPr>
              <a:t>”, which airs on </a:t>
            </a:r>
            <a:r>
              <a:rPr lang="en-US" sz="1200" b="1" dirty="0">
                <a:solidFill>
                  <a:srgbClr val="000000"/>
                </a:solidFill>
                <a:latin typeface="Arial" panose="020B0604020202020204" pitchFamily="34" charset="0"/>
              </a:rPr>
              <a:t>Discovery </a:t>
            </a:r>
            <a:r>
              <a:rPr lang="en-US" sz="1200" dirty="0">
                <a:solidFill>
                  <a:srgbClr val="000000"/>
                </a:solidFill>
                <a:latin typeface="Arial" panose="020B0604020202020204" pitchFamily="34" charset="0"/>
              </a:rPr>
              <a:t>and </a:t>
            </a:r>
            <a:r>
              <a:rPr lang="en-US" sz="1200" b="1" dirty="0">
                <a:solidFill>
                  <a:srgbClr val="000000"/>
                </a:solidFill>
                <a:latin typeface="Arial" panose="020B0604020202020204" pitchFamily="34" charset="0"/>
              </a:rPr>
              <a:t>Velocity</a:t>
            </a:r>
            <a:r>
              <a:rPr lang="en-US" sz="1200" dirty="0">
                <a:solidFill>
                  <a:srgbClr val="000000"/>
                </a:solidFill>
                <a:latin typeface="Arial" panose="020B0604020202020204" pitchFamily="34" charset="0"/>
              </a:rPr>
              <a:t> and Produced the global Eco-Documentary “</a:t>
            </a:r>
            <a:r>
              <a:rPr lang="en-US" sz="1200" b="1" dirty="0">
                <a:solidFill>
                  <a:srgbClr val="000000"/>
                </a:solidFill>
                <a:latin typeface="Arial" panose="020B0604020202020204" pitchFamily="34" charset="0"/>
              </a:rPr>
              <a:t>Winds of Change</a:t>
            </a:r>
            <a:r>
              <a:rPr lang="en-US" sz="1200" dirty="0">
                <a:solidFill>
                  <a:srgbClr val="000000"/>
                </a:solidFill>
                <a:latin typeface="Arial" panose="020B0604020202020204" pitchFamily="34" charset="0"/>
              </a:rPr>
              <a:t>”. He also Produced the popular series of TV specials “</a:t>
            </a:r>
            <a:r>
              <a:rPr lang="en-US" sz="1200" b="1" dirty="0">
                <a:solidFill>
                  <a:srgbClr val="000000"/>
                </a:solidFill>
                <a:latin typeface="Arial" panose="020B0604020202020204" pitchFamily="34" charset="0"/>
              </a:rPr>
              <a:t>UFO’s and Aliens: The Search For the Truth</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The Human Canvas,</a:t>
            </a:r>
            <a:r>
              <a:rPr lang="en-US" sz="1200" dirty="0">
                <a:solidFill>
                  <a:srgbClr val="000000"/>
                </a:solidFill>
                <a:latin typeface="Arial" panose="020B0604020202020204" pitchFamily="34" charset="0"/>
              </a:rPr>
              <a:t>” for </a:t>
            </a:r>
            <a:r>
              <a:rPr lang="en-US" sz="1200" b="1" dirty="0">
                <a:solidFill>
                  <a:srgbClr val="000000"/>
                </a:solidFill>
                <a:latin typeface="Arial" panose="020B0604020202020204" pitchFamily="34" charset="0"/>
              </a:rPr>
              <a:t>TLC</a:t>
            </a:r>
            <a:r>
              <a:rPr lang="en-US" sz="1200" dirty="0">
                <a:solidFill>
                  <a:srgbClr val="000000"/>
                </a:solidFill>
                <a:latin typeface="Arial" panose="020B0604020202020204" pitchFamily="34" charset="0"/>
              </a:rPr>
              <a:t> and the </a:t>
            </a:r>
            <a:r>
              <a:rPr lang="en-US" sz="1200" b="1" dirty="0">
                <a:solidFill>
                  <a:srgbClr val="000000"/>
                </a:solidFill>
                <a:latin typeface="Arial" panose="020B0604020202020204" pitchFamily="34" charset="0"/>
              </a:rPr>
              <a:t>Discovery Network</a:t>
            </a:r>
            <a:r>
              <a:rPr lang="en-US" sz="1200" dirty="0">
                <a:solidFill>
                  <a:srgbClr val="000000"/>
                </a:solidFill>
                <a:latin typeface="Arial" panose="020B0604020202020204" pitchFamily="34" charset="0"/>
              </a:rPr>
              <a:t>.</a:t>
            </a:r>
          </a:p>
          <a:p>
            <a:pPr marL="63500" marR="76200">
              <a:spcAft>
                <a:spcPts val="100"/>
              </a:spcAft>
            </a:pPr>
            <a:r>
              <a:rPr lang="en-US" sz="1200" dirty="0">
                <a:solidFill>
                  <a:srgbClr val="000000"/>
                </a:solidFill>
                <a:latin typeface="Arial" panose="020B0604020202020204" pitchFamily="34" charset="0"/>
              </a:rPr>
              <a:t>As an award winning music producer and musician, Ric landed a major record deal on </a:t>
            </a:r>
            <a:r>
              <a:rPr lang="en-US" sz="1200" b="1" dirty="0">
                <a:solidFill>
                  <a:srgbClr val="000000"/>
                </a:solidFill>
                <a:latin typeface="Arial" panose="020B0604020202020204" pitchFamily="34" charset="0"/>
              </a:rPr>
              <a:t>Polydor Records </a:t>
            </a:r>
            <a:r>
              <a:rPr lang="en-US" sz="1200" dirty="0">
                <a:solidFill>
                  <a:srgbClr val="000000"/>
                </a:solidFill>
                <a:latin typeface="Arial" panose="020B0604020202020204" pitchFamily="34" charset="0"/>
              </a:rPr>
              <a:t>in the ‘80s as the lead singer for the group, </a:t>
            </a:r>
            <a:r>
              <a:rPr lang="en-US" sz="1200" b="1" dirty="0">
                <a:solidFill>
                  <a:srgbClr val="000000"/>
                </a:solidFill>
                <a:latin typeface="Arial" panose="020B0604020202020204" pitchFamily="34" charset="0"/>
              </a:rPr>
              <a:t>3-D</a:t>
            </a:r>
            <a:r>
              <a:rPr lang="en-US" sz="1200" dirty="0">
                <a:solidFill>
                  <a:srgbClr val="000000"/>
                </a:solidFill>
                <a:latin typeface="Arial" panose="020B0604020202020204" pitchFamily="34" charset="0"/>
              </a:rPr>
              <a:t>, and with producer </a:t>
            </a:r>
            <a:r>
              <a:rPr lang="en-US" sz="1200" b="1" dirty="0">
                <a:solidFill>
                  <a:srgbClr val="000000"/>
                </a:solidFill>
                <a:latin typeface="Arial" panose="020B0604020202020204" pitchFamily="34" charset="0"/>
              </a:rPr>
              <a:t>Ken Scott </a:t>
            </a:r>
            <a:r>
              <a:rPr lang="en-US" sz="1200" dirty="0">
                <a:solidFill>
                  <a:srgbClr val="000000"/>
                </a:solidFill>
                <a:latin typeface="Arial" panose="020B0604020202020204" pitchFamily="34" charset="0"/>
              </a:rPr>
              <a:t>(</a:t>
            </a:r>
            <a:r>
              <a:rPr lang="en-US" sz="1200" b="1" dirty="0">
                <a:solidFill>
                  <a:srgbClr val="000000"/>
                </a:solidFill>
                <a:latin typeface="Arial" panose="020B0604020202020204" pitchFamily="34" charset="0"/>
              </a:rPr>
              <a:t>David Bowie, Supertramp</a:t>
            </a:r>
            <a:r>
              <a:rPr lang="en-US" sz="1200" dirty="0">
                <a:solidFill>
                  <a:srgbClr val="000000"/>
                </a:solidFill>
                <a:latin typeface="Arial" panose="020B0604020202020204" pitchFamily="34" charset="0"/>
              </a:rPr>
              <a:t>), proceeded to write, co-produce and record two critically acclaimed albums and videos, launching the cult classic hit songs “</a:t>
            </a:r>
            <a:r>
              <a:rPr lang="en-US" sz="1200" b="1" dirty="0">
                <a:solidFill>
                  <a:srgbClr val="000000"/>
                </a:solidFill>
                <a:latin typeface="Arial" panose="020B0604020202020204" pitchFamily="34" charset="0"/>
              </a:rPr>
              <a:t>X-Ray Eyes</a:t>
            </a:r>
            <a:r>
              <a:rPr lang="en-US" sz="1200" dirty="0">
                <a:solidFill>
                  <a:srgbClr val="000000"/>
                </a:solidFill>
                <a:latin typeface="Arial" panose="020B0604020202020204" pitchFamily="34" charset="0"/>
              </a:rPr>
              <a:t>” and “</a:t>
            </a:r>
            <a:r>
              <a:rPr lang="en-US" sz="1200" b="1" dirty="0">
                <a:solidFill>
                  <a:srgbClr val="000000"/>
                </a:solidFill>
                <a:latin typeface="Arial" panose="020B0604020202020204" pitchFamily="34" charset="0"/>
              </a:rPr>
              <a:t>All Night Television</a:t>
            </a:r>
            <a:r>
              <a:rPr lang="en-US" sz="1200" dirty="0">
                <a:solidFill>
                  <a:srgbClr val="000000"/>
                </a:solidFill>
                <a:latin typeface="Arial" panose="020B0604020202020204" pitchFamily="34" charset="0"/>
              </a:rPr>
              <a:t>.” Ric and 3-D toured the country with major groups, such as </a:t>
            </a:r>
            <a:r>
              <a:rPr lang="en-US" sz="1200" b="1" dirty="0">
                <a:solidFill>
                  <a:srgbClr val="000000"/>
                </a:solidFill>
                <a:latin typeface="Arial" panose="020B0604020202020204" pitchFamily="34" charset="0"/>
              </a:rPr>
              <a:t>The Cars</a:t>
            </a:r>
            <a:r>
              <a:rPr lang="en-US" sz="1200" dirty="0">
                <a:solidFill>
                  <a:srgbClr val="000000"/>
                </a:solidFill>
                <a:latin typeface="Arial" panose="020B0604020202020204" pitchFamily="34" charset="0"/>
              </a:rPr>
              <a:t>, </a:t>
            </a:r>
            <a:r>
              <a:rPr lang="en-US" sz="1200" b="1" dirty="0">
                <a:solidFill>
                  <a:srgbClr val="000000"/>
                </a:solidFill>
                <a:latin typeface="Arial" panose="020B0604020202020204" pitchFamily="34" charset="0"/>
              </a:rPr>
              <a:t>The J. </a:t>
            </a:r>
            <a:r>
              <a:rPr lang="en-US" sz="1200" b="1" dirty="0" err="1">
                <a:solidFill>
                  <a:srgbClr val="000000"/>
                </a:solidFill>
                <a:latin typeface="Arial" panose="020B0604020202020204" pitchFamily="34" charset="0"/>
              </a:rPr>
              <a:t>Geils</a:t>
            </a:r>
            <a:r>
              <a:rPr lang="en-US" sz="1200" b="1" dirty="0">
                <a:solidFill>
                  <a:srgbClr val="000000"/>
                </a:solidFill>
                <a:latin typeface="Arial" panose="020B0604020202020204" pitchFamily="34" charset="0"/>
              </a:rPr>
              <a:t> Band, Eddie Money </a:t>
            </a:r>
            <a:r>
              <a:rPr lang="en-US" sz="1200" dirty="0">
                <a:solidFill>
                  <a:srgbClr val="000000"/>
                </a:solidFill>
                <a:latin typeface="Arial" panose="020B0604020202020204" pitchFamily="34" charset="0"/>
              </a:rPr>
              <a:t>and</a:t>
            </a:r>
            <a:r>
              <a:rPr lang="en-US" sz="1200" b="1" dirty="0">
                <a:solidFill>
                  <a:srgbClr val="000000"/>
                </a:solidFill>
                <a:latin typeface="Arial" panose="020B0604020202020204" pitchFamily="34" charset="0"/>
              </a:rPr>
              <a:t> The Ramones</a:t>
            </a:r>
            <a:r>
              <a:rPr lang="en-US" sz="1200" dirty="0">
                <a:solidFill>
                  <a:srgbClr val="000000"/>
                </a:solidFill>
                <a:latin typeface="Arial" panose="020B0604020202020204" pitchFamily="34" charset="0"/>
              </a:rPr>
              <a:t>. Ric also appeared on </a:t>
            </a:r>
            <a:r>
              <a:rPr lang="en-US" sz="1200" b="1" dirty="0">
                <a:solidFill>
                  <a:srgbClr val="000000"/>
                </a:solidFill>
                <a:latin typeface="Arial" panose="020B0604020202020204" pitchFamily="34" charset="0"/>
              </a:rPr>
              <a:t>MTV’s Video Countdown</a:t>
            </a:r>
            <a:r>
              <a:rPr lang="en-US" sz="1200" dirty="0">
                <a:solidFill>
                  <a:srgbClr val="000000"/>
                </a:solidFill>
                <a:latin typeface="Arial" panose="020B0604020202020204" pitchFamily="34" charset="0"/>
              </a:rPr>
              <a:t>, along with live performances on </a:t>
            </a:r>
            <a:r>
              <a:rPr lang="en-US" sz="1200" b="1" dirty="0">
                <a:solidFill>
                  <a:srgbClr val="000000"/>
                </a:solidFill>
                <a:latin typeface="Arial" panose="020B0604020202020204" pitchFamily="34" charset="0"/>
              </a:rPr>
              <a:t>Saturday Night Live</a:t>
            </a:r>
            <a:r>
              <a:rPr lang="en-US" sz="1200" dirty="0">
                <a:solidFill>
                  <a:srgbClr val="000000"/>
                </a:solidFill>
                <a:latin typeface="Arial" panose="020B0604020202020204" pitchFamily="34" charset="0"/>
              </a:rPr>
              <a:t> with musical co-host </a:t>
            </a:r>
            <a:r>
              <a:rPr lang="en-US" sz="1200" b="1" dirty="0">
                <a:solidFill>
                  <a:srgbClr val="000000"/>
                </a:solidFill>
                <a:latin typeface="Arial" panose="020B0604020202020204" pitchFamily="34" charset="0"/>
              </a:rPr>
              <a:t>Paul McCartney.</a:t>
            </a:r>
            <a:endParaRPr lang="en-US" sz="1200" dirty="0"/>
          </a:p>
        </p:txBody>
      </p:sp>
    </p:spTree>
    <p:extLst>
      <p:ext uri="{BB962C8B-B14F-4D97-AF65-F5344CB8AC3E}">
        <p14:creationId xmlns:p14="http://schemas.microsoft.com/office/powerpoint/2010/main" val="3025657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6214-5CF2-44A3-BCB9-706E1DC10AAD}"/>
              </a:ext>
            </a:extLst>
          </p:cNvPr>
          <p:cNvSpPr>
            <a:spLocks noGrp="1"/>
          </p:cNvSpPr>
          <p:nvPr>
            <p:ph type="title"/>
          </p:nvPr>
        </p:nvSpPr>
        <p:spPr>
          <a:xfrm>
            <a:off x="1232452" y="1261782"/>
            <a:ext cx="10581639" cy="1151965"/>
          </a:xfrm>
        </p:spPr>
        <p:txBody>
          <a:bodyPr>
            <a:noAutofit/>
          </a:bodyPr>
          <a:lstStyle/>
          <a:p>
            <a:r>
              <a:rPr lang="en-US" b="1" dirty="0"/>
              <a:t>Tom Salta – Producer and Music Composer</a:t>
            </a:r>
          </a:p>
        </p:txBody>
      </p:sp>
      <p:sp>
        <p:nvSpPr>
          <p:cNvPr id="3" name="Rectangle 2">
            <a:extLst>
              <a:ext uri="{FF2B5EF4-FFF2-40B4-BE49-F238E27FC236}">
                <a16:creationId xmlns:a16="http://schemas.microsoft.com/office/drawing/2014/main" id="{FF35B0D0-C5A9-4A49-A371-AD4972F7E2F1}"/>
              </a:ext>
            </a:extLst>
          </p:cNvPr>
          <p:cNvSpPr/>
          <p:nvPr/>
        </p:nvSpPr>
        <p:spPr>
          <a:xfrm>
            <a:off x="1324830" y="2068637"/>
            <a:ext cx="10396882" cy="3526606"/>
          </a:xfrm>
          <a:prstGeom prst="rect">
            <a:avLst/>
          </a:prstGeom>
        </p:spPr>
        <p:txBody>
          <a:bodyPr wrap="square">
            <a:spAutoFit/>
          </a:bodyPr>
          <a:lstStyle/>
          <a:p>
            <a:pPr marL="63500" marR="76200">
              <a:spcAft>
                <a:spcPts val="1100"/>
              </a:spcAft>
            </a:pPr>
            <a:r>
              <a:rPr lang="en-US" b="1" dirty="0">
                <a:solidFill>
                  <a:srgbClr val="000000"/>
                </a:solidFill>
                <a:latin typeface="Arial" panose="020B0604020202020204" pitchFamily="34" charset="0"/>
              </a:rPr>
              <a:t>Tom Salta</a:t>
            </a:r>
            <a:r>
              <a:rPr lang="en-US" sz="1400" b="1" dirty="0">
                <a:solidFill>
                  <a:srgbClr val="000000"/>
                </a:solidFill>
                <a:latin typeface="Arial" panose="020B0604020202020204" pitchFamily="34" charset="0"/>
              </a:rPr>
              <a:t> ASCAP winning</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TEDx</a:t>
            </a:r>
            <a:r>
              <a:rPr lang="en-US" sz="1400" dirty="0">
                <a:solidFill>
                  <a:srgbClr val="000000"/>
                </a:solidFill>
                <a:latin typeface="Arial" panose="020B0604020202020204" pitchFamily="34" charset="0"/>
              </a:rPr>
              <a:t> Presenter and </a:t>
            </a:r>
            <a:r>
              <a:rPr lang="en-US" sz="1400" b="1" dirty="0">
                <a:solidFill>
                  <a:srgbClr val="000000"/>
                </a:solidFill>
                <a:latin typeface="Arial" panose="020B0604020202020204" pitchFamily="34" charset="0"/>
              </a:rPr>
              <a:t>MTV VMA nominated</a:t>
            </a:r>
            <a:r>
              <a:rPr lang="en-US" sz="1400" dirty="0">
                <a:solidFill>
                  <a:srgbClr val="000000"/>
                </a:solidFill>
                <a:latin typeface="Arial" panose="020B0604020202020204" pitchFamily="34" charset="0"/>
              </a:rPr>
              <a:t> composer Tom Salta is one of the most versatile and prolific music artists/producers working in film, television, advertising and video games. Renowned for crafting emotionally engaging soundtracks for multimedia, Salta has received widespread industry acclaim for his world-class produced hybrid scores featured in film, television and video games such as Machine Games’ </a:t>
            </a:r>
            <a:r>
              <a:rPr lang="en-US" sz="1400" b="1" dirty="0">
                <a:solidFill>
                  <a:srgbClr val="000000"/>
                </a:solidFill>
                <a:latin typeface="Arial" panose="020B0604020202020204" pitchFamily="34" charset="0"/>
              </a:rPr>
              <a:t>WOLFENSTEIN : Youngblood &amp; </a:t>
            </a:r>
            <a:r>
              <a:rPr lang="en-US" sz="1400" b="1" dirty="0" err="1">
                <a:solidFill>
                  <a:srgbClr val="000000"/>
                </a:solidFill>
                <a:latin typeface="Arial" panose="020B0604020202020204" pitchFamily="34" charset="0"/>
              </a:rPr>
              <a:t>Cyberpilot</a:t>
            </a:r>
            <a:r>
              <a:rPr lang="en-US" sz="1400" b="1" dirty="0">
                <a:solidFill>
                  <a:srgbClr val="000000"/>
                </a:solidFill>
                <a:latin typeface="Arial" panose="020B0604020202020204" pitchFamily="34" charset="0"/>
              </a:rPr>
              <a:t>, Microsoft’s</a:t>
            </a:r>
            <a:r>
              <a:rPr lang="en-US" sz="1400" dirty="0">
                <a:solidFill>
                  <a:srgbClr val="000000"/>
                </a:solidFill>
                <a:latin typeface="Arial" panose="020B0604020202020204" pitchFamily="34" charset="0"/>
              </a:rPr>
              <a:t> iconic </a:t>
            </a:r>
            <a:r>
              <a:rPr lang="en-US" sz="1400" b="1" dirty="0">
                <a:solidFill>
                  <a:srgbClr val="000000"/>
                </a:solidFill>
                <a:latin typeface="Arial" panose="020B0604020202020204" pitchFamily="34" charset="0"/>
              </a:rPr>
              <a:t>HALO series</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(G.A.N.G. Best Original Soundtrack Award)</a:t>
            </a:r>
            <a:r>
              <a:rPr lang="en-US" sz="1400" dirty="0">
                <a:solidFill>
                  <a:srgbClr val="000000"/>
                </a:solidFill>
                <a:latin typeface="Arial" panose="020B0604020202020204" pitchFamily="34" charset="0"/>
              </a:rPr>
              <a:t>, </a:t>
            </a:r>
            <a:r>
              <a:rPr lang="en-US" sz="1400" b="1" dirty="0">
                <a:solidFill>
                  <a:srgbClr val="000000"/>
                </a:solidFill>
                <a:latin typeface="Arial" panose="020B0604020202020204" pitchFamily="34" charset="0"/>
              </a:rPr>
              <a:t>Ubisoft’s PRINCE OF PERSIA: The Forgotten Sands </a:t>
            </a:r>
            <a:r>
              <a:rPr lang="en-US" sz="1400" dirty="0">
                <a:solidFill>
                  <a:srgbClr val="000000"/>
                </a:solidFill>
                <a:latin typeface="Arial" panose="020B0604020202020204" pitchFamily="34" charset="0"/>
              </a:rPr>
              <a:t>and </a:t>
            </a:r>
            <a:r>
              <a:rPr lang="en-US" sz="1400" b="1" dirty="0">
                <a:solidFill>
                  <a:srgbClr val="000000"/>
                </a:solidFill>
                <a:latin typeface="Arial" panose="020B0604020202020204" pitchFamily="34" charset="0"/>
              </a:rPr>
              <a:t>RED STEEL (IGN Award for Best Original Score), Tom Clancy’s GHOST RECON </a:t>
            </a:r>
            <a:r>
              <a:rPr lang="en-US" sz="1400" dirty="0">
                <a:solidFill>
                  <a:srgbClr val="000000"/>
                </a:solidFill>
                <a:latin typeface="Arial" panose="020B0604020202020204" pitchFamily="34" charset="0"/>
              </a:rPr>
              <a:t>and </a:t>
            </a:r>
            <a:r>
              <a:rPr lang="en-US" sz="1400" b="1" dirty="0">
                <a:solidFill>
                  <a:srgbClr val="000000"/>
                </a:solidFill>
                <a:latin typeface="Arial" panose="020B0604020202020204" pitchFamily="34" charset="0"/>
              </a:rPr>
              <a:t>H.A.W.X series, </a:t>
            </a:r>
            <a:r>
              <a:rPr lang="en-US" sz="1400" dirty="0">
                <a:solidFill>
                  <a:srgbClr val="000000"/>
                </a:solidFill>
                <a:latin typeface="Arial" panose="020B0604020202020204" pitchFamily="34" charset="0"/>
              </a:rPr>
              <a:t>as well as the epic theme music for the record-breaking online multiplayer game</a:t>
            </a:r>
            <a:r>
              <a:rPr lang="en-US" sz="1400" b="1" dirty="0">
                <a:solidFill>
                  <a:srgbClr val="000000"/>
                </a:solidFill>
                <a:latin typeface="Arial" panose="020B0604020202020204" pitchFamily="34" charset="0"/>
              </a:rPr>
              <a:t> PLAYERUNKNOWN’s BATTLEGROUNDS</a:t>
            </a:r>
            <a:r>
              <a:rPr lang="en-US" sz="1400" dirty="0">
                <a:solidFill>
                  <a:srgbClr val="000000"/>
                </a:solidFill>
                <a:latin typeface="Arial" panose="020B0604020202020204" pitchFamily="34" charset="0"/>
              </a:rPr>
              <a:t>, which has sold in excess of </a:t>
            </a:r>
            <a:r>
              <a:rPr lang="en-US" sz="1400" b="1" dirty="0">
                <a:solidFill>
                  <a:srgbClr val="000000"/>
                </a:solidFill>
                <a:latin typeface="Arial" panose="020B0604020202020204" pitchFamily="34" charset="0"/>
              </a:rPr>
              <a:t>50 million units </a:t>
            </a:r>
            <a:r>
              <a:rPr lang="en-US" sz="1400" dirty="0">
                <a:solidFill>
                  <a:srgbClr val="000000"/>
                </a:solidFill>
                <a:latin typeface="Arial" panose="020B0604020202020204" pitchFamily="34" charset="0"/>
              </a:rPr>
              <a:t>with over</a:t>
            </a:r>
            <a:r>
              <a:rPr lang="en-US" sz="1400" b="1" dirty="0">
                <a:solidFill>
                  <a:srgbClr val="000000"/>
                </a:solidFill>
                <a:latin typeface="Arial" panose="020B0604020202020204" pitchFamily="34" charset="0"/>
              </a:rPr>
              <a:t> 400 million players.</a:t>
            </a:r>
            <a:endParaRPr lang="en-US" sz="1400" dirty="0"/>
          </a:p>
          <a:p>
            <a:r>
              <a:rPr lang="en-US" sz="1400" dirty="0">
                <a:solidFill>
                  <a:srgbClr val="000000"/>
                </a:solidFill>
                <a:latin typeface="Arial" panose="020B0604020202020204" pitchFamily="34" charset="0"/>
              </a:rPr>
              <a:t>Prior to his composing career, Salta toured with and worked on releases by a diverse array of popular recording artists. After several years of touring, Salta became increasingly immersed in studio work, producing, remixing and songwriting. Recording under the artist name “</a:t>
            </a:r>
            <a:r>
              <a:rPr lang="en-US" sz="1400" b="1" dirty="0">
                <a:solidFill>
                  <a:srgbClr val="000000"/>
                </a:solidFill>
                <a:latin typeface="Arial" panose="020B0604020202020204" pitchFamily="34" charset="0"/>
              </a:rPr>
              <a:t>Atlas Plug,</a:t>
            </a:r>
            <a:r>
              <a:rPr lang="en-US" sz="1400" dirty="0">
                <a:solidFill>
                  <a:srgbClr val="000000"/>
                </a:solidFill>
                <a:latin typeface="Arial" panose="020B0604020202020204" pitchFamily="34" charset="0"/>
              </a:rPr>
              <a:t>” Salta released the critically acclaimed electronic / orchestral music album “</a:t>
            </a:r>
            <a:r>
              <a:rPr lang="en-US" sz="1400" b="1" dirty="0">
                <a:solidFill>
                  <a:srgbClr val="000000"/>
                </a:solidFill>
                <a:latin typeface="Arial" panose="020B0604020202020204" pitchFamily="34" charset="0"/>
              </a:rPr>
              <a:t>2 Days or Die</a:t>
            </a:r>
            <a:r>
              <a:rPr lang="en-US" sz="1400" dirty="0">
                <a:solidFill>
                  <a:srgbClr val="000000"/>
                </a:solidFill>
                <a:latin typeface="Arial" panose="020B0604020202020204" pitchFamily="34" charset="0"/>
              </a:rPr>
              <a:t>” which quickly caught the attention of leading music supervisors. His album introduced a new hybrid sound to the visual entertainment industry at large, garnering high-profile placements on numerous television shows, international commercials and movie trailers, simultaneously launching his music career in video games, which he continues to embrace as a cutting-edge and powerful musical voice in modern scoring.</a:t>
            </a:r>
            <a:endParaRPr lang="en-US" sz="1400" dirty="0"/>
          </a:p>
        </p:txBody>
      </p:sp>
    </p:spTree>
    <p:extLst>
      <p:ext uri="{BB962C8B-B14F-4D97-AF65-F5344CB8AC3E}">
        <p14:creationId xmlns:p14="http://schemas.microsoft.com/office/powerpoint/2010/main" val="419631723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{1B14BDB6-61A5-8749-91F1-6BFDB56FB8AA}tf10001119</Template>
  <TotalTime>299</TotalTime>
  <Words>2441</Words>
  <Application>Microsoft Macintosh PowerPoint</Application>
  <PresentationFormat>Widescreen</PresentationFormat>
  <Paragraphs>186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Gill Sans MT</vt:lpstr>
      <vt:lpstr>Gallery</vt:lpstr>
      <vt:lpstr>Dance It Out</vt:lpstr>
      <vt:lpstr>Contents</vt:lpstr>
      <vt:lpstr>Health and Fitness are booming</vt:lpstr>
      <vt:lpstr>Imagine…</vt:lpstr>
      <vt:lpstr>Introducing Dance It Out</vt:lpstr>
      <vt:lpstr>DIO Show Brief</vt:lpstr>
      <vt:lpstr>Target Audience</vt:lpstr>
      <vt:lpstr>Show Talent</vt:lpstr>
      <vt:lpstr>Promotional Plan</vt:lpstr>
      <vt:lpstr>Sponsorship Opportunities</vt:lpstr>
      <vt:lpstr>Appendix</vt:lpstr>
      <vt:lpstr>Season 1 Guest Line-Up</vt:lpstr>
      <vt:lpstr>Social Media Stats</vt:lpstr>
      <vt:lpstr>Billy Blanks, Jr. - Host</vt:lpstr>
      <vt:lpstr>Chris Perera - PRoducer</vt:lpstr>
      <vt:lpstr>Ric Zivic - Producer</vt:lpstr>
      <vt:lpstr>Tom Salta – Producer and Music Composer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Dance It Out</dc:title>
  <dc:creator>Greg Rivera</dc:creator>
  <cp:lastModifiedBy>Liza Salta</cp:lastModifiedBy>
  <cp:revision>6</cp:revision>
  <dcterms:created xsi:type="dcterms:W3CDTF">2019-12-07T15:39:35Z</dcterms:created>
  <dcterms:modified xsi:type="dcterms:W3CDTF">2020-01-28T14:43:27Z</dcterms:modified>
</cp:coreProperties>
</file>