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  <p:sldMasterId id="2147483655" r:id="rId2"/>
  </p:sldMasterIdLst>
  <p:notesMasterIdLst>
    <p:notesMasterId r:id="rId10"/>
  </p:notesMasterIdLst>
  <p:sldIdLst>
    <p:sldId id="279" r:id="rId3"/>
    <p:sldId id="266" r:id="rId4"/>
    <p:sldId id="278" r:id="rId5"/>
    <p:sldId id="264" r:id="rId6"/>
    <p:sldId id="276" r:id="rId7"/>
    <p:sldId id="277" r:id="rId8"/>
    <p:sldId id="275" r:id="rId9"/>
  </p:sldIdLst>
  <p:sldSz cx="9144000" cy="5143500" type="screen16x9"/>
  <p:notesSz cx="9144000" cy="51435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ontserrat" panose="00000500000000000000" pitchFamily="2" charset="0"/>
      <p:regular r:id="rId15"/>
      <p:bold r:id="rId16"/>
    </p:embeddedFont>
    <p:embeddedFont>
      <p:font typeface="Montserrat ExtraBold" panose="00000900000000000000" pitchFamily="2" charset="0"/>
      <p:bold r:id="rId17"/>
      <p:boldItalic r:id="rId18"/>
    </p:embeddedFont>
    <p:embeddedFont>
      <p:font typeface="Montserrat Light" panose="00000400000000000000" pitchFamily="2" charset="0"/>
      <p:regular r:id="rId19"/>
      <p:bold r:id="rId20"/>
      <p:italic r:id="rId21"/>
      <p:boldItalic r:id="rId22"/>
    </p:embeddedFont>
    <p:embeddedFont>
      <p:font typeface="Montserrat Medium" panose="00000600000000000000" pitchFamily="2" charset="0"/>
      <p:regular r:id="rId23"/>
      <p:bold r:id="rId24"/>
      <p:italic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96">
          <p15:clr>
            <a:srgbClr val="000000"/>
          </p15:clr>
        </p15:guide>
        <p15:guide id="2" pos="2160">
          <p15:clr>
            <a:srgbClr val="000000"/>
          </p15:clr>
        </p15:guide>
        <p15:guide id="3" pos="2369">
          <p15:clr>
            <a:srgbClr val="9AA0A6"/>
          </p15:clr>
        </p15:guide>
        <p15:guide id="4" pos="5472">
          <p15:clr>
            <a:srgbClr val="9AA0A6"/>
          </p15:clr>
        </p15:guide>
        <p15:guide id="5" orient="horz" pos="1470">
          <p15:clr>
            <a:srgbClr val="9AA0A6"/>
          </p15:clr>
        </p15:guide>
        <p15:guide id="6" pos="279">
          <p15:clr>
            <a:srgbClr val="9AA0A6"/>
          </p15:clr>
        </p15:guide>
        <p15:guide id="7" pos="1037">
          <p15:clr>
            <a:srgbClr val="9AA0A6"/>
          </p15:clr>
        </p15:guide>
        <p15:guide id="8" pos="1635">
          <p15:clr>
            <a:srgbClr val="9AA0A6"/>
          </p15:clr>
        </p15:guide>
        <p15:guide id="9" pos="2880">
          <p15:clr>
            <a:srgbClr val="9AA0A6"/>
          </p15:clr>
        </p15:guide>
        <p15:guide id="10" pos="4258">
          <p15:clr>
            <a:srgbClr val="9AA0A6"/>
          </p15:clr>
        </p15:guide>
        <p15:guide id="11" pos="4992">
          <p15:clr>
            <a:srgbClr val="9AA0A6"/>
          </p15:clr>
        </p15:guide>
        <p15:guide id="12" pos="3603">
          <p15:clr>
            <a:srgbClr val="9AA0A6"/>
          </p15:clr>
        </p15:guide>
        <p15:guide id="13" orient="horz" pos="648">
          <p15:clr>
            <a:srgbClr val="9AA0A6"/>
          </p15:clr>
        </p15:guide>
        <p15:guide id="14" orient="horz" pos="411">
          <p15:clr>
            <a:srgbClr val="9AA0A6"/>
          </p15:clr>
        </p15:guide>
        <p15:guide id="15" pos="56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0FF61D-51EA-4B24-A33A-1C7E2FBC938B}" v="1" dt="2022-02-22T17:21:05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774" y="114"/>
      </p:cViewPr>
      <p:guideLst>
        <p:guide orient="horz" pos="2896"/>
        <p:guide pos="2160"/>
        <p:guide pos="2369"/>
        <p:guide pos="5472"/>
        <p:guide orient="horz" pos="1470"/>
        <p:guide pos="279"/>
        <p:guide pos="1037"/>
        <p:guide pos="1635"/>
        <p:guide pos="2880"/>
        <p:guide pos="4258"/>
        <p:guide pos="4992"/>
        <p:guide pos="3603"/>
        <p:guide orient="horz" pos="648"/>
        <p:guide orient="horz" pos="411"/>
        <p:guide pos="563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5750"/>
            <a:ext cx="6096300" cy="192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24974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53b513cead_0_44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" name="Google Shape;53;g53b513cea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1287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1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319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4923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5" name="Google Shape;2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4715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50" name="Google Shape;2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10420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4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917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3b513cead_0_36:notes"/>
          <p:cNvSpPr txBox="1">
            <a:spLocks noGrp="1"/>
          </p:cNvSpPr>
          <p:nvPr>
            <p:ph type="body" idx="1"/>
          </p:nvPr>
        </p:nvSpPr>
        <p:spPr>
          <a:xfrm>
            <a:off x="914400" y="2443150"/>
            <a:ext cx="7315200" cy="23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6" name="Google Shape;326;g53b513cea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5400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OBJECT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1868691" y="1136846"/>
            <a:ext cx="540661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868691" y="1136846"/>
            <a:ext cx="540661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2277181" y="2114755"/>
            <a:ext cx="4589636" cy="2467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1868691" y="1136846"/>
            <a:ext cx="540661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4"/>
          <p:cNvSpPr/>
          <p:nvPr/>
        </p:nvSpPr>
        <p:spPr>
          <a:xfrm rot="10800000">
            <a:off x="2515214" y="-311"/>
            <a:ext cx="1363362" cy="5143500"/>
          </a:xfrm>
          <a:prstGeom prst="triangle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0" y="49"/>
            <a:ext cx="3453319" cy="5143500"/>
          </a:xfrm>
          <a:custGeom>
            <a:avLst/>
            <a:gdLst/>
            <a:ahLst/>
            <a:cxnLst/>
            <a:rect l="l" t="t" r="r" b="b"/>
            <a:pathLst>
              <a:path w="1461135" h="5143500" extrusionOk="0">
                <a:moveTo>
                  <a:pt x="1460697" y="5143189"/>
                </a:moveTo>
                <a:lnTo>
                  <a:pt x="0" y="5143189"/>
                </a:lnTo>
                <a:lnTo>
                  <a:pt x="0" y="0"/>
                </a:lnTo>
                <a:lnTo>
                  <a:pt x="1460697" y="0"/>
                </a:lnTo>
                <a:lnTo>
                  <a:pt x="1460697" y="5143189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868691" y="1136846"/>
            <a:ext cx="540661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2277181" y="2114755"/>
            <a:ext cx="4589636" cy="2467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4214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68691" y="1136846"/>
            <a:ext cx="540661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277181" y="2114755"/>
            <a:ext cx="4589636" cy="2467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868691" y="1136846"/>
            <a:ext cx="5406617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277181" y="2114755"/>
            <a:ext cx="4589636" cy="2467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6.png"/><Relationship Id="rId7" Type="http://schemas.openxmlformats.org/officeDocument/2006/relationships/image" Target="../media/image9.jp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omrocket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9"/>
          <p:cNvPicPr preferRelativeResize="0"/>
          <p:nvPr/>
        </p:nvPicPr>
        <p:blipFill rotWithShape="1">
          <a:blip r:embed="rId3">
            <a:alphaModFix amt="68000"/>
          </a:blip>
          <a:srcRect t="15390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9"/>
          <p:cNvSpPr/>
          <p:nvPr/>
        </p:nvSpPr>
        <p:spPr>
          <a:xfrm>
            <a:off x="348175" y="1997325"/>
            <a:ext cx="8378100" cy="2245200"/>
          </a:xfrm>
          <a:prstGeom prst="rect">
            <a:avLst/>
          </a:prstGeom>
          <a:solidFill>
            <a:srgbClr val="FFFFFF">
              <a:alpha val="607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1018675" y="2521450"/>
            <a:ext cx="7239000" cy="11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492125" marR="5080" lvl="0" indent="-480058" algn="ctr" rtl="0">
              <a:lnSpc>
                <a:spcPct val="1151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600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Global Clearinghouse</a:t>
            </a:r>
            <a:br>
              <a:rPr lang="en-US" sz="2600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2600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for</a:t>
            </a:r>
            <a:br>
              <a:rPr lang="en-US" sz="2600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2600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B2B Hotel Bookings</a:t>
            </a:r>
            <a:endParaRPr sz="2600" dirty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" name="Google Shape;58;p9"/>
          <p:cNvSpPr txBox="1"/>
          <p:nvPr/>
        </p:nvSpPr>
        <p:spPr>
          <a:xfrm>
            <a:off x="3675774" y="4370325"/>
            <a:ext cx="1773000" cy="162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0"/>
              </a:srgbClr>
            </a:outerShdw>
          </a:effectLst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i="0" u="none" strike="noStrike" cap="none" dirty="0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PRIVATE &amp; CONFIDENTIAL</a:t>
            </a:r>
            <a:endParaRPr sz="900" i="0" u="none" strike="noStrike" cap="none" dirty="0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0" name="Google Shape;60;p9"/>
          <p:cNvPicPr preferRelativeResize="0"/>
          <p:nvPr/>
        </p:nvPicPr>
        <p:blipFill rotWithShape="1">
          <a:blip r:embed="rId4">
            <a:alphaModFix/>
          </a:blip>
          <a:srcRect r="31271" b="98184"/>
          <a:stretch/>
        </p:blipFill>
        <p:spPr>
          <a:xfrm>
            <a:off x="0" y="0"/>
            <a:ext cx="9143999" cy="100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62" y="228127"/>
            <a:ext cx="2352624" cy="129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7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9"/>
          <p:cNvPicPr preferRelativeResize="0"/>
          <p:nvPr/>
        </p:nvPicPr>
        <p:blipFill rotWithShape="1">
          <a:blip r:embed="rId3">
            <a:alphaModFix/>
          </a:blip>
          <a:srcRect r="1594" b="17136"/>
          <a:stretch/>
        </p:blipFill>
        <p:spPr>
          <a:xfrm>
            <a:off x="0" y="0"/>
            <a:ext cx="9143998" cy="51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9"/>
          <p:cNvPicPr preferRelativeResize="0"/>
          <p:nvPr/>
        </p:nvPicPr>
        <p:blipFill rotWithShape="1">
          <a:blip r:embed="rId4">
            <a:alphaModFix/>
          </a:blip>
          <a:srcRect l="18805" r="34214" b="28842"/>
          <a:stretch/>
        </p:blipFill>
        <p:spPr>
          <a:xfrm>
            <a:off x="300981" y="4621188"/>
            <a:ext cx="488372" cy="36135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9"/>
          <p:cNvSpPr/>
          <p:nvPr/>
        </p:nvSpPr>
        <p:spPr>
          <a:xfrm>
            <a:off x="382949" y="1946127"/>
            <a:ext cx="8378100" cy="2245200"/>
          </a:xfrm>
          <a:prstGeom prst="rect">
            <a:avLst/>
          </a:prstGeom>
          <a:solidFill>
            <a:srgbClr val="FFFFFF">
              <a:alpha val="659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9"/>
          <p:cNvSpPr txBox="1">
            <a:spLocks noGrp="1"/>
          </p:cNvSpPr>
          <p:nvPr>
            <p:ph type="title"/>
          </p:nvPr>
        </p:nvSpPr>
        <p:spPr>
          <a:xfrm>
            <a:off x="651263" y="2157327"/>
            <a:ext cx="7180200" cy="18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3046095" lvl="0" indent="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600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15.5 million </a:t>
            </a:r>
            <a:r>
              <a:rPr lang="en-US" sz="26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rooms. </a:t>
            </a:r>
            <a:r>
              <a:rPr lang="en-US" sz="2600" dirty="0">
                <a:solidFill>
                  <a:srgbClr val="BE2F3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br>
              <a:rPr lang="en-US" sz="2600" dirty="0">
                <a:solidFill>
                  <a:srgbClr val="BE2F3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en-US" sz="2600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750,000+ </a:t>
            </a:r>
            <a:r>
              <a:rPr lang="en-US" sz="26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properties.</a:t>
            </a:r>
            <a:endParaRPr sz="2600" dirty="0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2700" marR="5080" lvl="0" indent="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600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$330 billion </a:t>
            </a:r>
            <a:r>
              <a:rPr lang="en-US" sz="26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 annual B2B transactions.</a:t>
            </a:r>
            <a:endParaRPr sz="2600" dirty="0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2700" marR="5080" lvl="0" indent="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0" dirty="0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Highly fragmented and ripe for disruption.</a:t>
            </a:r>
            <a:endParaRPr b="0" dirty="0">
              <a:solidFill>
                <a:srgbClr val="666666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9" name="Google Shape;279;p19"/>
          <p:cNvPicPr preferRelativeResize="0"/>
          <p:nvPr/>
        </p:nvPicPr>
        <p:blipFill rotWithShape="1">
          <a:blip r:embed="rId5">
            <a:alphaModFix/>
          </a:blip>
          <a:srcRect r="31271" b="98184"/>
          <a:stretch/>
        </p:blipFill>
        <p:spPr>
          <a:xfrm>
            <a:off x="0" y="0"/>
            <a:ext cx="9143999" cy="1003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300981" y="345761"/>
            <a:ext cx="3313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lvl="0">
              <a:buSzPts val="900"/>
            </a:pPr>
            <a:r>
              <a:rPr lang="en-US" sz="2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The Opportunity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1263" y="1045968"/>
            <a:ext cx="81097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Up to 40% </a:t>
            </a:r>
            <a:r>
              <a:rPr lang="en-US" sz="2000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hotel margin is taken when bookings go through wholesalers and other  middlemen.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2"/>
          <p:cNvPicPr preferRelativeResize="0"/>
          <p:nvPr/>
        </p:nvPicPr>
        <p:blipFill>
          <a:blip r:embed="rId3">
            <a:alphaModFix amt="6000"/>
          </a:blip>
          <a:stretch>
            <a:fillRect/>
          </a:stretch>
        </p:blipFill>
        <p:spPr>
          <a:xfrm>
            <a:off x="4072272" y="1586222"/>
            <a:ext cx="879509" cy="8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2"/>
          <p:cNvSpPr txBox="1"/>
          <p:nvPr/>
        </p:nvSpPr>
        <p:spPr>
          <a:xfrm>
            <a:off x="444545" y="2841810"/>
            <a:ext cx="22650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BENEFITS TO TOUR OPERATORS,  TRAVEL AGENTS, AND OTAs:</a:t>
            </a:r>
            <a:endParaRPr sz="1000" b="0" i="0" u="none" strike="noStrike" cap="none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5" name="Google Shape;105;p12"/>
          <p:cNvSpPr txBox="1"/>
          <p:nvPr/>
        </p:nvSpPr>
        <p:spPr>
          <a:xfrm>
            <a:off x="792775" y="3321450"/>
            <a:ext cx="2675700" cy="9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508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>
                <a:latin typeface="Montserrat Light"/>
                <a:ea typeface="Montserrat Light"/>
                <a:cs typeface="Montserrat Light"/>
                <a:sym typeface="Montserrat Light"/>
              </a:rPr>
              <a:t>Lower Transaction Costs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2700" marR="508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>
                <a:latin typeface="Montserrat Light"/>
                <a:ea typeface="Montserrat Light"/>
                <a:cs typeface="Montserrat Light"/>
                <a:sym typeface="Montserrat Light"/>
              </a:rPr>
              <a:t>Direct Supplier Connection Better Margins</a:t>
            </a:r>
            <a:endParaRPr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12"/>
          <p:cNvSpPr txBox="1"/>
          <p:nvPr/>
        </p:nvSpPr>
        <p:spPr>
          <a:xfrm>
            <a:off x="6355070" y="2841821"/>
            <a:ext cx="23760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BENEFITS TO MAJOR CHAINS  AND INDEPENDENT HOTELS:</a:t>
            </a:r>
            <a:endParaRPr sz="1000" b="0" i="0" u="none" strike="noStrike" cap="none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7" name="Google Shape;107;p12"/>
          <p:cNvSpPr txBox="1"/>
          <p:nvPr/>
        </p:nvSpPr>
        <p:spPr>
          <a:xfrm>
            <a:off x="6681678" y="3321439"/>
            <a:ext cx="2265000" cy="8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Lower transaction costs</a:t>
            </a:r>
            <a:endParaRPr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27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Better visibility &amp; control  </a:t>
            </a:r>
            <a:endParaRPr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27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Better margins.</a:t>
            </a:r>
            <a:endParaRPr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2"/>
          <p:cNvSpPr txBox="1"/>
          <p:nvPr/>
        </p:nvSpPr>
        <p:spPr>
          <a:xfrm>
            <a:off x="2940200" y="2869150"/>
            <a:ext cx="3176400" cy="1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POWERFUL TWO-SIDED </a:t>
            </a:r>
            <a:br>
              <a:rPr lang="en-US" sz="1000" b="1" i="0" u="none" strike="noStrike" cap="none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en-US" sz="1000" b="1" i="0" u="none" strike="noStrike" cap="none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NETWORK EFFECTS</a:t>
            </a:r>
            <a:endParaRPr sz="1000" b="0" i="0" u="none" strike="noStrike" cap="none" dirty="0">
              <a:solidFill>
                <a:srgbClr val="FF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205740" marR="19812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dirty="0">
              <a:solidFill>
                <a:srgbClr val="C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205740" marR="19812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b="0" i="0" u="none" strike="noStrike" cap="none" dirty="0">
                <a:solidFill>
                  <a:srgbClr val="FF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More transactions lead </a:t>
            </a:r>
            <a:br>
              <a:rPr lang="en-US" b="0" i="0" u="none" strike="noStrike" cap="none" dirty="0">
                <a:solidFill>
                  <a:srgbClr val="FF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b="0" i="0" u="none" strike="noStrike" cap="none" dirty="0">
                <a:solidFill>
                  <a:srgbClr val="FF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to more inventory</a:t>
            </a:r>
            <a:br>
              <a:rPr lang="en-US" dirty="0">
                <a:solidFill>
                  <a:srgbClr val="FF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dirty="0">
                <a:solidFill>
                  <a:srgbClr val="FF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</a:t>
            </a:r>
            <a:r>
              <a:rPr lang="en-US" b="0" i="0" u="none" strike="noStrike" cap="none" dirty="0">
                <a:solidFill>
                  <a:srgbClr val="FF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nd vice versa</a:t>
            </a:r>
            <a:r>
              <a:rPr lang="en-US" b="0" i="0" u="none" strike="noStrike" cap="none" dirty="0">
                <a:solidFill>
                  <a:srgbClr val="C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.</a:t>
            </a:r>
            <a:endParaRPr b="0" i="0" u="none" strike="noStrike" cap="none" dirty="0">
              <a:solidFill>
                <a:srgbClr val="C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9" name="Google Shape;109;p12"/>
          <p:cNvSpPr txBox="1">
            <a:spLocks noGrp="1"/>
          </p:cNvSpPr>
          <p:nvPr>
            <p:ph type="title"/>
          </p:nvPr>
        </p:nvSpPr>
        <p:spPr>
          <a:xfrm>
            <a:off x="442707" y="500389"/>
            <a:ext cx="8392115" cy="1263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9375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The Global Clearinghouse for Hotel Bookings Between B2B Buyers and Suppliers</a:t>
            </a:r>
          </a:p>
          <a:p>
            <a:pPr marL="1270" lvl="0">
              <a:spcBef>
                <a:spcPts val="310"/>
              </a:spcBef>
            </a:pPr>
            <a:r>
              <a:rPr lang="en-US" sz="1400" b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Transaction Processing Service • One Contract • Standardized settlement • Currency conversion</a:t>
            </a:r>
            <a:endParaRPr sz="1400" b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0" name="Google Shape;110;p12"/>
          <p:cNvSpPr txBox="1"/>
          <p:nvPr/>
        </p:nvSpPr>
        <p:spPr>
          <a:xfrm>
            <a:off x="411367" y="100327"/>
            <a:ext cx="4858200" cy="1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C9919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SOLUTION</a:t>
            </a:r>
            <a:endParaRPr sz="2800" b="0" i="0" u="none" strike="noStrike" cap="none" dirty="0">
              <a:solidFill>
                <a:srgbClr val="C9919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1" name="Google Shape;111;p12"/>
          <p:cNvPicPr preferRelativeResize="0"/>
          <p:nvPr/>
        </p:nvPicPr>
        <p:blipFill rotWithShape="1">
          <a:blip r:embed="rId4">
            <a:alphaModFix/>
          </a:blip>
          <a:srcRect l="18806" r="34211" b="28840"/>
          <a:stretch/>
        </p:blipFill>
        <p:spPr>
          <a:xfrm>
            <a:off x="4200652" y="1763799"/>
            <a:ext cx="622750" cy="46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5">
            <a:alphaModFix/>
          </a:blip>
          <a:srcRect r="64324"/>
          <a:stretch/>
        </p:blipFill>
        <p:spPr>
          <a:xfrm>
            <a:off x="6347257" y="3225788"/>
            <a:ext cx="249175" cy="38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2"/>
          <p:cNvPicPr preferRelativeResize="0"/>
          <p:nvPr/>
        </p:nvPicPr>
        <p:blipFill rotWithShape="1">
          <a:blip r:embed="rId4">
            <a:alphaModFix/>
          </a:blip>
          <a:srcRect l="18805" r="34214" b="28842"/>
          <a:stretch/>
        </p:blipFill>
        <p:spPr>
          <a:xfrm>
            <a:off x="300981" y="4621188"/>
            <a:ext cx="488372" cy="3613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2"/>
          <p:cNvGrpSpPr/>
          <p:nvPr/>
        </p:nvGrpSpPr>
        <p:grpSpPr>
          <a:xfrm>
            <a:off x="7151034" y="1806322"/>
            <a:ext cx="879571" cy="567339"/>
            <a:chOff x="6347250" y="1507225"/>
            <a:chExt cx="1081751" cy="697749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6">
              <a:alphaModFix amt="36000"/>
            </a:blip>
            <a:srcRect l="89976" t="32569" r="4134" b="60176"/>
            <a:stretch/>
          </p:blipFill>
          <p:spPr>
            <a:xfrm>
              <a:off x="6347250" y="1804700"/>
              <a:ext cx="249176" cy="400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2"/>
            <p:cNvPicPr preferRelativeResize="0"/>
            <p:nvPr/>
          </p:nvPicPr>
          <p:blipFill rotWithShape="1">
            <a:blip r:embed="rId6">
              <a:alphaModFix amt="36000"/>
            </a:blip>
            <a:srcRect l="89976" t="32569" r="4134" b="60176"/>
            <a:stretch/>
          </p:blipFill>
          <p:spPr>
            <a:xfrm>
              <a:off x="6624775" y="1804700"/>
              <a:ext cx="249176" cy="400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12"/>
            <p:cNvPicPr preferRelativeResize="0"/>
            <p:nvPr/>
          </p:nvPicPr>
          <p:blipFill rotWithShape="1">
            <a:blip r:embed="rId6">
              <a:alphaModFix amt="36000"/>
            </a:blip>
            <a:srcRect l="89976" t="32569" r="4134" b="60176"/>
            <a:stretch/>
          </p:blipFill>
          <p:spPr>
            <a:xfrm>
              <a:off x="6902300" y="1804700"/>
              <a:ext cx="249176" cy="400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12"/>
            <p:cNvPicPr preferRelativeResize="0"/>
            <p:nvPr/>
          </p:nvPicPr>
          <p:blipFill rotWithShape="1">
            <a:blip r:embed="rId6">
              <a:alphaModFix amt="36000"/>
            </a:blip>
            <a:srcRect l="89976" t="32569" r="4134" b="60176"/>
            <a:stretch/>
          </p:blipFill>
          <p:spPr>
            <a:xfrm>
              <a:off x="7179825" y="1804700"/>
              <a:ext cx="249176" cy="400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12"/>
            <p:cNvPicPr preferRelativeResize="0"/>
            <p:nvPr/>
          </p:nvPicPr>
          <p:blipFill rotWithShape="1">
            <a:blip r:embed="rId6">
              <a:alphaModFix amt="36000"/>
            </a:blip>
            <a:srcRect l="89976" t="32569" r="4134" b="62487"/>
            <a:stretch/>
          </p:blipFill>
          <p:spPr>
            <a:xfrm>
              <a:off x="6478600" y="1507225"/>
              <a:ext cx="249176" cy="272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12"/>
            <p:cNvPicPr preferRelativeResize="0"/>
            <p:nvPr/>
          </p:nvPicPr>
          <p:blipFill rotWithShape="1">
            <a:blip r:embed="rId6">
              <a:alphaModFix amt="36000"/>
            </a:blip>
            <a:srcRect l="89976" t="32569" r="4134" b="62487"/>
            <a:stretch/>
          </p:blipFill>
          <p:spPr>
            <a:xfrm>
              <a:off x="6761925" y="1507225"/>
              <a:ext cx="249176" cy="272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2"/>
            <p:cNvPicPr preferRelativeResize="0"/>
            <p:nvPr/>
          </p:nvPicPr>
          <p:blipFill rotWithShape="1">
            <a:blip r:embed="rId6">
              <a:alphaModFix amt="36000"/>
            </a:blip>
            <a:srcRect l="89976" t="32569" r="4134" b="62487"/>
            <a:stretch/>
          </p:blipFill>
          <p:spPr>
            <a:xfrm>
              <a:off x="7045250" y="1507225"/>
              <a:ext cx="249176" cy="2727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2" name="Google Shape;122;p12"/>
          <p:cNvGrpSpPr/>
          <p:nvPr/>
        </p:nvGrpSpPr>
        <p:grpSpPr>
          <a:xfrm>
            <a:off x="1577045" y="1766025"/>
            <a:ext cx="627482" cy="627482"/>
            <a:chOff x="1763775" y="1916900"/>
            <a:chExt cx="726000" cy="726000"/>
          </a:xfrm>
        </p:grpSpPr>
        <p:sp>
          <p:nvSpPr>
            <p:cNvPr id="123" name="Google Shape;123;p12"/>
            <p:cNvSpPr/>
            <p:nvPr/>
          </p:nvSpPr>
          <p:spPr>
            <a:xfrm>
              <a:off x="1873162" y="2069839"/>
              <a:ext cx="494400" cy="1977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2"/>
            <p:cNvSpPr/>
            <p:nvPr/>
          </p:nvSpPr>
          <p:spPr>
            <a:xfrm>
              <a:off x="1872438" y="2297243"/>
              <a:ext cx="488400" cy="16440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2"/>
            <p:cNvSpPr/>
            <p:nvPr/>
          </p:nvSpPr>
          <p:spPr>
            <a:xfrm>
              <a:off x="1763775" y="1916900"/>
              <a:ext cx="726000" cy="726000"/>
            </a:xfrm>
            <a:prstGeom prst="ellipse">
              <a:avLst/>
            </a:prstGeom>
            <a:solidFill>
              <a:srgbClr val="D8D8D8">
                <a:alpha val="416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6" name="Google Shape;126;p12"/>
          <p:cNvPicPr preferRelativeResize="0"/>
          <p:nvPr/>
        </p:nvPicPr>
        <p:blipFill rotWithShape="1">
          <a:blip r:embed="rId5">
            <a:alphaModFix/>
          </a:blip>
          <a:srcRect r="64325"/>
          <a:stretch/>
        </p:blipFill>
        <p:spPr>
          <a:xfrm>
            <a:off x="6347257" y="3542351"/>
            <a:ext cx="249175" cy="38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2"/>
          <p:cNvPicPr preferRelativeResize="0"/>
          <p:nvPr/>
        </p:nvPicPr>
        <p:blipFill rotWithShape="1">
          <a:blip r:embed="rId5">
            <a:alphaModFix/>
          </a:blip>
          <a:srcRect r="64325"/>
          <a:stretch/>
        </p:blipFill>
        <p:spPr>
          <a:xfrm>
            <a:off x="6354332" y="3861938"/>
            <a:ext cx="249175" cy="38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2"/>
          <p:cNvPicPr preferRelativeResize="0"/>
          <p:nvPr/>
        </p:nvPicPr>
        <p:blipFill rotWithShape="1">
          <a:blip r:embed="rId5">
            <a:alphaModFix/>
          </a:blip>
          <a:srcRect r="64325"/>
          <a:stretch/>
        </p:blipFill>
        <p:spPr>
          <a:xfrm>
            <a:off x="442707" y="3225788"/>
            <a:ext cx="249175" cy="38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2"/>
          <p:cNvPicPr preferRelativeResize="0"/>
          <p:nvPr/>
        </p:nvPicPr>
        <p:blipFill rotWithShape="1">
          <a:blip r:embed="rId5">
            <a:alphaModFix/>
          </a:blip>
          <a:srcRect r="64325"/>
          <a:stretch/>
        </p:blipFill>
        <p:spPr>
          <a:xfrm>
            <a:off x="442707" y="3542351"/>
            <a:ext cx="249175" cy="38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2"/>
          <p:cNvPicPr preferRelativeResize="0"/>
          <p:nvPr/>
        </p:nvPicPr>
        <p:blipFill rotWithShape="1">
          <a:blip r:embed="rId5">
            <a:alphaModFix/>
          </a:blip>
          <a:srcRect r="64325"/>
          <a:stretch/>
        </p:blipFill>
        <p:spPr>
          <a:xfrm>
            <a:off x="449782" y="3861938"/>
            <a:ext cx="249175" cy="38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2"/>
          <p:cNvPicPr preferRelativeResize="0"/>
          <p:nvPr/>
        </p:nvPicPr>
        <p:blipFill rotWithShape="1">
          <a:blip r:embed="rId9">
            <a:alphaModFix/>
          </a:blip>
          <a:srcRect l="35120" t="18669" r="29064" b="32688"/>
          <a:stretch/>
        </p:blipFill>
        <p:spPr>
          <a:xfrm>
            <a:off x="698957" y="1788166"/>
            <a:ext cx="566700" cy="583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2" name="Google Shape;132;p12"/>
          <p:cNvPicPr preferRelativeResize="0"/>
          <p:nvPr/>
        </p:nvPicPr>
        <p:blipFill rotWithShape="1">
          <a:blip r:embed="rId10">
            <a:alphaModFix/>
          </a:blip>
          <a:srcRect l="25277" t="7037" r="33010" b="31234"/>
          <a:stretch/>
        </p:blipFill>
        <p:spPr>
          <a:xfrm>
            <a:off x="1111660" y="1771507"/>
            <a:ext cx="594300" cy="591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3" name="Google Shape;133;p12"/>
          <p:cNvPicPr preferRelativeResize="0"/>
          <p:nvPr/>
        </p:nvPicPr>
        <p:blipFill rotWithShape="1">
          <a:blip r:embed="rId11">
            <a:alphaModFix/>
          </a:blip>
          <a:srcRect r="64325"/>
          <a:stretch/>
        </p:blipFill>
        <p:spPr>
          <a:xfrm>
            <a:off x="3878407" y="1741563"/>
            <a:ext cx="249175" cy="38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2"/>
          <p:cNvPicPr preferRelativeResize="0"/>
          <p:nvPr/>
        </p:nvPicPr>
        <p:blipFill rotWithShape="1">
          <a:blip r:embed="rId11">
            <a:alphaModFix/>
          </a:blip>
          <a:srcRect r="64325"/>
          <a:stretch/>
        </p:blipFill>
        <p:spPr>
          <a:xfrm>
            <a:off x="4901770" y="1746076"/>
            <a:ext cx="249175" cy="38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2"/>
          <p:cNvPicPr preferRelativeResize="0"/>
          <p:nvPr/>
        </p:nvPicPr>
        <p:blipFill rotWithShape="1">
          <a:blip r:embed="rId12">
            <a:alphaModFix/>
          </a:blip>
          <a:srcRect r="31271" b="98184"/>
          <a:stretch/>
        </p:blipFill>
        <p:spPr>
          <a:xfrm>
            <a:off x="0" y="0"/>
            <a:ext cx="9143999" cy="100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8080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7"/>
          <p:cNvPicPr preferRelativeResize="0"/>
          <p:nvPr/>
        </p:nvPicPr>
        <p:blipFill rotWithShape="1">
          <a:blip r:embed="rId3">
            <a:alphaModFix/>
          </a:blip>
          <a:srcRect r="31271" b="42213"/>
          <a:stretch/>
        </p:blipFill>
        <p:spPr>
          <a:xfrm>
            <a:off x="0" y="0"/>
            <a:ext cx="9227128" cy="517467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7"/>
          <p:cNvSpPr/>
          <p:nvPr/>
        </p:nvSpPr>
        <p:spPr>
          <a:xfrm>
            <a:off x="504950" y="1411550"/>
            <a:ext cx="8114700" cy="1758300"/>
          </a:xfrm>
          <a:prstGeom prst="rect">
            <a:avLst/>
          </a:prstGeom>
          <a:solidFill>
            <a:srgbClr val="FFFFFF">
              <a:alpha val="475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7"/>
          <p:cNvSpPr txBox="1">
            <a:spLocks noGrp="1"/>
          </p:cNvSpPr>
          <p:nvPr>
            <p:ph type="title"/>
          </p:nvPr>
        </p:nvSpPr>
        <p:spPr>
          <a:xfrm>
            <a:off x="1052200" y="1429009"/>
            <a:ext cx="1579200" cy="1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700" rIns="0" bIns="0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3.5%</a:t>
            </a:r>
            <a:endParaRPr sz="3600" dirty="0">
              <a:solidFill>
                <a:srgbClr val="FF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2200"/>
              </a:spcBef>
              <a:spcAft>
                <a:spcPts val="2200"/>
              </a:spcAft>
              <a:buSzPts val="1400"/>
              <a:buNone/>
            </a:pPr>
            <a:r>
              <a:rPr lang="en-US" sz="1300" b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Transaction fee</a:t>
            </a:r>
            <a:endParaRPr sz="130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0" name="Google Shape;240;p17"/>
          <p:cNvSpPr txBox="1"/>
          <p:nvPr/>
        </p:nvSpPr>
        <p:spPr>
          <a:xfrm>
            <a:off x="3292467" y="1429021"/>
            <a:ext cx="1393200" cy="1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2%</a:t>
            </a:r>
            <a:endParaRPr sz="3600" b="0" i="0" u="none" strike="noStrike" cap="none" dirty="0">
              <a:solidFill>
                <a:srgbClr val="FF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2200"/>
              </a:spcBef>
              <a:spcAft>
                <a:spcPts val="22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Currency arbitrage</a:t>
            </a:r>
            <a:endParaRPr sz="1300" b="0" i="0" u="none" strike="noStrike" cap="none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1" name="Google Shape;241;p17"/>
          <p:cNvSpPr txBox="1"/>
          <p:nvPr/>
        </p:nvSpPr>
        <p:spPr>
          <a:xfrm>
            <a:off x="4799061" y="1411544"/>
            <a:ext cx="1417200" cy="13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$40</a:t>
            </a:r>
            <a:endParaRPr sz="3600" b="0" i="0" u="none" strike="noStrike" cap="none" dirty="0">
              <a:solidFill>
                <a:srgbClr val="FF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2700" marR="5080" lvl="0" indent="0" algn="l" rtl="0">
              <a:lnSpc>
                <a:spcPct val="115399"/>
              </a:lnSpc>
              <a:spcBef>
                <a:spcPts val="2200"/>
              </a:spcBef>
              <a:spcAft>
                <a:spcPts val="22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Average revenue  per transaction</a:t>
            </a:r>
            <a:endParaRPr sz="1300" b="0" i="0" u="none" strike="noStrike" cap="none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6672563" y="1429009"/>
            <a:ext cx="1417200" cy="13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83%</a:t>
            </a:r>
            <a:endParaRPr sz="3600" b="0" i="0" u="none" strike="noStrike" cap="none" dirty="0">
              <a:solidFill>
                <a:srgbClr val="FF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2700" marR="5080" lvl="0" indent="0" algn="l" rtl="0">
              <a:lnSpc>
                <a:spcPct val="115399"/>
              </a:lnSpc>
              <a:spcBef>
                <a:spcPts val="2200"/>
              </a:spcBef>
              <a:spcAft>
                <a:spcPts val="22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Contribution  margin</a:t>
            </a:r>
            <a:endParaRPr sz="1300" b="0" i="0" u="none" strike="noStrike" cap="none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43" name="Google Shape;243;p17"/>
          <p:cNvSpPr txBox="1"/>
          <p:nvPr/>
        </p:nvSpPr>
        <p:spPr>
          <a:xfrm>
            <a:off x="2861698" y="1742836"/>
            <a:ext cx="2388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latin typeface="Montserrat ExtraBold"/>
                <a:ea typeface="Montserrat ExtraBold"/>
                <a:cs typeface="Montserrat ExtraBold"/>
                <a:sym typeface="Montserrat ExtraBold"/>
              </a:rPr>
              <a:t>+</a:t>
            </a:r>
            <a:endParaRPr sz="3000" b="0" i="0" u="none" strike="noStrike" cap="none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44" name="Google Shape;244;p17"/>
          <p:cNvSpPr txBox="1"/>
          <p:nvPr/>
        </p:nvSpPr>
        <p:spPr>
          <a:xfrm>
            <a:off x="4359894" y="1725277"/>
            <a:ext cx="2388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latin typeface="Montserrat ExtraBold"/>
                <a:ea typeface="Montserrat ExtraBold"/>
                <a:cs typeface="Montserrat ExtraBold"/>
                <a:sym typeface="Montserrat ExtraBold"/>
              </a:rPr>
              <a:t>=</a:t>
            </a:r>
            <a:endParaRPr sz="3000" b="0" i="0" u="none" strike="noStrike" cap="none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45" name="Google Shape;245;p17"/>
          <p:cNvSpPr txBox="1"/>
          <p:nvPr/>
        </p:nvSpPr>
        <p:spPr>
          <a:xfrm>
            <a:off x="6178339" y="1802789"/>
            <a:ext cx="261600" cy="2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latin typeface="Montserrat ExtraBold"/>
                <a:ea typeface="Montserrat ExtraBold"/>
                <a:cs typeface="Montserrat ExtraBold"/>
                <a:sym typeface="Montserrat ExtraBold"/>
              </a:rPr>
              <a:t>@</a:t>
            </a:r>
            <a:endParaRPr sz="1800" b="0" i="0" u="none" strike="noStrike" cap="none"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46" name="Google Shape;246;p17"/>
          <p:cNvPicPr preferRelativeResize="0"/>
          <p:nvPr/>
        </p:nvPicPr>
        <p:blipFill rotWithShape="1">
          <a:blip r:embed="rId4">
            <a:alphaModFix/>
          </a:blip>
          <a:srcRect l="23623" t="4715" r="33203" b="33407"/>
          <a:stretch/>
        </p:blipFill>
        <p:spPr>
          <a:xfrm>
            <a:off x="443425" y="4631445"/>
            <a:ext cx="488375" cy="3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7"/>
          <p:cNvSpPr txBox="1"/>
          <p:nvPr/>
        </p:nvSpPr>
        <p:spPr>
          <a:xfrm>
            <a:off x="504950" y="203547"/>
            <a:ext cx="3043800" cy="281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2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THE MODEL</a:t>
            </a:r>
            <a:endParaRPr sz="28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18"/>
          <p:cNvPicPr preferRelativeResize="0"/>
          <p:nvPr/>
        </p:nvPicPr>
        <p:blipFill rotWithShape="1">
          <a:blip r:embed="rId3">
            <a:alphaModFix/>
          </a:blip>
          <a:srcRect r="1594" b="17136"/>
          <a:stretch/>
        </p:blipFill>
        <p:spPr>
          <a:xfrm>
            <a:off x="0" y="0"/>
            <a:ext cx="9143998" cy="513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8"/>
          <p:cNvSpPr/>
          <p:nvPr/>
        </p:nvSpPr>
        <p:spPr>
          <a:xfrm>
            <a:off x="4929250" y="1997825"/>
            <a:ext cx="1475400" cy="3135300"/>
          </a:xfrm>
          <a:prstGeom prst="rect">
            <a:avLst/>
          </a:prstGeom>
          <a:solidFill>
            <a:srgbClr val="FFFFFF">
              <a:alpha val="437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8"/>
          <p:cNvSpPr/>
          <p:nvPr/>
        </p:nvSpPr>
        <p:spPr>
          <a:xfrm>
            <a:off x="348175" y="2837175"/>
            <a:ext cx="1533900" cy="2306100"/>
          </a:xfrm>
          <a:prstGeom prst="rect">
            <a:avLst/>
          </a:prstGeom>
          <a:solidFill>
            <a:srgbClr val="FFFFFF">
              <a:alpha val="437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8"/>
          <p:cNvSpPr txBox="1">
            <a:spLocks noGrp="1"/>
          </p:cNvSpPr>
          <p:nvPr>
            <p:ph type="title"/>
          </p:nvPr>
        </p:nvSpPr>
        <p:spPr>
          <a:xfrm>
            <a:off x="501786" y="728602"/>
            <a:ext cx="3803514" cy="39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Where we’re headed…</a:t>
            </a:r>
            <a:endParaRPr sz="2000" dirty="0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56" name="Google Shape;256;p18"/>
          <p:cNvSpPr txBox="1"/>
          <p:nvPr/>
        </p:nvSpPr>
        <p:spPr>
          <a:xfrm>
            <a:off x="462400" y="2966575"/>
            <a:ext cx="14196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100" b="1" i="0" u="none" strike="noStrike" cap="none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UK PILOT - </a:t>
            </a:r>
            <a:br>
              <a:rPr lang="en-US" sz="1100" b="1" i="0" u="none" strike="noStrike" cap="none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-US" sz="1100" b="1" i="0" u="none" strike="noStrike" cap="none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COMPLETED</a:t>
            </a:r>
            <a:endParaRPr sz="1100" b="0" i="0" u="none" strike="noStrike" cap="none" dirty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1500 transactions per month.</a:t>
            </a:r>
            <a:endParaRPr sz="11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3571988" y="2262425"/>
            <a:ext cx="1301400" cy="2881200"/>
          </a:xfrm>
          <a:prstGeom prst="rect">
            <a:avLst/>
          </a:prstGeom>
          <a:solidFill>
            <a:srgbClr val="FFFFFF">
              <a:alpha val="437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8"/>
          <p:cNvSpPr txBox="1"/>
          <p:nvPr/>
        </p:nvSpPr>
        <p:spPr>
          <a:xfrm>
            <a:off x="495497" y="145495"/>
            <a:ext cx="5613264" cy="41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ROLLOUT AND PROJECTIONS</a:t>
            </a:r>
            <a:endParaRPr sz="28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p18"/>
          <p:cNvSpPr txBox="1"/>
          <p:nvPr/>
        </p:nvSpPr>
        <p:spPr>
          <a:xfrm>
            <a:off x="3724841" y="2387181"/>
            <a:ext cx="12441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100" b="1" i="0" u="none" strike="noStrike" cap="none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Oct 20</a:t>
            </a:r>
            <a:r>
              <a:rPr lang="en-US" sz="1100" b="1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22</a:t>
            </a:r>
            <a:endParaRPr sz="1100" b="0" i="0" u="none" strike="noStrike" cap="none" dirty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Product V2 Soft </a:t>
            </a:r>
            <a:r>
              <a:rPr lang="en-US" sz="1100" dirty="0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Market Entry</a:t>
            </a:r>
            <a:endParaRPr sz="11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60" name="Google Shape;260;p18"/>
          <p:cNvPicPr preferRelativeResize="0"/>
          <p:nvPr/>
        </p:nvPicPr>
        <p:blipFill rotWithShape="1">
          <a:blip r:embed="rId4">
            <a:alphaModFix/>
          </a:blip>
          <a:srcRect l="18805" r="34214" b="28842"/>
          <a:stretch/>
        </p:blipFill>
        <p:spPr>
          <a:xfrm>
            <a:off x="300981" y="4201938"/>
            <a:ext cx="488372" cy="36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8"/>
          <p:cNvPicPr preferRelativeResize="0"/>
          <p:nvPr/>
        </p:nvPicPr>
        <p:blipFill rotWithShape="1">
          <a:blip r:embed="rId5">
            <a:alphaModFix/>
          </a:blip>
          <a:srcRect r="31271" b="98184"/>
          <a:stretch/>
        </p:blipFill>
        <p:spPr>
          <a:xfrm>
            <a:off x="0" y="0"/>
            <a:ext cx="9143999" cy="10032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8"/>
          <p:cNvSpPr/>
          <p:nvPr/>
        </p:nvSpPr>
        <p:spPr>
          <a:xfrm>
            <a:off x="1946850" y="2460075"/>
            <a:ext cx="1569300" cy="2673000"/>
          </a:xfrm>
          <a:prstGeom prst="rect">
            <a:avLst/>
          </a:prstGeom>
          <a:solidFill>
            <a:srgbClr val="FFFFFF">
              <a:alpha val="897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8"/>
          <p:cNvSpPr txBox="1"/>
          <p:nvPr/>
        </p:nvSpPr>
        <p:spPr>
          <a:xfrm>
            <a:off x="1978675" y="2493675"/>
            <a:ext cx="1419600" cy="25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" lvl="0" indent="0" algn="l" rtl="0">
              <a:lnSpc>
                <a:spcPct val="11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TODAY</a:t>
            </a:r>
            <a:endParaRPr sz="1100" dirty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250,000 hotels on platform,</a:t>
            </a:r>
            <a:r>
              <a:rPr lang="en-US" sz="1100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1100" dirty="0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signed contracts w/ trade buyers  making millions of bookings per year.</a:t>
            </a:r>
            <a:endParaRPr sz="1100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64" name="Google Shape;264;p18"/>
          <p:cNvSpPr/>
          <p:nvPr/>
        </p:nvSpPr>
        <p:spPr>
          <a:xfrm>
            <a:off x="6455050" y="1657850"/>
            <a:ext cx="1724400" cy="3475200"/>
          </a:xfrm>
          <a:prstGeom prst="rect">
            <a:avLst/>
          </a:prstGeom>
          <a:solidFill>
            <a:srgbClr val="FFFFFF">
              <a:alpha val="437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8"/>
          <p:cNvSpPr txBox="1"/>
          <p:nvPr/>
        </p:nvSpPr>
        <p:spPr>
          <a:xfrm>
            <a:off x="6568175" y="1752675"/>
            <a:ext cx="1419600" cy="10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100" b="1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DEC 2023</a:t>
            </a:r>
            <a:endParaRPr sz="1100" dirty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100" dirty="0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$10M annual revenue run rate</a:t>
            </a:r>
            <a:endParaRPr sz="11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66" name="Google Shape;266;p18"/>
          <p:cNvSpPr txBox="1"/>
          <p:nvPr/>
        </p:nvSpPr>
        <p:spPr>
          <a:xfrm>
            <a:off x="5038160" y="2129784"/>
            <a:ext cx="11925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100" b="1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June 2023</a:t>
            </a:r>
            <a:endParaRPr sz="1100" dirty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100" dirty="0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Achieve proﬁtability</a:t>
            </a:r>
            <a:r>
              <a:rPr lang="en-US" sz="1100" dirty="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r>
              <a:rPr lang="en-US" sz="1100" dirty="0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$3M annual revenue run rate</a:t>
            </a:r>
            <a:endParaRPr sz="1100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2700" marR="2168525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100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67" name="Google Shape;267;p18"/>
          <p:cNvSpPr/>
          <p:nvPr/>
        </p:nvSpPr>
        <p:spPr>
          <a:xfrm>
            <a:off x="6802113" y="0"/>
            <a:ext cx="1724400" cy="1558800"/>
          </a:xfrm>
          <a:prstGeom prst="rect">
            <a:avLst/>
          </a:prstGeom>
          <a:solidFill>
            <a:srgbClr val="FFFFFF">
              <a:alpha val="437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8"/>
          <p:cNvSpPr txBox="1"/>
          <p:nvPr/>
        </p:nvSpPr>
        <p:spPr>
          <a:xfrm>
            <a:off x="6914687" y="809400"/>
            <a:ext cx="16455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100" b="1" i="0" u="none" strike="noStrike" cap="none" dirty="0">
                <a:solidFill>
                  <a:srgbClr val="FF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YEAR THREE- 2024</a:t>
            </a:r>
            <a:endParaRPr sz="1100" b="0" i="0" u="none" strike="noStrike" cap="none" dirty="0">
              <a:solidFill>
                <a:srgbClr val="FF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100" b="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$400M in bookings</a:t>
            </a:r>
            <a:endParaRPr sz="1500" dirty="0"/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100" b="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$</a:t>
            </a:r>
            <a:r>
              <a:rPr lang="en-US" sz="1100" dirty="0">
                <a:latin typeface="Montserrat Light"/>
                <a:ea typeface="Montserrat Light"/>
                <a:cs typeface="Montserrat Light"/>
                <a:sym typeface="Montserrat Light"/>
              </a:rPr>
              <a:t>20</a:t>
            </a:r>
            <a:r>
              <a:rPr lang="en-US" sz="1100" b="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M in revenue</a:t>
            </a:r>
            <a:endParaRPr sz="1100" b="0" i="0" u="none" strike="noStrike" cap="none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69" name="Google Shape;269;p18"/>
          <p:cNvSpPr/>
          <p:nvPr/>
        </p:nvSpPr>
        <p:spPr>
          <a:xfrm>
            <a:off x="949200" y="426748"/>
            <a:ext cx="7656025" cy="3965150"/>
          </a:xfrm>
          <a:custGeom>
            <a:avLst/>
            <a:gdLst/>
            <a:ahLst/>
            <a:cxnLst/>
            <a:rect l="l" t="t" r="r" b="b"/>
            <a:pathLst>
              <a:path w="306241" h="158606" extrusionOk="0">
                <a:moveTo>
                  <a:pt x="0" y="158606"/>
                </a:moveTo>
                <a:cubicBezTo>
                  <a:pt x="12797" y="157992"/>
                  <a:pt x="50289" y="157378"/>
                  <a:pt x="76779" y="154922"/>
                </a:cubicBezTo>
                <a:cubicBezTo>
                  <a:pt x="103269" y="152467"/>
                  <a:pt x="131411" y="150578"/>
                  <a:pt x="158940" y="143873"/>
                </a:cubicBezTo>
                <a:cubicBezTo>
                  <a:pt x="186469" y="137168"/>
                  <a:pt x="220278" y="126969"/>
                  <a:pt x="241952" y="114692"/>
                </a:cubicBezTo>
                <a:cubicBezTo>
                  <a:pt x="263626" y="102415"/>
                  <a:pt x="278549" y="88391"/>
                  <a:pt x="288982" y="70211"/>
                </a:cubicBezTo>
                <a:cubicBezTo>
                  <a:pt x="299415" y="52032"/>
                  <a:pt x="301714" y="16806"/>
                  <a:pt x="304548" y="5615"/>
                </a:cubicBezTo>
                <a:cubicBezTo>
                  <a:pt x="307382" y="-5576"/>
                  <a:pt x="305746" y="3491"/>
                  <a:pt x="305986" y="3066"/>
                </a:cubicBezTo>
              </a:path>
            </a:pathLst>
          </a:cu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0" name="Google Shape;270;p18"/>
          <p:cNvSpPr/>
          <p:nvPr/>
        </p:nvSpPr>
        <p:spPr>
          <a:xfrm>
            <a:off x="8437488" y="387988"/>
            <a:ext cx="249300" cy="249300"/>
          </a:xfrm>
          <a:prstGeom prst="ellipse">
            <a:avLst/>
          </a:prstGeom>
          <a:solidFill>
            <a:srgbClr val="F4F4F4"/>
          </a:solidFill>
          <a:ln w="9525" cap="flat" cmpd="sng">
            <a:solidFill>
              <a:srgbClr val="F4F4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5103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1"/>
          <p:cNvSpPr/>
          <p:nvPr/>
        </p:nvSpPr>
        <p:spPr>
          <a:xfrm>
            <a:off x="4554100" y="1174775"/>
            <a:ext cx="1170600" cy="1170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1"/>
          <p:cNvSpPr txBox="1">
            <a:spLocks noGrp="1"/>
          </p:cNvSpPr>
          <p:nvPr>
            <p:ph type="title"/>
          </p:nvPr>
        </p:nvSpPr>
        <p:spPr>
          <a:xfrm>
            <a:off x="443322" y="574938"/>
            <a:ext cx="7961538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This experienced team will make it all happen…</a:t>
            </a:r>
            <a:endParaRPr sz="2000" dirty="0">
              <a:solidFill>
                <a:srgbClr val="0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98" name="Google Shape;298;p21"/>
          <p:cNvSpPr txBox="1"/>
          <p:nvPr/>
        </p:nvSpPr>
        <p:spPr>
          <a:xfrm>
            <a:off x="443322" y="108485"/>
            <a:ext cx="4242300" cy="1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C99191"/>
                </a:solidFill>
                <a:latin typeface="Montserrat"/>
                <a:ea typeface="Montserrat"/>
                <a:cs typeface="Montserrat"/>
                <a:sym typeface="Montserrat"/>
              </a:rPr>
              <a:t>THE TEAM</a:t>
            </a:r>
            <a:endParaRPr sz="2800" b="1" i="0" u="none" strike="noStrike" cap="none" dirty="0">
              <a:solidFill>
                <a:srgbClr val="C9919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21"/>
          <p:cNvSpPr txBox="1"/>
          <p:nvPr/>
        </p:nvSpPr>
        <p:spPr>
          <a:xfrm>
            <a:off x="457199" y="2524292"/>
            <a:ext cx="1814100" cy="13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025" rIns="0" bIns="0" anchor="t" anchorCtr="0">
            <a:noAutofit/>
          </a:bodyPr>
          <a:lstStyle/>
          <a:p>
            <a:pPr marL="12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BILL GUERIN</a:t>
            </a:r>
            <a:br>
              <a:rPr lang="en-US" sz="1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 b="1" i="0" u="none" strike="noStrike" cap="none" dirty="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CEO</a:t>
            </a:r>
            <a:endParaRPr sz="1000" b="1" i="0" u="none" strike="noStrike" cap="none" dirty="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700" marR="508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Serial technology entrepreneur  with signiﬁcant travel and hotel  industry experience. Sold  Marathon Systems, an INC 500  technology company, to Lotus  Development Corporation.</a:t>
            </a:r>
            <a:endParaRPr sz="900" b="0" i="0" u="none" strike="noStrike" cap="none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0" name="Google Shape;300;p21"/>
          <p:cNvSpPr/>
          <p:nvPr/>
        </p:nvSpPr>
        <p:spPr>
          <a:xfrm>
            <a:off x="475100" y="1163225"/>
            <a:ext cx="1170600" cy="1170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1"/>
          <p:cNvSpPr txBox="1"/>
          <p:nvPr/>
        </p:nvSpPr>
        <p:spPr>
          <a:xfrm>
            <a:off x="2581267" y="2524292"/>
            <a:ext cx="1749300" cy="13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025" rIns="0" bIns="0" anchor="t" anchorCtr="0">
            <a:noAutofit/>
          </a:bodyPr>
          <a:lstStyle/>
          <a:p>
            <a:pPr marL="12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DAN MOORE  </a:t>
            </a:r>
            <a:br>
              <a:rPr lang="en-US" sz="1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 b="1" i="0" u="none" strike="noStrike" cap="none" dirty="0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FINANCE</a:t>
            </a:r>
            <a:endParaRPr sz="1000" b="1" i="0" u="none" strike="noStrike" cap="none" dirty="0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700" marR="508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latin typeface="Montserrat Light"/>
                <a:ea typeface="Montserrat Light"/>
                <a:cs typeface="Montserrat Light"/>
                <a:sym typeface="Montserrat Light"/>
              </a:rPr>
              <a:t>Senior ﬁnance executive in  hotel industry as Corporate  Controller, Director of Finance  and Director of Internal Audit  with hotel industry companies  such as Ritz-Carlton and Sage Management.</a:t>
            </a:r>
            <a:endParaRPr sz="900" b="0" i="0" u="none" strike="noStrike" cap="none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2" name="Google Shape;302;p21"/>
          <p:cNvSpPr txBox="1"/>
          <p:nvPr/>
        </p:nvSpPr>
        <p:spPr>
          <a:xfrm>
            <a:off x="4554090" y="2524292"/>
            <a:ext cx="1926600" cy="13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025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DAVE KUHN  </a:t>
            </a:r>
            <a:br>
              <a:rPr lang="en-US" sz="10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000" b="1" i="0" u="none" strike="noStrike" cap="none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MARKETING</a:t>
            </a:r>
            <a:endParaRPr sz="1000" b="1" i="0" u="none" strike="noStrike" cap="none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700" marR="508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42424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Senior Travel Operations  Executive in Product  Development, Marketing, and  Project Management. 25+ years  experience in both Corporate and  Start-Up Travel Technology  Environments.</a:t>
            </a:r>
            <a:endParaRPr sz="9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03" name="Google Shape;303;p21"/>
          <p:cNvPicPr preferRelativeResize="0"/>
          <p:nvPr/>
        </p:nvPicPr>
        <p:blipFill rotWithShape="1">
          <a:blip r:embed="rId5">
            <a:alphaModFix/>
          </a:blip>
          <a:srcRect l="18805" r="34214" b="28842"/>
          <a:stretch/>
        </p:blipFill>
        <p:spPr>
          <a:xfrm>
            <a:off x="300981" y="4621188"/>
            <a:ext cx="488372" cy="36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1"/>
          <p:cNvPicPr preferRelativeResize="0"/>
          <p:nvPr/>
        </p:nvPicPr>
        <p:blipFill rotWithShape="1">
          <a:blip r:embed="rId6">
            <a:alphaModFix/>
          </a:blip>
          <a:srcRect l="14413" t="6006" r="15015" b="501"/>
          <a:stretch/>
        </p:blipFill>
        <p:spPr>
          <a:xfrm>
            <a:off x="6760191" y="1169813"/>
            <a:ext cx="1164900" cy="1157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5" name="Google Shape;305;p21"/>
          <p:cNvPicPr preferRelativeResize="0"/>
          <p:nvPr/>
        </p:nvPicPr>
        <p:blipFill rotWithShape="1">
          <a:blip r:embed="rId7">
            <a:alphaModFix/>
          </a:blip>
          <a:srcRect r="31271" b="98184"/>
          <a:stretch/>
        </p:blipFill>
        <p:spPr>
          <a:xfrm>
            <a:off x="0" y="0"/>
            <a:ext cx="9143999" cy="100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1"/>
          <p:cNvPicPr preferRelativeResize="0"/>
          <p:nvPr/>
        </p:nvPicPr>
        <p:blipFill rotWithShape="1">
          <a:blip r:embed="rId8">
            <a:alphaModFix/>
          </a:blip>
          <a:srcRect l="10409" t="6902" r="14101" b="9225"/>
          <a:stretch/>
        </p:blipFill>
        <p:spPr>
          <a:xfrm>
            <a:off x="2596202" y="1163227"/>
            <a:ext cx="1164900" cy="1170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07" name="Google Shape;307;p21"/>
          <p:cNvSpPr txBox="1"/>
          <p:nvPr/>
        </p:nvSpPr>
        <p:spPr>
          <a:xfrm>
            <a:off x="6643525" y="2524300"/>
            <a:ext cx="2500500" cy="13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6025" rIns="0" bIns="0" anchor="t" anchorCtr="0">
            <a:noAutofit/>
          </a:bodyPr>
          <a:lstStyle/>
          <a:p>
            <a:pPr marL="12700" marR="417193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BRAD SCHNEIDER  </a:t>
            </a:r>
            <a:r>
              <a:rPr lang="en-US" sz="1000" b="1">
                <a:solidFill>
                  <a:srgbClr val="980000"/>
                </a:solidFill>
                <a:latin typeface="Montserrat"/>
                <a:ea typeface="Montserrat"/>
                <a:cs typeface="Montserrat"/>
                <a:sym typeface="Montserrat"/>
              </a:rPr>
              <a:t>TECHNOLOGY</a:t>
            </a:r>
            <a:endParaRPr sz="1000" b="1">
              <a:solidFill>
                <a:srgbClr val="98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Proven track record in large scale Internet eCommerce projects. Hands-on experience as a director, architect, tech lead, project manager and ScrumMaster. Leadership on strategic technology direction with companies including Hotels.com/Expedia, Hilton and Sabre.  </a:t>
            </a:r>
            <a:endParaRPr sz="10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10167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"/>
          <p:cNvSpPr/>
          <p:nvPr/>
        </p:nvSpPr>
        <p:spPr>
          <a:xfrm>
            <a:off x="3429002" y="554025"/>
            <a:ext cx="5711904" cy="3524950"/>
          </a:xfrm>
          <a:custGeom>
            <a:avLst/>
            <a:gdLst/>
            <a:ahLst/>
            <a:cxnLst/>
            <a:rect l="l" t="t" r="r" b="b"/>
            <a:pathLst>
              <a:path w="3952875" h="5143500" extrusionOk="0">
                <a:moveTo>
                  <a:pt x="3952792" y="5143189"/>
                </a:moveTo>
                <a:lnTo>
                  <a:pt x="0" y="5143189"/>
                </a:lnTo>
                <a:lnTo>
                  <a:pt x="0" y="0"/>
                </a:lnTo>
                <a:lnTo>
                  <a:pt x="3952792" y="0"/>
                </a:lnTo>
                <a:lnTo>
                  <a:pt x="3952792" y="5143189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" name="Google Shape;329;p23"/>
          <p:cNvSpPr txBox="1"/>
          <p:nvPr/>
        </p:nvSpPr>
        <p:spPr>
          <a:xfrm>
            <a:off x="300981" y="281053"/>
            <a:ext cx="2268144" cy="317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C99191"/>
                </a:solidFill>
                <a:latin typeface="Montserrat"/>
                <a:ea typeface="Montserrat"/>
                <a:cs typeface="Montserrat"/>
                <a:sym typeface="Montserrat"/>
              </a:rPr>
              <a:t>THE ASK</a:t>
            </a:r>
            <a:endParaRPr sz="2800" b="1" i="0" u="none" strike="noStrike" cap="none" dirty="0">
              <a:solidFill>
                <a:srgbClr val="C9919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23"/>
          <p:cNvSpPr txBox="1">
            <a:spLocks noGrp="1"/>
          </p:cNvSpPr>
          <p:nvPr>
            <p:ph type="title" idx="4294967295"/>
          </p:nvPr>
        </p:nvSpPr>
        <p:spPr>
          <a:xfrm>
            <a:off x="4522675" y="1028700"/>
            <a:ext cx="3899100" cy="19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5080" lvl="0" indent="0" algn="l" rtl="0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dirty="0">
                <a:solidFill>
                  <a:srgbClr val="FF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Raising $3.0 million </a:t>
            </a:r>
            <a:r>
              <a:rPr lang="en-US" sz="2000" b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to expand our  technology platform </a:t>
            </a:r>
            <a:r>
              <a:rPr lang="en-US" sz="2000" b="0" dirty="0">
                <a:solidFill>
                  <a:srgbClr val="FF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for full launch in Q4 2022</a:t>
            </a:r>
            <a:r>
              <a:rPr lang="en-US" sz="2000" b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with contracted customers and  distribution technology partners, build out operations and scale revenue.</a:t>
            </a:r>
            <a:br>
              <a:rPr lang="en-US" sz="2000" b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br>
              <a:rPr lang="en-US" sz="2000" b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</a:br>
            <a:r>
              <a:rPr lang="en-US" sz="2000" b="0" dirty="0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Visit : </a:t>
            </a:r>
            <a:r>
              <a:rPr lang="en-US" sz="2000" b="0" dirty="0" err="1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3"/>
              </a:rPr>
              <a:t>RoomRocket.Com</a:t>
            </a:r>
            <a:endParaRPr sz="2000" b="0" dirty="0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331" name="Google Shape;331;p23"/>
          <p:cNvPicPr preferRelativeResize="0"/>
          <p:nvPr/>
        </p:nvPicPr>
        <p:blipFill rotWithShape="1">
          <a:blip r:embed="rId4">
            <a:alphaModFix/>
          </a:blip>
          <a:srcRect l="18806" r="34211" b="28840"/>
          <a:stretch/>
        </p:blipFill>
        <p:spPr>
          <a:xfrm>
            <a:off x="300981" y="4621188"/>
            <a:ext cx="488372" cy="36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3"/>
          <p:cNvPicPr preferRelativeResize="0"/>
          <p:nvPr/>
        </p:nvPicPr>
        <p:blipFill rotWithShape="1">
          <a:blip r:embed="rId5">
            <a:alphaModFix/>
          </a:blip>
          <a:srcRect r="31271" b="98184"/>
          <a:stretch/>
        </p:blipFill>
        <p:spPr>
          <a:xfrm>
            <a:off x="0" y="0"/>
            <a:ext cx="9143999" cy="100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096250"/>
            <a:ext cx="3937626" cy="2982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3662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C99191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C99191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423</Words>
  <Application>Microsoft Office PowerPoint</Application>
  <PresentationFormat>On-screen Show (16:9)</PresentationFormat>
  <Paragraphs>59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Montserrat Light</vt:lpstr>
      <vt:lpstr>Montserrat ExtraBold</vt:lpstr>
      <vt:lpstr>Montserrat</vt:lpstr>
      <vt:lpstr>Arial</vt:lpstr>
      <vt:lpstr>Calibri</vt:lpstr>
      <vt:lpstr>Montserrat Medium</vt:lpstr>
      <vt:lpstr>Verdana</vt:lpstr>
      <vt:lpstr>Office Theme</vt:lpstr>
      <vt:lpstr>Office Theme</vt:lpstr>
      <vt:lpstr>The Global Clearinghouse  for  B2B Hotel Bookings</vt:lpstr>
      <vt:lpstr>15.5 million rooms.   750,000+ properties. $330 billion in annual B2B transactions. Highly fragmented and ripe for disruption.</vt:lpstr>
      <vt:lpstr>The Global Clearinghouse for Hotel Bookings Between B2B Buyers and Suppliers Transaction Processing Service • One Contract • Standardized settlement • Currency conversion</vt:lpstr>
      <vt:lpstr>3.5% Transaction fee</vt:lpstr>
      <vt:lpstr>Where we’re headed…</vt:lpstr>
      <vt:lpstr>This experienced team will make it all happen…</vt:lpstr>
      <vt:lpstr>Raising $3.0 million to expand our  technology platform for full launch in Q4 2022 with contracted customers and  distribution technology partners, build out operations and scale revenue.  Visit : RoomRocket.Com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Disintermediating the $570 billion  global hotel booking industry</dc:title>
  <dc:creator>Bill Guerin</dc:creator>
  <cp:lastModifiedBy>Bill Guerin</cp:lastModifiedBy>
  <cp:revision>25</cp:revision>
  <dcterms:modified xsi:type="dcterms:W3CDTF">2022-03-03T21:24:27Z</dcterms:modified>
</cp:coreProperties>
</file>